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6" r:id="rId31"/>
    <p:sldId id="285" r:id="rId32"/>
    <p:sldId id="287" r:id="rId33"/>
    <p:sldId id="288" r:id="rId34"/>
  </p:sldIdLst>
  <p:sldSz cx="9144000" cy="6858000" type="screen4x3"/>
  <p:notesSz cx="6858000" cy="9144000"/>
  <p:defaultTextStyle>
    <a:defPPr>
      <a:defRPr lang="en-GB"/>
    </a:defPPr>
    <a:lvl1pPr algn="l" rtl="0" fontAlgn="base">
      <a:lnSpc>
        <a:spcPct val="90000"/>
      </a:lnSpc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har char="•"/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Comic Sans MS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CCFF99"/>
    <a:srgbClr val="FF0000"/>
    <a:srgbClr val="99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7" Type="http://schemas.openxmlformats.org/officeDocument/2006/relationships/image" Target="../media/image63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62.wmf"/><Relationship Id="rId5" Type="http://schemas.openxmlformats.org/officeDocument/2006/relationships/image" Target="../media/image61.wmf"/><Relationship Id="rId4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wmf"/><Relationship Id="rId7" Type="http://schemas.openxmlformats.org/officeDocument/2006/relationships/image" Target="../media/image68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67.wmf"/><Relationship Id="rId5" Type="http://schemas.openxmlformats.org/officeDocument/2006/relationships/image" Target="../media/image66.wmf"/><Relationship Id="rId4" Type="http://schemas.openxmlformats.org/officeDocument/2006/relationships/image" Target="../media/image6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7" Type="http://schemas.openxmlformats.org/officeDocument/2006/relationships/image" Target="../media/image75.wmf"/><Relationship Id="rId2" Type="http://schemas.openxmlformats.org/officeDocument/2006/relationships/image" Target="../media/image70.wmf"/><Relationship Id="rId1" Type="http://schemas.openxmlformats.org/officeDocument/2006/relationships/image" Target="../media/image69.wmf"/><Relationship Id="rId6" Type="http://schemas.openxmlformats.org/officeDocument/2006/relationships/image" Target="../media/image74.wmf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12" Type="http://schemas.openxmlformats.org/officeDocument/2006/relationships/image" Target="../media/image97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11" Type="http://schemas.openxmlformats.org/officeDocument/2006/relationships/image" Target="../media/image96.wmf"/><Relationship Id="rId5" Type="http://schemas.openxmlformats.org/officeDocument/2006/relationships/image" Target="../media/image90.wmf"/><Relationship Id="rId10" Type="http://schemas.openxmlformats.org/officeDocument/2006/relationships/image" Target="../media/image95.wmf"/><Relationship Id="rId4" Type="http://schemas.openxmlformats.org/officeDocument/2006/relationships/image" Target="../media/image89.wmf"/><Relationship Id="rId9" Type="http://schemas.openxmlformats.org/officeDocument/2006/relationships/image" Target="../media/image9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0.wmf"/><Relationship Id="rId2" Type="http://schemas.openxmlformats.org/officeDocument/2006/relationships/image" Target="../media/image99.wmf"/><Relationship Id="rId1" Type="http://schemas.openxmlformats.org/officeDocument/2006/relationships/image" Target="../media/image98.wmf"/><Relationship Id="rId6" Type="http://schemas.openxmlformats.org/officeDocument/2006/relationships/image" Target="../media/image103.wmf"/><Relationship Id="rId5" Type="http://schemas.openxmlformats.org/officeDocument/2006/relationships/image" Target="../media/image102.wmf"/><Relationship Id="rId4" Type="http://schemas.openxmlformats.org/officeDocument/2006/relationships/image" Target="../media/image101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9.wmf"/><Relationship Id="rId13" Type="http://schemas.openxmlformats.org/officeDocument/2006/relationships/image" Target="../media/image114.wmf"/><Relationship Id="rId3" Type="http://schemas.openxmlformats.org/officeDocument/2006/relationships/image" Target="../media/image104.wmf"/><Relationship Id="rId7" Type="http://schemas.openxmlformats.org/officeDocument/2006/relationships/image" Target="../media/image108.wmf"/><Relationship Id="rId12" Type="http://schemas.openxmlformats.org/officeDocument/2006/relationships/image" Target="../media/image113.wmf"/><Relationship Id="rId2" Type="http://schemas.openxmlformats.org/officeDocument/2006/relationships/image" Target="../media/image86.wmf"/><Relationship Id="rId1" Type="http://schemas.openxmlformats.org/officeDocument/2006/relationships/image" Target="../media/image98.wmf"/><Relationship Id="rId6" Type="http://schemas.openxmlformats.org/officeDocument/2006/relationships/image" Target="../media/image107.wmf"/><Relationship Id="rId11" Type="http://schemas.openxmlformats.org/officeDocument/2006/relationships/image" Target="../media/image112.wmf"/><Relationship Id="rId5" Type="http://schemas.openxmlformats.org/officeDocument/2006/relationships/image" Target="../media/image106.wmf"/><Relationship Id="rId10" Type="http://schemas.openxmlformats.org/officeDocument/2006/relationships/image" Target="../media/image111.wmf"/><Relationship Id="rId4" Type="http://schemas.openxmlformats.org/officeDocument/2006/relationships/image" Target="../media/image105.wmf"/><Relationship Id="rId9" Type="http://schemas.openxmlformats.org/officeDocument/2006/relationships/image" Target="../media/image110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6" Type="http://schemas.openxmlformats.org/officeDocument/2006/relationships/image" Target="../media/image120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3.wmf"/><Relationship Id="rId2" Type="http://schemas.openxmlformats.org/officeDocument/2006/relationships/image" Target="../media/image122.wmf"/><Relationship Id="rId1" Type="http://schemas.openxmlformats.org/officeDocument/2006/relationships/image" Target="../media/image121.wmf"/><Relationship Id="rId4" Type="http://schemas.openxmlformats.org/officeDocument/2006/relationships/image" Target="../media/image12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4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6" Type="http://schemas.openxmlformats.org/officeDocument/2006/relationships/image" Target="../media/image53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47BEF-C160-4A61-9AEC-64138C07808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0589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D1DD177-B6AE-47AF-9C3A-193AC4594A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899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217D4-092A-467B-9340-34C8273CE3A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8944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88CD30-E1D6-4102-8212-5582CCE5983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92342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F16948-8A9F-4142-BE35-060895F2F3D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0531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F2DB6-324E-40E3-860C-1F05A411A25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2986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F30168-C74A-439E-8548-734A932C510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2455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A186FE-4514-4212-9CCF-61AE4B5A3E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154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8CE8A8-E574-485A-8BA5-B03DCCE98D4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5459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C7044B-E423-424A-8915-D5C06B78BE1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7215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5D62D0-1F68-4746-8C0F-BCF75E3CBF0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361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CCFF99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400">
                <a:latin typeface="Arial" charset="0"/>
              </a:defRPr>
            </a:lvl1pPr>
          </a:lstStyle>
          <a:p>
            <a:fld id="{8033FA24-F6FA-4DFA-B19D-E991B340D88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5" Type="http://schemas.openxmlformats.org/officeDocument/2006/relationships/image" Target="../media/image1.png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image" Target="../media/image1.png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6.wmf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1.png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2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8.wmf"/><Relationship Id="rId18" Type="http://schemas.openxmlformats.org/officeDocument/2006/relationships/oleObject" Target="../embeddings/oleObject38.bin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5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40.wmf"/><Relationship Id="rId2" Type="http://schemas.openxmlformats.org/officeDocument/2006/relationships/tags" Target="../tags/tag5.xml"/><Relationship Id="rId16" Type="http://schemas.openxmlformats.org/officeDocument/2006/relationships/oleObject" Target="../embeddings/oleObject37.bin"/><Relationship Id="rId20" Type="http://schemas.openxmlformats.org/officeDocument/2006/relationships/image" Target="../media/image1.png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7.wmf"/><Relationship Id="rId5" Type="http://schemas.openxmlformats.org/officeDocument/2006/relationships/image" Target="../media/image34.wmf"/><Relationship Id="rId15" Type="http://schemas.openxmlformats.org/officeDocument/2006/relationships/image" Target="../media/image39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41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6.wmf"/><Relationship Id="rId14" Type="http://schemas.openxmlformats.org/officeDocument/2006/relationships/oleObject" Target="../embeddings/oleObject36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oleObject" Target="../embeddings/oleObject44.bin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image" Target="../media/image1.png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5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2.wmf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10" Type="http://schemas.openxmlformats.org/officeDocument/2006/relationships/image" Target="../media/image51.wmf"/><Relationship Id="rId19" Type="http://schemas.openxmlformats.org/officeDocument/2006/relationships/image" Target="../media/image2.png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2.png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7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56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oleObject" Target="../embeddings/oleObject63.bin"/><Relationship Id="rId3" Type="http://schemas.openxmlformats.org/officeDocument/2006/relationships/oleObject" Target="../embeddings/oleObject58.bin"/><Relationship Id="rId7" Type="http://schemas.openxmlformats.org/officeDocument/2006/relationships/oleObject" Target="../embeddings/oleObject60.bin"/><Relationship Id="rId12" Type="http://schemas.openxmlformats.org/officeDocument/2006/relationships/image" Target="../media/image61.wmf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3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62.bin"/><Relationship Id="rId5" Type="http://schemas.openxmlformats.org/officeDocument/2006/relationships/oleObject" Target="../embeddings/oleObject59.bin"/><Relationship Id="rId15" Type="http://schemas.openxmlformats.org/officeDocument/2006/relationships/oleObject" Target="../embeddings/oleObject64.bin"/><Relationship Id="rId10" Type="http://schemas.openxmlformats.org/officeDocument/2006/relationships/image" Target="../media/image60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61.bin"/><Relationship Id="rId14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7.bin"/><Relationship Id="rId13" Type="http://schemas.openxmlformats.org/officeDocument/2006/relationships/image" Target="../media/image66.wmf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9.wmf"/><Relationship Id="rId12" Type="http://schemas.openxmlformats.org/officeDocument/2006/relationships/oleObject" Target="../embeddings/oleObject69.bin"/><Relationship Id="rId17" Type="http://schemas.openxmlformats.org/officeDocument/2006/relationships/image" Target="../media/image68.wmf"/><Relationship Id="rId2" Type="http://schemas.openxmlformats.org/officeDocument/2006/relationships/tags" Target="../tags/tag6.xml"/><Relationship Id="rId16" Type="http://schemas.openxmlformats.org/officeDocument/2006/relationships/oleObject" Target="../embeddings/oleObject71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66.bin"/><Relationship Id="rId11" Type="http://schemas.openxmlformats.org/officeDocument/2006/relationships/image" Target="../media/image65.wmf"/><Relationship Id="rId5" Type="http://schemas.openxmlformats.org/officeDocument/2006/relationships/image" Target="../media/image48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8.bin"/><Relationship Id="rId4" Type="http://schemas.openxmlformats.org/officeDocument/2006/relationships/oleObject" Target="../embeddings/oleObject65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70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13" Type="http://schemas.openxmlformats.org/officeDocument/2006/relationships/oleObject" Target="../embeddings/oleObject77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73.wmf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5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0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2.wmf"/><Relationship Id="rId4" Type="http://schemas.openxmlformats.org/officeDocument/2006/relationships/image" Target="../media/image69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74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79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8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83.bin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10" Type="http://schemas.openxmlformats.org/officeDocument/2006/relationships/image" Target="../media/image79.wmf"/><Relationship Id="rId19" Type="http://schemas.openxmlformats.org/officeDocument/2006/relationships/image" Target="../media/image2.png"/><Relationship Id="rId4" Type="http://schemas.openxmlformats.org/officeDocument/2006/relationships/image" Target="../media/image76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1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85.jpeg"/><Relationship Id="rId5" Type="http://schemas.openxmlformats.org/officeDocument/2006/relationships/image" Target="../media/image84.wmf"/><Relationship Id="rId4" Type="http://schemas.openxmlformats.org/officeDocument/2006/relationships/oleObject" Target="../embeddings/oleObject8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oleObject" Target="../embeddings/oleObject93.bin"/><Relationship Id="rId18" Type="http://schemas.openxmlformats.org/officeDocument/2006/relationships/image" Target="../media/image93.wmf"/><Relationship Id="rId26" Type="http://schemas.openxmlformats.org/officeDocument/2006/relationships/image" Target="../media/image97.wmf"/><Relationship Id="rId3" Type="http://schemas.openxmlformats.org/officeDocument/2006/relationships/oleObject" Target="../embeddings/oleObject88.bin"/><Relationship Id="rId21" Type="http://schemas.openxmlformats.org/officeDocument/2006/relationships/oleObject" Target="../embeddings/oleObject97.bin"/><Relationship Id="rId7" Type="http://schemas.openxmlformats.org/officeDocument/2006/relationships/oleObject" Target="../embeddings/oleObject90.bin"/><Relationship Id="rId12" Type="http://schemas.openxmlformats.org/officeDocument/2006/relationships/image" Target="../media/image90.wmf"/><Relationship Id="rId17" Type="http://schemas.openxmlformats.org/officeDocument/2006/relationships/oleObject" Target="../embeddings/oleObject95.bin"/><Relationship Id="rId25" Type="http://schemas.openxmlformats.org/officeDocument/2006/relationships/oleObject" Target="../embeddings/oleObject9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2.wmf"/><Relationship Id="rId20" Type="http://schemas.openxmlformats.org/officeDocument/2006/relationships/image" Target="../media/image94.wmf"/><Relationship Id="rId1" Type="http://schemas.openxmlformats.org/officeDocument/2006/relationships/vmlDrawing" Target="../drawings/vmlDrawing15.vml"/><Relationship Id="rId6" Type="http://schemas.openxmlformats.org/officeDocument/2006/relationships/image" Target="../media/image87.wmf"/><Relationship Id="rId11" Type="http://schemas.openxmlformats.org/officeDocument/2006/relationships/oleObject" Target="../embeddings/oleObject92.bin"/><Relationship Id="rId24" Type="http://schemas.openxmlformats.org/officeDocument/2006/relationships/image" Target="../media/image96.wmf"/><Relationship Id="rId5" Type="http://schemas.openxmlformats.org/officeDocument/2006/relationships/oleObject" Target="../embeddings/oleObject89.bin"/><Relationship Id="rId15" Type="http://schemas.openxmlformats.org/officeDocument/2006/relationships/oleObject" Target="../embeddings/oleObject94.bin"/><Relationship Id="rId23" Type="http://schemas.openxmlformats.org/officeDocument/2006/relationships/oleObject" Target="../embeddings/oleObject98.bin"/><Relationship Id="rId10" Type="http://schemas.openxmlformats.org/officeDocument/2006/relationships/image" Target="../media/image89.wmf"/><Relationship Id="rId19" Type="http://schemas.openxmlformats.org/officeDocument/2006/relationships/oleObject" Target="../embeddings/oleObject96.bin"/><Relationship Id="rId4" Type="http://schemas.openxmlformats.org/officeDocument/2006/relationships/image" Target="../media/image86.wmf"/><Relationship Id="rId9" Type="http://schemas.openxmlformats.org/officeDocument/2006/relationships/oleObject" Target="../embeddings/oleObject91.bin"/><Relationship Id="rId14" Type="http://schemas.openxmlformats.org/officeDocument/2006/relationships/image" Target="../media/image91.wmf"/><Relationship Id="rId22" Type="http://schemas.openxmlformats.org/officeDocument/2006/relationships/image" Target="../media/image95.wmf"/><Relationship Id="rId27" Type="http://schemas.openxmlformats.org/officeDocument/2006/relationships/image" Target="../media/image85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13" Type="http://schemas.openxmlformats.org/officeDocument/2006/relationships/oleObject" Target="../embeddings/oleObject105.bin"/><Relationship Id="rId3" Type="http://schemas.openxmlformats.org/officeDocument/2006/relationships/oleObject" Target="../embeddings/oleObject100.bin"/><Relationship Id="rId7" Type="http://schemas.openxmlformats.org/officeDocument/2006/relationships/oleObject" Target="../embeddings/oleObject102.bin"/><Relationship Id="rId12" Type="http://schemas.openxmlformats.org/officeDocument/2006/relationships/image" Target="../media/image10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99.wmf"/><Relationship Id="rId11" Type="http://schemas.openxmlformats.org/officeDocument/2006/relationships/oleObject" Target="../embeddings/oleObject104.bin"/><Relationship Id="rId5" Type="http://schemas.openxmlformats.org/officeDocument/2006/relationships/oleObject" Target="../embeddings/oleObject101.bin"/><Relationship Id="rId15" Type="http://schemas.openxmlformats.org/officeDocument/2006/relationships/image" Target="../media/image85.jpeg"/><Relationship Id="rId10" Type="http://schemas.openxmlformats.org/officeDocument/2006/relationships/image" Target="../media/image101.wmf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03.bin"/><Relationship Id="rId14" Type="http://schemas.openxmlformats.org/officeDocument/2006/relationships/image" Target="../media/image103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wmf"/><Relationship Id="rId13" Type="http://schemas.openxmlformats.org/officeDocument/2006/relationships/oleObject" Target="../embeddings/oleObject111.bin"/><Relationship Id="rId18" Type="http://schemas.openxmlformats.org/officeDocument/2006/relationships/oleObject" Target="../embeddings/oleObject114.bin"/><Relationship Id="rId26" Type="http://schemas.openxmlformats.org/officeDocument/2006/relationships/oleObject" Target="../embeddings/oleObject118.bin"/><Relationship Id="rId3" Type="http://schemas.openxmlformats.org/officeDocument/2006/relationships/oleObject" Target="../embeddings/oleObject106.bin"/><Relationship Id="rId21" Type="http://schemas.openxmlformats.org/officeDocument/2006/relationships/image" Target="../media/image110.wmf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106.wmf"/><Relationship Id="rId17" Type="http://schemas.openxmlformats.org/officeDocument/2006/relationships/oleObject" Target="../embeddings/oleObject113.bin"/><Relationship Id="rId25" Type="http://schemas.openxmlformats.org/officeDocument/2006/relationships/image" Target="../media/image1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8.wmf"/><Relationship Id="rId20" Type="http://schemas.openxmlformats.org/officeDocument/2006/relationships/oleObject" Target="../embeddings/oleObject115.bin"/><Relationship Id="rId29" Type="http://schemas.openxmlformats.org/officeDocument/2006/relationships/image" Target="../media/image114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6.wmf"/><Relationship Id="rId11" Type="http://schemas.openxmlformats.org/officeDocument/2006/relationships/oleObject" Target="../embeddings/oleObject110.bin"/><Relationship Id="rId24" Type="http://schemas.openxmlformats.org/officeDocument/2006/relationships/oleObject" Target="../embeddings/oleObject117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23" Type="http://schemas.openxmlformats.org/officeDocument/2006/relationships/image" Target="../media/image111.wmf"/><Relationship Id="rId28" Type="http://schemas.openxmlformats.org/officeDocument/2006/relationships/oleObject" Target="../embeddings/oleObject119.bin"/><Relationship Id="rId10" Type="http://schemas.openxmlformats.org/officeDocument/2006/relationships/image" Target="../media/image105.wmf"/><Relationship Id="rId19" Type="http://schemas.openxmlformats.org/officeDocument/2006/relationships/image" Target="../media/image109.wmf"/><Relationship Id="rId4" Type="http://schemas.openxmlformats.org/officeDocument/2006/relationships/image" Target="../media/image98.w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107.wmf"/><Relationship Id="rId22" Type="http://schemas.openxmlformats.org/officeDocument/2006/relationships/oleObject" Target="../embeddings/oleObject116.bin"/><Relationship Id="rId27" Type="http://schemas.openxmlformats.org/officeDocument/2006/relationships/image" Target="../media/image113.wmf"/><Relationship Id="rId30" Type="http://schemas.openxmlformats.org/officeDocument/2006/relationships/image" Target="../media/image8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13" Type="http://schemas.openxmlformats.org/officeDocument/2006/relationships/oleObject" Target="../embeddings/oleObject125.bin"/><Relationship Id="rId3" Type="http://schemas.openxmlformats.org/officeDocument/2006/relationships/oleObject" Target="../embeddings/oleObject120.bin"/><Relationship Id="rId7" Type="http://schemas.openxmlformats.org/officeDocument/2006/relationships/oleObject" Target="../embeddings/oleObject122.bin"/><Relationship Id="rId12" Type="http://schemas.openxmlformats.org/officeDocument/2006/relationships/image" Target="../media/image1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24.bin"/><Relationship Id="rId5" Type="http://schemas.openxmlformats.org/officeDocument/2006/relationships/oleObject" Target="../embeddings/oleObject121.bin"/><Relationship Id="rId15" Type="http://schemas.openxmlformats.org/officeDocument/2006/relationships/image" Target="../media/image85.jpeg"/><Relationship Id="rId10" Type="http://schemas.openxmlformats.org/officeDocument/2006/relationships/image" Target="../media/image118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23.bin"/><Relationship Id="rId14" Type="http://schemas.openxmlformats.org/officeDocument/2006/relationships/image" Target="../media/image120.wmf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wmf"/><Relationship Id="rId3" Type="http://schemas.openxmlformats.org/officeDocument/2006/relationships/oleObject" Target="../embeddings/oleObject126.bin"/><Relationship Id="rId7" Type="http://schemas.openxmlformats.org/officeDocument/2006/relationships/oleObject" Target="../embeddings/oleObject128.bin"/><Relationship Id="rId12" Type="http://schemas.openxmlformats.org/officeDocument/2006/relationships/image" Target="../media/image1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122.wmf"/><Relationship Id="rId11" Type="http://schemas.openxmlformats.org/officeDocument/2006/relationships/image" Target="../media/image85.jpeg"/><Relationship Id="rId5" Type="http://schemas.openxmlformats.org/officeDocument/2006/relationships/oleObject" Target="../embeddings/oleObject127.bin"/><Relationship Id="rId10" Type="http://schemas.openxmlformats.org/officeDocument/2006/relationships/image" Target="../media/image124.wmf"/><Relationship Id="rId4" Type="http://schemas.openxmlformats.org/officeDocument/2006/relationships/image" Target="../media/image121.wmf"/><Relationship Id="rId9" Type="http://schemas.openxmlformats.org/officeDocument/2006/relationships/oleObject" Target="../embeddings/oleObject129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8.wmf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5.bin"/><Relationship Id="rId2" Type="http://schemas.openxmlformats.org/officeDocument/2006/relationships/tags" Target="../tags/tag4.xml"/><Relationship Id="rId16" Type="http://schemas.openxmlformats.org/officeDocument/2006/relationships/image" Target="../media/image1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Tx/>
              <a:buNone/>
            </a:pPr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5100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Quadratic Functions</a:t>
            </a:r>
          </a:p>
        </p:txBody>
      </p:sp>
      <p:pic>
        <p:nvPicPr>
          <p:cNvPr id="2051" name="Picture 11" descr="quads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57200"/>
            <a:ext cx="37147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27" descr="quads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52400"/>
            <a:ext cx="3011488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3" descr="quads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886200"/>
            <a:ext cx="2743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767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Solving by Factorisation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solve Quadratic Equations by factorising them.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A Quadratic Equation will have 0, 1 or 2 solutions, known as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roots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If there is 1 solution it is known as a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repeated root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2B</a:t>
            </a: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4800600" y="1905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equation…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b)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5791200" y="2286000"/>
          <a:ext cx="15176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8" name="Equation" r:id="rId3" imgW="977476" imgH="203112" progId="Equation.DSMT4">
                  <p:embed/>
                </p:oleObj>
              </mc:Choice>
              <mc:Fallback>
                <p:oleObj name="Equation" r:id="rId3" imgW="977476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86000"/>
                        <a:ext cx="15176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4" name="Arc 14"/>
          <p:cNvSpPr>
            <a:spLocks/>
          </p:cNvSpPr>
          <p:nvPr/>
        </p:nvSpPr>
        <p:spPr bwMode="auto">
          <a:xfrm>
            <a:off x="7391400" y="2438400"/>
            <a:ext cx="228600" cy="5334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81322676 h 43199"/>
              <a:gd name="T4" fmla="*/ 0 w 21600"/>
              <a:gd name="T5" fmla="*/ 40662246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6" name="Text Box 16"/>
          <p:cNvSpPr txBox="1">
            <a:spLocks noChangeArrowheads="1"/>
          </p:cNvSpPr>
          <p:nvPr/>
        </p:nvSpPr>
        <p:spPr bwMode="auto">
          <a:xfrm>
            <a:off x="7543800" y="25146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Factorise</a:t>
            </a:r>
          </a:p>
        </p:txBody>
      </p:sp>
      <p:graphicFrame>
        <p:nvGraphicFramePr>
          <p:cNvPr id="40985" name="Object 25"/>
          <p:cNvGraphicFramePr>
            <a:graphicFrameLocks noChangeAspect="1"/>
          </p:cNvGraphicFramePr>
          <p:nvPr/>
        </p:nvGraphicFramePr>
        <p:xfrm>
          <a:off x="5715000" y="2819400"/>
          <a:ext cx="16160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9" name="Equation" r:id="rId5" imgW="1040948" imgH="203112" progId="Equation.DSMT4">
                  <p:embed/>
                </p:oleObj>
              </mc:Choice>
              <mc:Fallback>
                <p:oleObj name="Equation" r:id="rId5" imgW="1040948" imgH="203112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819400"/>
                        <a:ext cx="16160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6" name="Line 26"/>
          <p:cNvSpPr>
            <a:spLocks noChangeShapeType="1"/>
          </p:cNvSpPr>
          <p:nvPr/>
        </p:nvSpPr>
        <p:spPr bwMode="auto">
          <a:xfrm>
            <a:off x="5715000" y="3124200"/>
            <a:ext cx="609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6324600" y="3124200"/>
            <a:ext cx="6858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0988" name="Object 28"/>
          <p:cNvGraphicFramePr>
            <a:graphicFrameLocks noChangeAspect="1"/>
          </p:cNvGraphicFramePr>
          <p:nvPr/>
        </p:nvGraphicFramePr>
        <p:xfrm>
          <a:off x="5334000" y="3657600"/>
          <a:ext cx="8667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0" name="Equation" r:id="rId7" imgW="558558" imgH="177723" progId="Equation.DSMT4">
                  <p:embed/>
                </p:oleObj>
              </mc:Choice>
              <mc:Fallback>
                <p:oleObj name="Equation" r:id="rId7" imgW="558558" imgH="177723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657600"/>
                        <a:ext cx="8667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89" name="Object 29"/>
          <p:cNvGraphicFramePr>
            <a:graphicFrameLocks noChangeAspect="1"/>
          </p:cNvGraphicFramePr>
          <p:nvPr/>
        </p:nvGraphicFramePr>
        <p:xfrm>
          <a:off x="6629400" y="3657600"/>
          <a:ext cx="8667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1" name="Equation" r:id="rId9" imgW="558558" imgH="177723" progId="Equation.DSMT4">
                  <p:embed/>
                </p:oleObj>
              </mc:Choice>
              <mc:Fallback>
                <p:oleObj name="Equation" r:id="rId9" imgW="558558" imgH="177723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29400" y="3657600"/>
                        <a:ext cx="8667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0" name="Object 30"/>
          <p:cNvGraphicFramePr>
            <a:graphicFrameLocks noChangeAspect="1"/>
          </p:cNvGraphicFramePr>
          <p:nvPr/>
        </p:nvGraphicFramePr>
        <p:xfrm>
          <a:off x="5638800" y="4038600"/>
          <a:ext cx="669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2" name="Equation" r:id="rId11" imgW="431425" imgH="177646" progId="Equation.DSMT4">
                  <p:embed/>
                </p:oleObj>
              </mc:Choice>
              <mc:Fallback>
                <p:oleObj name="Equation" r:id="rId11" imgW="431425" imgH="177646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038600"/>
                        <a:ext cx="66992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1" name="Object 31"/>
          <p:cNvGraphicFramePr>
            <a:graphicFrameLocks noChangeAspect="1"/>
          </p:cNvGraphicFramePr>
          <p:nvPr/>
        </p:nvGraphicFramePr>
        <p:xfrm>
          <a:off x="6934200" y="4038600"/>
          <a:ext cx="53181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3" name="Equation" r:id="rId13" imgW="342603" imgH="177646" progId="Equation.DSMT4">
                  <p:embed/>
                </p:oleObj>
              </mc:Choice>
              <mc:Fallback>
                <p:oleObj name="Equation" r:id="rId13" imgW="342603" imgH="177646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038600"/>
                        <a:ext cx="53181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2" name="Line 32"/>
          <p:cNvSpPr>
            <a:spLocks noChangeShapeType="1"/>
          </p:cNvSpPr>
          <p:nvPr/>
        </p:nvSpPr>
        <p:spPr bwMode="auto">
          <a:xfrm flipH="1">
            <a:off x="5715000" y="3200400"/>
            <a:ext cx="228600" cy="3810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93" name="Line 33"/>
          <p:cNvSpPr>
            <a:spLocks noChangeShapeType="1"/>
          </p:cNvSpPr>
          <p:nvPr/>
        </p:nvSpPr>
        <p:spPr bwMode="auto">
          <a:xfrm>
            <a:off x="6705600" y="3276600"/>
            <a:ext cx="304800" cy="304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0994" name="Oval 34"/>
          <p:cNvSpPr>
            <a:spLocks noChangeArrowheads="1"/>
          </p:cNvSpPr>
          <p:nvPr/>
        </p:nvSpPr>
        <p:spPr bwMode="auto">
          <a:xfrm>
            <a:off x="5562600" y="4038600"/>
            <a:ext cx="838200" cy="3048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0995" name="Oval 35"/>
          <p:cNvSpPr>
            <a:spLocks noChangeArrowheads="1"/>
          </p:cNvSpPr>
          <p:nvPr/>
        </p:nvSpPr>
        <p:spPr bwMode="auto">
          <a:xfrm>
            <a:off x="6781800" y="4038600"/>
            <a:ext cx="838200" cy="3048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1286" name="Picture 36" descr="quads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87" name="Picture 37" descr="quads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0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0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0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4" grpId="0" animBg="1"/>
      <p:bldP spid="40976" grpId="0"/>
      <p:bldP spid="40986" grpId="0" animBg="1"/>
      <p:bldP spid="40987" grpId="0" animBg="1"/>
      <p:bldP spid="40992" grpId="0" animBg="1"/>
      <p:bldP spid="40993" grpId="0" animBg="1"/>
      <p:bldP spid="40994" grpId="0" animBg="1"/>
      <p:bldP spid="4099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767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Solving by Factorisation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solve Quadratic Equations by factorising them.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A Quadratic Equation will have 0, 1 or 2 solutions, known as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roots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If there is 1 solution it is known as a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repeated root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2B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4800600" y="1905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equation…</a:t>
            </a:r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c)</a:t>
            </a:r>
          </a:p>
        </p:txBody>
      </p:sp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5791200" y="2286000"/>
          <a:ext cx="15176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5" name="Equation" r:id="rId3" imgW="977476" imgH="203112" progId="Equation.DSMT4">
                  <p:embed/>
                </p:oleObj>
              </mc:Choice>
              <mc:Fallback>
                <p:oleObj name="Equation" r:id="rId3" imgW="977476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2286000"/>
                        <a:ext cx="15176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3" name="Arc 9"/>
          <p:cNvSpPr>
            <a:spLocks/>
          </p:cNvSpPr>
          <p:nvPr/>
        </p:nvSpPr>
        <p:spPr bwMode="auto">
          <a:xfrm>
            <a:off x="7543800" y="2438400"/>
            <a:ext cx="228600" cy="4572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51211946 h 43199"/>
              <a:gd name="T4" fmla="*/ 0 w 21600"/>
              <a:gd name="T5" fmla="*/ 25606534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7848600" y="25146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Factorise</a:t>
            </a:r>
          </a:p>
        </p:txBody>
      </p:sp>
      <p:graphicFrame>
        <p:nvGraphicFramePr>
          <p:cNvPr id="42008" name="Object 24"/>
          <p:cNvGraphicFramePr>
            <a:graphicFrameLocks noChangeAspect="1"/>
          </p:cNvGraphicFramePr>
          <p:nvPr/>
        </p:nvGraphicFramePr>
        <p:xfrm>
          <a:off x="5638800" y="2743200"/>
          <a:ext cx="17938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6" name="Equation" r:id="rId5" imgW="1155700" imgH="203200" progId="Equation.DSMT4">
                  <p:embed/>
                </p:oleObj>
              </mc:Choice>
              <mc:Fallback>
                <p:oleObj name="Equation" r:id="rId5" imgW="1155700" imgH="2032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743200"/>
                        <a:ext cx="17938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533400" y="4267200"/>
            <a:ext cx="3810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457200" y="4419600"/>
            <a:ext cx="3886200" cy="2325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Factorising this is slightly different.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  <a:sym typeface="Wingdings" pitchFamily="2" charset="2"/>
              </a:rPr>
              <a:t>There must be a ‘2x’ at the start of a bracket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  <a:sym typeface="Wingdings" pitchFamily="2" charset="2"/>
              </a:rPr>
              <a:t> The numbers in the brackets must still multiply to give ‘-5’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  <a:sym typeface="Wingdings" pitchFamily="2" charset="2"/>
              </a:rPr>
              <a:t> The number in the second bracket will be doubled when they are expanded though, so the numbers must add to give ‘-9’ WHEN ONE HAS BEEN DOUBLED</a:t>
            </a:r>
            <a:endParaRPr lang="en-GB" altLang="en-US" sz="1400">
              <a:solidFill>
                <a:srgbClr val="FF0000"/>
              </a:solidFill>
            </a:endParaRP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57200" y="4419600"/>
            <a:ext cx="3733800" cy="2286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 flipV="1">
            <a:off x="6248400" y="30480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13" name="Line 29"/>
          <p:cNvSpPr>
            <a:spLocks noChangeShapeType="1"/>
          </p:cNvSpPr>
          <p:nvPr/>
        </p:nvSpPr>
        <p:spPr bwMode="auto">
          <a:xfrm flipV="1">
            <a:off x="6934200" y="3048000"/>
            <a:ext cx="0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2014" name="Arc 30"/>
          <p:cNvSpPr>
            <a:spLocks/>
          </p:cNvSpPr>
          <p:nvPr/>
        </p:nvSpPr>
        <p:spPr bwMode="auto">
          <a:xfrm rot="16200000" flipH="1">
            <a:off x="6248400" y="2667000"/>
            <a:ext cx="228600" cy="9906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520891872 h 43199"/>
              <a:gd name="T4" fmla="*/ 0 w 21600"/>
              <a:gd name="T5" fmla="*/ 260451715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4876800" y="4419600"/>
            <a:ext cx="3733800" cy="126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Using -5 and +1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  <a:sym typeface="Wingdings" pitchFamily="2" charset="2"/>
              </a:rPr>
              <a:t>They multiply to give -5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 If we double the -5, they add to give -9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 So the -5 goes opposite the ‘2x’ term</a:t>
            </a:r>
          </a:p>
        </p:txBody>
      </p:sp>
      <p:sp>
        <p:nvSpPr>
          <p:cNvPr id="42016" name="Rectangle 32"/>
          <p:cNvSpPr>
            <a:spLocks noChangeArrowheads="1"/>
          </p:cNvSpPr>
          <p:nvPr/>
        </p:nvSpPr>
        <p:spPr bwMode="auto">
          <a:xfrm>
            <a:off x="4876800" y="4419600"/>
            <a:ext cx="3733800" cy="129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2017" name="Oval 33"/>
          <p:cNvSpPr>
            <a:spLocks noChangeArrowheads="1"/>
          </p:cNvSpPr>
          <p:nvPr/>
        </p:nvSpPr>
        <p:spPr bwMode="auto">
          <a:xfrm>
            <a:off x="6705600" y="2743200"/>
            <a:ext cx="304800" cy="304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2018" name="Object 34"/>
          <p:cNvGraphicFramePr>
            <a:graphicFrameLocks noChangeAspect="1"/>
          </p:cNvGraphicFramePr>
          <p:nvPr/>
        </p:nvGraphicFramePr>
        <p:xfrm>
          <a:off x="5638800" y="2743200"/>
          <a:ext cx="171450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7" imgW="1104900" imgH="203200" progId="Equation.DSMT4">
                  <p:embed/>
                </p:oleObj>
              </mc:Choice>
              <mc:Fallback>
                <p:oleObj name="Equation" r:id="rId7" imgW="1104900" imgH="2032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743200"/>
                        <a:ext cx="171450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19" name="Object 35"/>
          <p:cNvGraphicFramePr>
            <a:graphicFrameLocks noChangeAspect="1"/>
          </p:cNvGraphicFramePr>
          <p:nvPr/>
        </p:nvGraphicFramePr>
        <p:xfrm>
          <a:off x="5670550" y="3429000"/>
          <a:ext cx="749300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9" imgW="482391" imgH="393529" progId="Equation.DSMT4">
                  <p:embed/>
                </p:oleObj>
              </mc:Choice>
              <mc:Fallback>
                <p:oleObj name="Equation" r:id="rId9" imgW="482391" imgH="393529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3429000"/>
                        <a:ext cx="749300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0" name="Object 36"/>
          <p:cNvGraphicFramePr>
            <a:graphicFrameLocks noChangeAspect="1"/>
          </p:cNvGraphicFramePr>
          <p:nvPr/>
        </p:nvGraphicFramePr>
        <p:xfrm>
          <a:off x="6934200" y="3581400"/>
          <a:ext cx="5334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11" imgW="342603" imgH="177646" progId="Equation.DSMT4">
                  <p:embed/>
                </p:oleObj>
              </mc:Choice>
              <mc:Fallback>
                <p:oleObj name="Equation" r:id="rId11" imgW="342603" imgH="177646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581400"/>
                        <a:ext cx="53340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021" name="Object 37"/>
          <p:cNvGraphicFramePr>
            <a:graphicFrameLocks noChangeAspect="1"/>
          </p:cNvGraphicFramePr>
          <p:nvPr/>
        </p:nvGraphicFramePr>
        <p:xfrm>
          <a:off x="6553200" y="3657600"/>
          <a:ext cx="277813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0" name="Equation" r:id="rId13" imgW="177646" imgH="139579" progId="Equation.DSMT4">
                  <p:embed/>
                </p:oleObj>
              </mc:Choice>
              <mc:Fallback>
                <p:oleObj name="Equation" r:id="rId13" imgW="177646" imgH="139579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657600"/>
                        <a:ext cx="277813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313" name="Picture 38" descr="quads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4" name="Picture 39" descr="quads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42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2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2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2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500"/>
                                        <p:tgtEl>
                                          <p:spTgt spid="420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500"/>
                                        <p:tgtEl>
                                          <p:spTgt spid="420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2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42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420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420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420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20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42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420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420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420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2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42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42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2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/>
      <p:bldP spid="41993" grpId="0" animBg="1"/>
      <p:bldP spid="41994" grpId="0"/>
      <p:bldP spid="42009" grpId="0" animBg="1"/>
      <p:bldP spid="42011" grpId="0" animBg="1"/>
      <p:bldP spid="42012" grpId="0" animBg="1"/>
      <p:bldP spid="42012" grpId="1" animBg="1"/>
      <p:bldP spid="42013" grpId="0" animBg="1"/>
      <p:bldP spid="42013" grpId="1" animBg="1"/>
      <p:bldP spid="42014" grpId="0" animBg="1"/>
      <p:bldP spid="42014" grpId="1" animBg="1"/>
      <p:bldP spid="42016" grpId="0" animBg="1"/>
      <p:bldP spid="42017" grpId="0" animBg="1"/>
      <p:bldP spid="42017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767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Solving by Factorisation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solve Quadratic Equations by factorising them.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A Quadratic Equation will have 0, 1 or 2 solutions, known as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roots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If there is 1 solution it is known as a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repeated root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2B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4800600" y="1905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equation…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d)</a:t>
            </a:r>
          </a:p>
        </p:txBody>
      </p:sp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5715000" y="2286000"/>
          <a:ext cx="16160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7" name="Equation" r:id="rId3" imgW="1040948" imgH="203112" progId="Equation.DSMT4">
                  <p:embed/>
                </p:oleObj>
              </mc:Choice>
              <mc:Fallback>
                <p:oleObj name="Equation" r:id="rId3" imgW="1040948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2286000"/>
                        <a:ext cx="16160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Arc 9"/>
          <p:cNvSpPr>
            <a:spLocks/>
          </p:cNvSpPr>
          <p:nvPr/>
        </p:nvSpPr>
        <p:spPr bwMode="auto">
          <a:xfrm>
            <a:off x="7620000" y="24384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29636542 h 43199"/>
              <a:gd name="T4" fmla="*/ 0 w 21600"/>
              <a:gd name="T5" fmla="*/ 1481858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18" name="Text Box 10"/>
          <p:cNvSpPr txBox="1">
            <a:spLocks noChangeArrowheads="1"/>
          </p:cNvSpPr>
          <p:nvPr/>
        </p:nvSpPr>
        <p:spPr bwMode="auto">
          <a:xfrm>
            <a:off x="7772400" y="2438400"/>
            <a:ext cx="1066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Factorise</a:t>
            </a:r>
          </a:p>
        </p:txBody>
      </p:sp>
      <p:sp>
        <p:nvSpPr>
          <p:cNvPr id="43021" name="Text Box 13"/>
          <p:cNvSpPr txBox="1">
            <a:spLocks noChangeArrowheads="1"/>
          </p:cNvSpPr>
          <p:nvPr/>
        </p:nvSpPr>
        <p:spPr bwMode="auto">
          <a:xfrm>
            <a:off x="457200" y="4191000"/>
            <a:ext cx="3886200" cy="2538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Factorising this is even more difficult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  <a:sym typeface="Wingdings" pitchFamily="2" charset="2"/>
              </a:rPr>
              <a:t> The brackets could start with 6x and x, or 2x and 3x (either of these would give the 6x</a:t>
            </a:r>
            <a:r>
              <a:rPr lang="en-GB" altLang="en-US" sz="1400" baseline="3000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GB" altLang="en-US" sz="1400">
                <a:solidFill>
                  <a:srgbClr val="FF0000"/>
                </a:solidFill>
                <a:sym typeface="Wingdings" pitchFamily="2" charset="2"/>
              </a:rPr>
              <a:t> needed)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 So the numbers must multiply to give -5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 And add to give 13 when either;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One is made 6 times bigger</a:t>
            </a:r>
          </a:p>
          <a:p>
            <a:pPr lvl="1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One is made twice as big, and the other 3 times bigger </a:t>
            </a:r>
          </a:p>
        </p:txBody>
      </p:sp>
      <p:sp>
        <p:nvSpPr>
          <p:cNvPr id="43022" name="Rectangle 14"/>
          <p:cNvSpPr>
            <a:spLocks noChangeArrowheads="1"/>
          </p:cNvSpPr>
          <p:nvPr/>
        </p:nvSpPr>
        <p:spPr bwMode="auto">
          <a:xfrm>
            <a:off x="457200" y="4191000"/>
            <a:ext cx="3810000" cy="2514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26" name="Text Box 18"/>
          <p:cNvSpPr txBox="1">
            <a:spLocks noChangeArrowheads="1"/>
          </p:cNvSpPr>
          <p:nvPr/>
        </p:nvSpPr>
        <p:spPr bwMode="auto">
          <a:xfrm>
            <a:off x="4876800" y="4191000"/>
            <a:ext cx="3733800" cy="221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Using 3x and 2x at the starts of the brackets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GB" altLang="en-US" sz="1400">
                <a:solidFill>
                  <a:srgbClr val="FF0000"/>
                </a:solidFill>
              </a:rPr>
              <a:t>And -1 and +5 inside the brackets…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  <a:sym typeface="Wingdings" pitchFamily="2" charset="2"/>
              </a:rPr>
              <a:t> They multiply to give -5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 They will add to give 13 if the +5 is </a:t>
            </a:r>
            <a:r>
              <a:rPr lang="en-GB" altLang="en-US" sz="1400" u="sng">
                <a:solidFill>
                  <a:srgbClr val="FF0000"/>
                </a:solidFill>
              </a:rPr>
              <a:t>tripled</a:t>
            </a:r>
            <a:r>
              <a:rPr lang="en-GB" altLang="en-US" sz="1400">
                <a:solidFill>
                  <a:srgbClr val="FF0000"/>
                </a:solidFill>
              </a:rPr>
              <a:t>, and the -1 is </a:t>
            </a:r>
            <a:r>
              <a:rPr lang="en-GB" altLang="en-US" sz="1400" u="sng">
                <a:solidFill>
                  <a:srgbClr val="FF0000"/>
                </a:solidFill>
              </a:rPr>
              <a:t>doubled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400">
                <a:solidFill>
                  <a:srgbClr val="FF0000"/>
                </a:solidFill>
              </a:rPr>
              <a:t> So +5 goes opposite the 3x, and -1 opposite the 2x</a:t>
            </a:r>
          </a:p>
        </p:txBody>
      </p:sp>
      <p:sp>
        <p:nvSpPr>
          <p:cNvPr id="43027" name="Rectangle 19"/>
          <p:cNvSpPr>
            <a:spLocks noChangeArrowheads="1"/>
          </p:cNvSpPr>
          <p:nvPr/>
        </p:nvSpPr>
        <p:spPr bwMode="auto">
          <a:xfrm>
            <a:off x="4876800" y="4191000"/>
            <a:ext cx="3733800" cy="2209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3033" name="Object 25"/>
          <p:cNvGraphicFramePr>
            <a:graphicFrameLocks noChangeAspect="1"/>
          </p:cNvGraphicFramePr>
          <p:nvPr/>
        </p:nvGraphicFramePr>
        <p:xfrm>
          <a:off x="5562600" y="2667000"/>
          <a:ext cx="185261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8" name="Equation" r:id="rId5" imgW="1193800" imgH="203200" progId="Equation.DSMT4">
                  <p:embed/>
                </p:oleObj>
              </mc:Choice>
              <mc:Fallback>
                <p:oleObj name="Equation" r:id="rId5" imgW="1193800" imgH="203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67000"/>
                        <a:ext cx="185261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4" name="Object 26"/>
          <p:cNvGraphicFramePr>
            <a:graphicFrameLocks noChangeAspect="1"/>
          </p:cNvGraphicFramePr>
          <p:nvPr/>
        </p:nvGraphicFramePr>
        <p:xfrm>
          <a:off x="5562600" y="2667000"/>
          <a:ext cx="181451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9" name="Equation" r:id="rId7" imgW="1167893" imgH="203112" progId="Equation.DSMT4">
                  <p:embed/>
                </p:oleObj>
              </mc:Choice>
              <mc:Fallback>
                <p:oleObj name="Equation" r:id="rId7" imgW="1167893" imgH="203112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67000"/>
                        <a:ext cx="181451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5" name="Object 27"/>
          <p:cNvGraphicFramePr>
            <a:graphicFrameLocks noChangeAspect="1"/>
          </p:cNvGraphicFramePr>
          <p:nvPr/>
        </p:nvGraphicFramePr>
        <p:xfrm>
          <a:off x="5029200" y="3276600"/>
          <a:ext cx="92551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0" name="Equation" r:id="rId9" imgW="596641" imgH="177723" progId="Equation.DSMT4">
                  <p:embed/>
                </p:oleObj>
              </mc:Choice>
              <mc:Fallback>
                <p:oleObj name="Equation" r:id="rId9" imgW="596641" imgH="177723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276600"/>
                        <a:ext cx="92551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6" name="Object 28"/>
          <p:cNvGraphicFramePr>
            <a:graphicFrameLocks noChangeAspect="1"/>
          </p:cNvGraphicFramePr>
          <p:nvPr/>
        </p:nvGraphicFramePr>
        <p:xfrm>
          <a:off x="6705600" y="3276600"/>
          <a:ext cx="9842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1" name="Equation" r:id="rId11" imgW="634449" imgH="177646" progId="Equation.DSMT4">
                  <p:embed/>
                </p:oleObj>
              </mc:Choice>
              <mc:Fallback>
                <p:oleObj name="Equation" r:id="rId11" imgW="634449" imgH="177646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3276600"/>
                        <a:ext cx="98425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7" name="Object 29"/>
          <p:cNvGraphicFramePr>
            <a:graphicFrameLocks noChangeAspect="1"/>
          </p:cNvGraphicFramePr>
          <p:nvPr/>
        </p:nvGraphicFramePr>
        <p:xfrm>
          <a:off x="5410200" y="3505200"/>
          <a:ext cx="728663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2" name="Equation" r:id="rId13" imgW="469696" imgH="304668" progId="Equation.DSMT4">
                  <p:embed/>
                </p:oleObj>
              </mc:Choice>
              <mc:Fallback>
                <p:oleObj name="Equation" r:id="rId13" imgW="469696" imgH="304668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505200"/>
                        <a:ext cx="728663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38" name="Object 30"/>
          <p:cNvGraphicFramePr>
            <a:graphicFrameLocks noChangeAspect="1"/>
          </p:cNvGraphicFramePr>
          <p:nvPr/>
        </p:nvGraphicFramePr>
        <p:xfrm>
          <a:off x="7162800" y="3505200"/>
          <a:ext cx="8858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3" name="Equation" r:id="rId15" imgW="571252" imgH="304668" progId="Equation.DSMT4">
                  <p:embed/>
                </p:oleObj>
              </mc:Choice>
              <mc:Fallback>
                <p:oleObj name="Equation" r:id="rId15" imgW="571252" imgH="304668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505200"/>
                        <a:ext cx="885825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39" name="Oval 31"/>
          <p:cNvSpPr>
            <a:spLocks noChangeArrowheads="1"/>
          </p:cNvSpPr>
          <p:nvPr/>
        </p:nvSpPr>
        <p:spPr bwMode="auto">
          <a:xfrm>
            <a:off x="5334000" y="3505200"/>
            <a:ext cx="9906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40" name="Oval 32"/>
          <p:cNvSpPr>
            <a:spLocks noChangeArrowheads="1"/>
          </p:cNvSpPr>
          <p:nvPr/>
        </p:nvSpPr>
        <p:spPr bwMode="auto">
          <a:xfrm>
            <a:off x="7162800" y="3505200"/>
            <a:ext cx="9906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3335" name="Picture 33" descr="quads1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6" name="Picture 34" descr="quads1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30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30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30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0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30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30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3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3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30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30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30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430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/>
      <p:bldP spid="43017" grpId="0" animBg="1"/>
      <p:bldP spid="43018" grpId="0"/>
      <p:bldP spid="43022" grpId="0" animBg="1"/>
      <p:bldP spid="43027" grpId="0" animBg="1"/>
      <p:bldP spid="43039" grpId="0" animBg="1"/>
      <p:bldP spid="430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76725" cy="251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Solving by Factorisation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solve Quadratic Equations by factorising them.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A Quadratic Equation will have 0, 1 or 2 solutions, known as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roots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If there is 1 solution it is known as a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repeated root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2B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4800600" y="1905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equation…</a:t>
            </a:r>
          </a:p>
        </p:txBody>
      </p:sp>
      <p:sp>
        <p:nvSpPr>
          <p:cNvPr id="44039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e)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562600" y="2286000"/>
          <a:ext cx="1951038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3" imgW="1256755" imgH="203112" progId="Equation.DSMT4">
                  <p:embed/>
                </p:oleObj>
              </mc:Choice>
              <mc:Fallback>
                <p:oleObj name="Equation" r:id="rId3" imgW="1256755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286000"/>
                        <a:ext cx="1951038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1" name="Arc 9"/>
          <p:cNvSpPr>
            <a:spLocks/>
          </p:cNvSpPr>
          <p:nvPr/>
        </p:nvSpPr>
        <p:spPr bwMode="auto">
          <a:xfrm>
            <a:off x="7620000" y="24384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29636542 h 43199"/>
              <a:gd name="T4" fmla="*/ 0 w 21600"/>
              <a:gd name="T5" fmla="*/ 1481858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7848600" y="2362200"/>
            <a:ext cx="1295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Subtract 2 Subtract 3x</a:t>
            </a:r>
          </a:p>
        </p:txBody>
      </p:sp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5562600" y="2667000"/>
          <a:ext cx="149701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5" imgW="965200" imgH="203200" progId="Equation.DSMT4">
                  <p:embed/>
                </p:oleObj>
              </mc:Choice>
              <mc:Fallback>
                <p:oleObj name="Equation" r:id="rId5" imgW="965200" imgH="2032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67000"/>
                        <a:ext cx="149701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55" name="Arc 23"/>
          <p:cNvSpPr>
            <a:spLocks/>
          </p:cNvSpPr>
          <p:nvPr/>
        </p:nvSpPr>
        <p:spPr bwMode="auto">
          <a:xfrm>
            <a:off x="7620000" y="28194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29636542 h 43199"/>
              <a:gd name="T4" fmla="*/ 0 w 21600"/>
              <a:gd name="T5" fmla="*/ 1481858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7848600" y="2895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Factorise</a:t>
            </a:r>
          </a:p>
        </p:txBody>
      </p:sp>
      <p:graphicFrame>
        <p:nvGraphicFramePr>
          <p:cNvPr id="44057" name="Object 25"/>
          <p:cNvGraphicFramePr>
            <a:graphicFrameLocks noChangeAspect="1"/>
          </p:cNvGraphicFramePr>
          <p:nvPr/>
        </p:nvGraphicFramePr>
        <p:xfrm>
          <a:off x="5486400" y="3048000"/>
          <a:ext cx="163512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7" imgW="1054100" imgH="203200" progId="Equation.DSMT4">
                  <p:embed/>
                </p:oleObj>
              </mc:Choice>
              <mc:Fallback>
                <p:oleObj name="Equation" r:id="rId7" imgW="1054100" imgH="203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3048000"/>
                        <a:ext cx="163512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8" name="Object 26"/>
          <p:cNvGraphicFramePr>
            <a:graphicFrameLocks noChangeAspect="1"/>
          </p:cNvGraphicFramePr>
          <p:nvPr/>
        </p:nvGraphicFramePr>
        <p:xfrm>
          <a:off x="5410200" y="3657600"/>
          <a:ext cx="86677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9" imgW="558558" imgH="177723" progId="Equation.DSMT4">
                  <p:embed/>
                </p:oleObj>
              </mc:Choice>
              <mc:Fallback>
                <p:oleObj name="Equation" r:id="rId9" imgW="558558" imgH="177723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657600"/>
                        <a:ext cx="86677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9" name="Object 27"/>
          <p:cNvGraphicFramePr>
            <a:graphicFrameLocks noChangeAspect="1"/>
          </p:cNvGraphicFramePr>
          <p:nvPr/>
        </p:nvGraphicFramePr>
        <p:xfrm>
          <a:off x="5791200" y="3962400"/>
          <a:ext cx="55245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0" name="Equation" r:id="rId11" imgW="355138" imgH="177569" progId="Equation.DSMT4">
                  <p:embed/>
                </p:oleObj>
              </mc:Choice>
              <mc:Fallback>
                <p:oleObj name="Equation" r:id="rId11" imgW="355138" imgH="17756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962400"/>
                        <a:ext cx="55245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60" name="Oval 28"/>
          <p:cNvSpPr>
            <a:spLocks noChangeArrowheads="1"/>
          </p:cNvSpPr>
          <p:nvPr/>
        </p:nvSpPr>
        <p:spPr bwMode="auto">
          <a:xfrm>
            <a:off x="5715000" y="3962400"/>
            <a:ext cx="685800" cy="304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4354" name="Picture 29" descr="quads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5" name="Picture 30" descr="quads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4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9" grpId="0"/>
      <p:bldP spid="44041" grpId="0" animBg="1"/>
      <p:bldP spid="44042" grpId="0"/>
      <p:bldP spid="44055" grpId="0" animBg="1"/>
      <p:bldP spid="44056" grpId="0"/>
      <p:bldP spid="4406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76725" cy="251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Solving by Factorisation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solve Quadratic Equations by factorising them.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A Quadratic Equation will have 0, 1 or 2 solutions, known as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roots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If there is 1 solution it is known as a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repeated root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2B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800600" y="1905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equation…</a:t>
            </a:r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f)</a:t>
            </a:r>
          </a:p>
        </p:txBody>
      </p:sp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5867400" y="2286000"/>
          <a:ext cx="1360488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4" imgW="876300" imgH="228600" progId="Equation.DSMT4">
                  <p:embed/>
                </p:oleObj>
              </mc:Choice>
              <mc:Fallback>
                <p:oleObj name="Equation" r:id="rId4" imgW="876300" imgH="2286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286000"/>
                        <a:ext cx="1360488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65" name="Arc 9"/>
          <p:cNvSpPr>
            <a:spLocks/>
          </p:cNvSpPr>
          <p:nvPr/>
        </p:nvSpPr>
        <p:spPr bwMode="auto">
          <a:xfrm>
            <a:off x="7620000" y="24384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29636542 h 43199"/>
              <a:gd name="T4" fmla="*/ 0 w 21600"/>
              <a:gd name="T5" fmla="*/ 1481858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6" name="Text Box 10"/>
          <p:cNvSpPr txBox="1">
            <a:spLocks noChangeArrowheads="1"/>
          </p:cNvSpPr>
          <p:nvPr/>
        </p:nvSpPr>
        <p:spPr bwMode="auto">
          <a:xfrm>
            <a:off x="7848600" y="2133600"/>
            <a:ext cx="1295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root both sides (2 possible answers!)</a:t>
            </a:r>
          </a:p>
        </p:txBody>
      </p:sp>
      <p:sp>
        <p:nvSpPr>
          <p:cNvPr id="45073" name="Oval 17"/>
          <p:cNvSpPr>
            <a:spLocks noChangeArrowheads="1"/>
          </p:cNvSpPr>
          <p:nvPr/>
        </p:nvSpPr>
        <p:spPr bwMode="auto">
          <a:xfrm>
            <a:off x="5943600" y="4343400"/>
            <a:ext cx="685800" cy="304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5074" name="Object 18"/>
          <p:cNvGraphicFramePr>
            <a:graphicFrameLocks noChangeAspect="1"/>
          </p:cNvGraphicFramePr>
          <p:nvPr/>
        </p:nvGraphicFramePr>
        <p:xfrm>
          <a:off x="6172200" y="2743200"/>
          <a:ext cx="110331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Equation" r:id="rId6" imgW="710891" imgH="177723" progId="Equation.DSMT4">
                  <p:embed/>
                </p:oleObj>
              </mc:Choice>
              <mc:Fallback>
                <p:oleObj name="Equation" r:id="rId6" imgW="710891" imgH="17772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743200"/>
                        <a:ext cx="110331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5" name="Object 19"/>
          <p:cNvGraphicFramePr>
            <a:graphicFrameLocks noChangeAspect="1"/>
          </p:cNvGraphicFramePr>
          <p:nvPr/>
        </p:nvGraphicFramePr>
        <p:xfrm>
          <a:off x="5562600" y="3581400"/>
          <a:ext cx="965200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6" name="Equation" r:id="rId8" imgW="621760" imgH="177646" progId="Equation.DSMT4">
                  <p:embed/>
                </p:oleObj>
              </mc:Choice>
              <mc:Fallback>
                <p:oleObj name="Equation" r:id="rId8" imgW="621760" imgH="177646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581400"/>
                        <a:ext cx="965200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6" name="Object 20"/>
          <p:cNvGraphicFramePr>
            <a:graphicFrameLocks noChangeAspect="1"/>
          </p:cNvGraphicFramePr>
          <p:nvPr/>
        </p:nvGraphicFramePr>
        <p:xfrm>
          <a:off x="7010400" y="3581400"/>
          <a:ext cx="110331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10" imgW="710891" imgH="177723" progId="Equation.DSMT4">
                  <p:embed/>
                </p:oleObj>
              </mc:Choice>
              <mc:Fallback>
                <p:oleObj name="Equation" r:id="rId10" imgW="710891" imgH="177723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581400"/>
                        <a:ext cx="110331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77" name="Line 21"/>
          <p:cNvSpPr>
            <a:spLocks noChangeShapeType="1"/>
          </p:cNvSpPr>
          <p:nvPr/>
        </p:nvSpPr>
        <p:spPr bwMode="auto">
          <a:xfrm flipH="1">
            <a:off x="6172200" y="30480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5078" name="Line 22"/>
          <p:cNvSpPr>
            <a:spLocks noChangeShapeType="1"/>
          </p:cNvSpPr>
          <p:nvPr/>
        </p:nvSpPr>
        <p:spPr bwMode="auto">
          <a:xfrm>
            <a:off x="6781800" y="30480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5079" name="Object 23"/>
          <p:cNvGraphicFramePr>
            <a:graphicFrameLocks noChangeAspect="1"/>
          </p:cNvGraphicFramePr>
          <p:nvPr/>
        </p:nvGraphicFramePr>
        <p:xfrm>
          <a:off x="5867400" y="3962400"/>
          <a:ext cx="649288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12" imgW="418918" imgH="177723" progId="Equation.DSMT4">
                  <p:embed/>
                </p:oleObj>
              </mc:Choice>
              <mc:Fallback>
                <p:oleObj name="Equation" r:id="rId12" imgW="418918" imgH="177723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962400"/>
                        <a:ext cx="649288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0" name="Object 24"/>
          <p:cNvGraphicFramePr>
            <a:graphicFrameLocks noChangeAspect="1"/>
          </p:cNvGraphicFramePr>
          <p:nvPr/>
        </p:nvGraphicFramePr>
        <p:xfrm>
          <a:off x="6019800" y="4343400"/>
          <a:ext cx="55086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14" imgW="355138" imgH="177569" progId="Equation.DSMT4">
                  <p:embed/>
                </p:oleObj>
              </mc:Choice>
              <mc:Fallback>
                <p:oleObj name="Equation" r:id="rId14" imgW="355138" imgH="177569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343400"/>
                        <a:ext cx="55086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1" name="Object 25"/>
          <p:cNvGraphicFramePr>
            <a:graphicFrameLocks noChangeAspect="1"/>
          </p:cNvGraphicFramePr>
          <p:nvPr/>
        </p:nvGraphicFramePr>
        <p:xfrm>
          <a:off x="7315200" y="3962400"/>
          <a:ext cx="808038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0" name="Equation" r:id="rId16" imgW="520248" imgH="177646" progId="Equation.DSMT4">
                  <p:embed/>
                </p:oleObj>
              </mc:Choice>
              <mc:Fallback>
                <p:oleObj name="Equation" r:id="rId16" imgW="520248" imgH="177646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3962400"/>
                        <a:ext cx="808038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82" name="Object 26"/>
          <p:cNvGraphicFramePr>
            <a:graphicFrameLocks noChangeAspect="1"/>
          </p:cNvGraphicFramePr>
          <p:nvPr/>
        </p:nvGraphicFramePr>
        <p:xfrm>
          <a:off x="7467600" y="4343400"/>
          <a:ext cx="669925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91" name="Equation" r:id="rId18" imgW="431425" imgH="177646" progId="Equation.DSMT4">
                  <p:embed/>
                </p:oleObj>
              </mc:Choice>
              <mc:Fallback>
                <p:oleObj name="Equation" r:id="rId18" imgW="431425" imgH="177646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7600" y="4343400"/>
                        <a:ext cx="669925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083" name="Oval 27"/>
          <p:cNvSpPr>
            <a:spLocks noChangeArrowheads="1"/>
          </p:cNvSpPr>
          <p:nvPr/>
        </p:nvSpPr>
        <p:spPr bwMode="auto">
          <a:xfrm>
            <a:off x="7467600" y="4343400"/>
            <a:ext cx="685800" cy="304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5382" name="Picture 28" descr="quads1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83" name="Picture 29" descr="quads1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5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5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5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5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5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5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5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5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3" grpId="0"/>
      <p:bldP spid="45065" grpId="0" animBg="1"/>
      <p:bldP spid="45066" grpId="0"/>
      <p:bldP spid="45073" grpId="0" animBg="1"/>
      <p:bldP spid="45077" grpId="0" animBg="1"/>
      <p:bldP spid="45078" grpId="0" animBg="1"/>
      <p:bldP spid="4508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76725" cy="2514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Solving by Factorisation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solve Quadratic Equations by factorising them.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A Quadratic Equation will have 0, 1 or 2 solutions, known as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roots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If there is 1 solution it is known as a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repeated root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2B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4800600" y="1905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equation…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g)</a:t>
            </a:r>
          </a:p>
        </p:txBody>
      </p:sp>
      <p:graphicFrame>
        <p:nvGraphicFramePr>
          <p:cNvPr id="46088" name="Object 8"/>
          <p:cNvGraphicFramePr>
            <a:graphicFrameLocks noChangeAspect="1"/>
          </p:cNvGraphicFramePr>
          <p:nvPr/>
        </p:nvGraphicFramePr>
        <p:xfrm>
          <a:off x="5984875" y="2286000"/>
          <a:ext cx="112395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Equation" r:id="rId3" imgW="723586" imgH="228501" progId="Equation.DSMT4">
                  <p:embed/>
                </p:oleObj>
              </mc:Choice>
              <mc:Fallback>
                <p:oleObj name="Equation" r:id="rId3" imgW="723586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75" y="2286000"/>
                        <a:ext cx="112395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9" name="Arc 9"/>
          <p:cNvSpPr>
            <a:spLocks/>
          </p:cNvSpPr>
          <p:nvPr/>
        </p:nvSpPr>
        <p:spPr bwMode="auto">
          <a:xfrm>
            <a:off x="7620000" y="24384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29636542 h 43199"/>
              <a:gd name="T4" fmla="*/ 0 w 21600"/>
              <a:gd name="T5" fmla="*/ 1481858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0" name="Text Box 10"/>
          <p:cNvSpPr txBox="1">
            <a:spLocks noChangeArrowheads="1"/>
          </p:cNvSpPr>
          <p:nvPr/>
        </p:nvSpPr>
        <p:spPr bwMode="auto">
          <a:xfrm>
            <a:off x="7848600" y="2133600"/>
            <a:ext cx="1295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root both sides (2 possible answers!)</a:t>
            </a:r>
          </a:p>
        </p:txBody>
      </p:sp>
      <p:sp>
        <p:nvSpPr>
          <p:cNvPr id="46091" name="Oval 11"/>
          <p:cNvSpPr>
            <a:spLocks noChangeArrowheads="1"/>
          </p:cNvSpPr>
          <p:nvPr/>
        </p:nvSpPr>
        <p:spPr bwMode="auto">
          <a:xfrm>
            <a:off x="5791200" y="4114800"/>
            <a:ext cx="11430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graphicFrame>
        <p:nvGraphicFramePr>
          <p:cNvPr id="46092" name="Object 12"/>
          <p:cNvGraphicFramePr>
            <a:graphicFrameLocks noChangeAspect="1"/>
          </p:cNvGraphicFramePr>
          <p:nvPr/>
        </p:nvGraphicFramePr>
        <p:xfrm>
          <a:off x="6248400" y="2743200"/>
          <a:ext cx="11826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Equation" r:id="rId5" imgW="761669" imgH="228501" progId="Equation.DSMT4">
                  <p:embed/>
                </p:oleObj>
              </mc:Choice>
              <mc:Fallback>
                <p:oleObj name="Equation" r:id="rId5" imgW="761669" imgH="228501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2743200"/>
                        <a:ext cx="1182688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6324600" y="32004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>
            <a:off x="6934200" y="32004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6102" name="Object 22"/>
          <p:cNvGraphicFramePr>
            <a:graphicFrameLocks noChangeAspect="1"/>
          </p:cNvGraphicFramePr>
          <p:nvPr/>
        </p:nvGraphicFramePr>
        <p:xfrm>
          <a:off x="5562600" y="3733800"/>
          <a:ext cx="10445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Equation" r:id="rId7" imgW="672808" imgH="228501" progId="Equation.DSMT4">
                  <p:embed/>
                </p:oleObj>
              </mc:Choice>
              <mc:Fallback>
                <p:oleObj name="Equation" r:id="rId7" imgW="672808" imgH="228501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733800"/>
                        <a:ext cx="104457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3" name="Object 23"/>
          <p:cNvGraphicFramePr>
            <a:graphicFrameLocks noChangeAspect="1"/>
          </p:cNvGraphicFramePr>
          <p:nvPr/>
        </p:nvGraphicFramePr>
        <p:xfrm>
          <a:off x="7086600" y="3733800"/>
          <a:ext cx="1182688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9" imgW="761669" imgH="228501" progId="Equation.DSMT4">
                  <p:embed/>
                </p:oleObj>
              </mc:Choice>
              <mc:Fallback>
                <p:oleObj name="Equation" r:id="rId9" imgW="761669" imgH="228501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733800"/>
                        <a:ext cx="1182688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4" name="Object 24"/>
          <p:cNvGraphicFramePr>
            <a:graphicFrameLocks noChangeAspect="1"/>
          </p:cNvGraphicFramePr>
          <p:nvPr/>
        </p:nvGraphicFramePr>
        <p:xfrm>
          <a:off x="7391400" y="4191000"/>
          <a:ext cx="10445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11" imgW="672808" imgH="228501" progId="Equation.DSMT4">
                  <p:embed/>
                </p:oleObj>
              </mc:Choice>
              <mc:Fallback>
                <p:oleObj name="Equation" r:id="rId11" imgW="672808" imgH="228501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4191000"/>
                        <a:ext cx="104457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105" name="Object 25"/>
          <p:cNvGraphicFramePr>
            <a:graphicFrameLocks noChangeAspect="1"/>
          </p:cNvGraphicFramePr>
          <p:nvPr/>
        </p:nvGraphicFramePr>
        <p:xfrm>
          <a:off x="5867400" y="4191000"/>
          <a:ext cx="10445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13" imgW="672808" imgH="228501" progId="Equation.DSMT4">
                  <p:embed/>
                </p:oleObj>
              </mc:Choice>
              <mc:Fallback>
                <p:oleObj name="Equation" r:id="rId13" imgW="672808" imgH="228501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191000"/>
                        <a:ext cx="1044575" cy="35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06" name="Oval 26"/>
          <p:cNvSpPr>
            <a:spLocks noChangeArrowheads="1"/>
          </p:cNvSpPr>
          <p:nvPr/>
        </p:nvSpPr>
        <p:spPr bwMode="auto">
          <a:xfrm>
            <a:off x="7315200" y="4114800"/>
            <a:ext cx="11430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6404" name="Picture 27" descr="quads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05" name="Picture 28" descr="quads1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6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6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6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6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6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6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7" grpId="0"/>
      <p:bldP spid="46089" grpId="0" animBg="1"/>
      <p:bldP spid="46090" grpId="0"/>
      <p:bldP spid="46091" grpId="0" animBg="1"/>
      <p:bldP spid="46095" grpId="0" animBg="1"/>
      <p:bldP spid="46096" grpId="0" animBg="1"/>
      <p:bldP spid="4610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Tx/>
              <a:buNone/>
            </a:pPr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5100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Completing the Square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Quadratic Equations can be written in another form by ‘Completing the Square’</a:t>
            </a:r>
          </a:p>
        </p:txBody>
      </p:sp>
      <p:sp>
        <p:nvSpPr>
          <p:cNvPr id="18436" name="Text Box 5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2C</a:t>
            </a:r>
          </a:p>
        </p:txBody>
      </p:sp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1828800" y="3200400"/>
          <a:ext cx="8318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7" name="Equation" r:id="rId3" imgW="469696" imgH="203112" progId="Equation.DSMT4">
                  <p:embed/>
                </p:oleObj>
              </mc:Choice>
              <mc:Fallback>
                <p:oleObj name="Equation" r:id="rId3" imgW="469696" imgH="203112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8318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1371600" y="4191000"/>
          <a:ext cx="177482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8" name="Equation" r:id="rId5" imgW="1002865" imgH="469696" progId="Equation.DSMT4">
                  <p:embed/>
                </p:oleObj>
              </mc:Choice>
              <mc:Fallback>
                <p:oleObj name="Equation" r:id="rId5" imgW="1002865" imgH="469696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1774825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2209800" y="3657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4800600" y="1905000"/>
            <a:ext cx="3810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Complete the square for the following expression…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4800600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a)</a:t>
            </a:r>
          </a:p>
        </p:txBody>
      </p:sp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6019800" y="2590800"/>
          <a:ext cx="730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7" imgW="469696" imgH="203112" progId="Equation.DSMT4">
                  <p:embed/>
                </p:oleObj>
              </mc:Choice>
              <mc:Fallback>
                <p:oleObj name="Equation" r:id="rId7" imgW="469696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2590800"/>
                        <a:ext cx="7302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990600" y="5334000"/>
            <a:ext cx="2438400" cy="6667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‘So </a:t>
            </a:r>
            <a:r>
              <a:rPr lang="en-GB" altLang="en-US" sz="1800" baseline="30000">
                <a:solidFill>
                  <a:srgbClr val="FF0000"/>
                </a:solidFill>
              </a:rPr>
              <a:t>b</a:t>
            </a:r>
            <a:r>
              <a:rPr lang="en-GB" altLang="en-US" sz="1800">
                <a:solidFill>
                  <a:srgbClr val="FF0000"/>
                </a:solidFill>
              </a:rPr>
              <a:t>/</a:t>
            </a:r>
            <a:r>
              <a:rPr lang="en-GB" altLang="en-US" sz="1800" baseline="-25000">
                <a:solidFill>
                  <a:srgbClr val="FF0000"/>
                </a:solidFill>
              </a:rPr>
              <a:t>2</a:t>
            </a:r>
            <a:r>
              <a:rPr lang="en-GB" altLang="en-US" sz="1800">
                <a:solidFill>
                  <a:srgbClr val="FF0000"/>
                </a:solidFill>
              </a:rPr>
              <a:t> is half of the coefficient of x’</a:t>
            </a:r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640080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8143" name="Object 15"/>
          <p:cNvGraphicFramePr>
            <a:graphicFrameLocks noChangeAspect="1"/>
          </p:cNvGraphicFramePr>
          <p:nvPr/>
        </p:nvGraphicFramePr>
        <p:xfrm>
          <a:off x="5791200" y="3505200"/>
          <a:ext cx="12033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9" imgW="774364" imgH="279279" progId="Equation.DSMT4">
                  <p:embed/>
                </p:oleObj>
              </mc:Choice>
              <mc:Fallback>
                <p:oleObj name="Equation" r:id="rId9" imgW="774364" imgH="279279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505200"/>
                        <a:ext cx="12033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5" name="Text Box 17"/>
          <p:cNvSpPr txBox="1">
            <a:spLocks noChangeArrowheads="1"/>
          </p:cNvSpPr>
          <p:nvPr/>
        </p:nvSpPr>
        <p:spPr bwMode="auto">
          <a:xfrm>
            <a:off x="5181600" y="4114800"/>
            <a:ext cx="2438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If we check by expanding our answer…</a:t>
            </a:r>
          </a:p>
        </p:txBody>
      </p:sp>
      <p:graphicFrame>
        <p:nvGraphicFramePr>
          <p:cNvPr id="48146" name="Object 18"/>
          <p:cNvGraphicFramePr>
            <a:graphicFrameLocks noChangeAspect="1"/>
          </p:cNvGraphicFramePr>
          <p:nvPr/>
        </p:nvGraphicFramePr>
        <p:xfrm>
          <a:off x="5791200" y="4800600"/>
          <a:ext cx="12033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11" imgW="774364" imgH="279279" progId="Equation.DSMT4">
                  <p:embed/>
                </p:oleObj>
              </mc:Choice>
              <mc:Fallback>
                <p:oleObj name="Equation" r:id="rId11" imgW="774364" imgH="279279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800600"/>
                        <a:ext cx="12033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7" name="Object 19"/>
          <p:cNvGraphicFramePr>
            <a:graphicFrameLocks noChangeAspect="1"/>
          </p:cNvGraphicFramePr>
          <p:nvPr/>
        </p:nvGraphicFramePr>
        <p:xfrm>
          <a:off x="5514975" y="5276850"/>
          <a:ext cx="17557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2" name="Equation" r:id="rId13" imgW="1129810" imgH="253890" progId="Equation.DSMT4">
                  <p:embed/>
                </p:oleObj>
              </mc:Choice>
              <mc:Fallback>
                <p:oleObj name="Equation" r:id="rId13" imgW="1129810" imgH="25389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4975" y="5276850"/>
                        <a:ext cx="1755775" cy="395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8" name="Object 20"/>
          <p:cNvGraphicFramePr>
            <a:graphicFrameLocks noChangeAspect="1"/>
          </p:cNvGraphicFramePr>
          <p:nvPr/>
        </p:nvGraphicFramePr>
        <p:xfrm>
          <a:off x="5410200" y="5791200"/>
          <a:ext cx="203200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Equation" r:id="rId15" imgW="1307532" imgH="203112" progId="Equation.DSMT4">
                  <p:embed/>
                </p:oleObj>
              </mc:Choice>
              <mc:Fallback>
                <p:oleObj name="Equation" r:id="rId15" imgW="1307532" imgH="20311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791200"/>
                        <a:ext cx="203200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9" name="Object 21"/>
          <p:cNvGraphicFramePr>
            <a:graphicFrameLocks noChangeAspect="1"/>
          </p:cNvGraphicFramePr>
          <p:nvPr/>
        </p:nvGraphicFramePr>
        <p:xfrm>
          <a:off x="6096000" y="6248400"/>
          <a:ext cx="730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4" name="Equation" r:id="rId17" imgW="469696" imgH="203112" progId="Equation.DSMT4">
                  <p:embed/>
                </p:oleObj>
              </mc:Choice>
              <mc:Fallback>
                <p:oleObj name="Equation" r:id="rId17" imgW="469696" imgH="20311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6248400"/>
                        <a:ext cx="7302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50" name="Arc 22"/>
          <p:cNvSpPr>
            <a:spLocks/>
          </p:cNvSpPr>
          <p:nvPr/>
        </p:nvSpPr>
        <p:spPr bwMode="auto">
          <a:xfrm>
            <a:off x="7543800" y="5029200"/>
            <a:ext cx="228600" cy="4572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51235660 h 43189"/>
              <a:gd name="T4" fmla="*/ 0 w 21600"/>
              <a:gd name="T5" fmla="*/ 25624330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51" name="Arc 23"/>
          <p:cNvSpPr>
            <a:spLocks/>
          </p:cNvSpPr>
          <p:nvPr/>
        </p:nvSpPr>
        <p:spPr bwMode="auto">
          <a:xfrm>
            <a:off x="7543800" y="5486400"/>
            <a:ext cx="228600" cy="4572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51235660 h 43189"/>
              <a:gd name="T4" fmla="*/ 0 w 21600"/>
              <a:gd name="T5" fmla="*/ 25624330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52" name="Arc 24"/>
          <p:cNvSpPr>
            <a:spLocks/>
          </p:cNvSpPr>
          <p:nvPr/>
        </p:nvSpPr>
        <p:spPr bwMode="auto">
          <a:xfrm>
            <a:off x="7543800" y="5943600"/>
            <a:ext cx="228600" cy="4572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51235660 h 43189"/>
              <a:gd name="T4" fmla="*/ 0 w 21600"/>
              <a:gd name="T5" fmla="*/ 25624330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8455" name="Picture 25" descr="quads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6" name="Picture 26" descr="quads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8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8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8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48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8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48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animBg="1"/>
      <p:bldP spid="48137" grpId="0"/>
      <p:bldP spid="48141" grpId="0" animBg="1"/>
      <p:bldP spid="48142" grpId="0" animBg="1"/>
      <p:bldP spid="48145" grpId="0"/>
      <p:bldP spid="48150" grpId="0" animBg="1"/>
      <p:bldP spid="48151" grpId="0" animBg="1"/>
      <p:bldP spid="4815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Completing the Square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Quadratic Equations can be written in another form by ‘Completing the Square’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2C</a:t>
            </a:r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1828800" y="3200400"/>
          <a:ext cx="8318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3" imgW="469696" imgH="203112" progId="Equation.DSMT4">
                  <p:embed/>
                </p:oleObj>
              </mc:Choice>
              <mc:Fallback>
                <p:oleObj name="Equation" r:id="rId3" imgW="469696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8318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/>
        </p:nvGraphicFramePr>
        <p:xfrm>
          <a:off x="1371600" y="4191000"/>
          <a:ext cx="177482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5" imgW="1002865" imgH="469696" progId="Equation.DSMT4">
                  <p:embed/>
                </p:oleObj>
              </mc:Choice>
              <mc:Fallback>
                <p:oleObj name="Equation" r:id="rId5" imgW="1002865" imgH="46969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1774825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209800" y="3657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4800600" y="1905000"/>
            <a:ext cx="3810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Complete the square for the following expression…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4802188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b)</a:t>
            </a:r>
          </a:p>
        </p:txBody>
      </p:sp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5962650" y="2590800"/>
          <a:ext cx="84931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7" imgW="545626" imgH="203024" progId="Equation.DSMT4">
                  <p:embed/>
                </p:oleObj>
              </mc:Choice>
              <mc:Fallback>
                <p:oleObj name="Equation" r:id="rId7" imgW="545626" imgH="203024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2650" y="2590800"/>
                        <a:ext cx="84931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8" name="Text Box 12"/>
          <p:cNvSpPr txBox="1">
            <a:spLocks noChangeArrowheads="1"/>
          </p:cNvSpPr>
          <p:nvPr/>
        </p:nvSpPr>
        <p:spPr bwMode="auto">
          <a:xfrm>
            <a:off x="990600" y="5334000"/>
            <a:ext cx="2438400" cy="6667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‘So </a:t>
            </a:r>
            <a:r>
              <a:rPr lang="en-GB" altLang="en-US" sz="1800" baseline="30000">
                <a:solidFill>
                  <a:srgbClr val="FF0000"/>
                </a:solidFill>
              </a:rPr>
              <a:t>b</a:t>
            </a:r>
            <a:r>
              <a:rPr lang="en-GB" altLang="en-US" sz="1800">
                <a:solidFill>
                  <a:srgbClr val="FF0000"/>
                </a:solidFill>
              </a:rPr>
              <a:t>/</a:t>
            </a:r>
            <a:r>
              <a:rPr lang="en-GB" altLang="en-US" sz="1800" baseline="-25000">
                <a:solidFill>
                  <a:srgbClr val="FF0000"/>
                </a:solidFill>
              </a:rPr>
              <a:t>2</a:t>
            </a:r>
            <a:r>
              <a:rPr lang="en-GB" altLang="en-US" sz="1800">
                <a:solidFill>
                  <a:srgbClr val="FF0000"/>
                </a:solidFill>
              </a:rPr>
              <a:t> is half of the coefficient of x’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6419850" y="3048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5810250" y="3505200"/>
          <a:ext cx="12033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9" imgW="774364" imgH="279279" progId="Equation.DSMT4">
                  <p:embed/>
                </p:oleObj>
              </mc:Choice>
              <mc:Fallback>
                <p:oleObj name="Equation" r:id="rId9" imgW="774364" imgH="27927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3505200"/>
                        <a:ext cx="12033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75" name="Object 23"/>
          <p:cNvGraphicFramePr>
            <a:graphicFrameLocks noChangeAspect="1"/>
          </p:cNvGraphicFramePr>
          <p:nvPr/>
        </p:nvGraphicFramePr>
        <p:xfrm>
          <a:off x="5791200" y="3962400"/>
          <a:ext cx="12414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11" imgW="800100" imgH="279400" progId="Equation.DSMT4">
                  <p:embed/>
                </p:oleObj>
              </mc:Choice>
              <mc:Fallback>
                <p:oleObj name="Equation" r:id="rId11" imgW="800100" imgH="2794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962400"/>
                        <a:ext cx="12414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77" name="Arc 25"/>
          <p:cNvSpPr>
            <a:spLocks/>
          </p:cNvSpPr>
          <p:nvPr/>
        </p:nvSpPr>
        <p:spPr bwMode="auto">
          <a:xfrm>
            <a:off x="7181850" y="3657600"/>
            <a:ext cx="228600" cy="5334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81360340 h 43189"/>
              <a:gd name="T4" fmla="*/ 0 w 21600"/>
              <a:gd name="T5" fmla="*/ 40690544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19473" name="Picture 26" descr="quads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74" name="Picture 27" descr="quads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9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9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2" grpId="0"/>
      <p:bldP spid="49165" grpId="0" animBg="1"/>
      <p:bldP spid="4917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Completing the Square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Quadratic Equations can be written in another form by ‘Completing the Square’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2C</a:t>
            </a:r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828800" y="3200400"/>
          <a:ext cx="8318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3" imgW="469696" imgH="203112" progId="Equation.DSMT4">
                  <p:embed/>
                </p:oleObj>
              </mc:Choice>
              <mc:Fallback>
                <p:oleObj name="Equation" r:id="rId3" imgW="469696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8318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1371600" y="4191000"/>
          <a:ext cx="177482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5" imgW="1002865" imgH="469696" progId="Equation.DSMT4">
                  <p:embed/>
                </p:oleObj>
              </mc:Choice>
              <mc:Fallback>
                <p:oleObj name="Equation" r:id="rId5" imgW="1002865" imgH="46969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1774825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2209800" y="3657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488" name="Text Box 8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4800600" y="1905000"/>
            <a:ext cx="3810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Complete the square for the following expression…</a:t>
            </a:r>
          </a:p>
        </p:txBody>
      </p:sp>
      <p:sp>
        <p:nvSpPr>
          <p:cNvPr id="50186" name="Text Box 10"/>
          <p:cNvSpPr txBox="1">
            <a:spLocks noChangeArrowheads="1"/>
          </p:cNvSpPr>
          <p:nvPr/>
        </p:nvSpPr>
        <p:spPr bwMode="auto">
          <a:xfrm>
            <a:off x="4770438" y="25908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c)</a:t>
            </a:r>
          </a:p>
        </p:txBody>
      </p:sp>
      <p:graphicFrame>
        <p:nvGraphicFramePr>
          <p:cNvPr id="50187" name="Object 11"/>
          <p:cNvGraphicFramePr>
            <a:graphicFrameLocks noChangeAspect="1"/>
          </p:cNvGraphicFramePr>
          <p:nvPr/>
        </p:nvGraphicFramePr>
        <p:xfrm>
          <a:off x="5997575" y="2590800"/>
          <a:ext cx="7302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6" name="Equation" r:id="rId7" imgW="469696" imgH="203112" progId="Equation.DSMT4">
                  <p:embed/>
                </p:oleObj>
              </mc:Choice>
              <mc:Fallback>
                <p:oleObj name="Equation" r:id="rId7" imgW="469696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7575" y="2590800"/>
                        <a:ext cx="7302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990600" y="5334000"/>
            <a:ext cx="2438400" cy="6667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‘So </a:t>
            </a:r>
            <a:r>
              <a:rPr lang="en-GB" altLang="en-US" sz="1800" baseline="30000">
                <a:solidFill>
                  <a:srgbClr val="FF0000"/>
                </a:solidFill>
              </a:rPr>
              <a:t>b</a:t>
            </a:r>
            <a:r>
              <a:rPr lang="en-GB" altLang="en-US" sz="1800">
                <a:solidFill>
                  <a:srgbClr val="FF0000"/>
                </a:solidFill>
              </a:rPr>
              <a:t>/</a:t>
            </a:r>
            <a:r>
              <a:rPr lang="en-GB" altLang="en-US" sz="1800" baseline="-25000">
                <a:solidFill>
                  <a:srgbClr val="FF0000"/>
                </a:solidFill>
              </a:rPr>
              <a:t>2</a:t>
            </a:r>
            <a:r>
              <a:rPr lang="en-GB" altLang="en-US" sz="1800">
                <a:solidFill>
                  <a:srgbClr val="FF0000"/>
                </a:solidFill>
              </a:rPr>
              <a:t> is half of the coefficient of x’</a:t>
            </a:r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5921375" y="29718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50190" name="Object 14"/>
          <p:cNvGraphicFramePr>
            <a:graphicFrameLocks noChangeAspect="1"/>
          </p:cNvGraphicFramePr>
          <p:nvPr/>
        </p:nvGraphicFramePr>
        <p:xfrm>
          <a:off x="4960938" y="3505200"/>
          <a:ext cx="149860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Equation" r:id="rId9" imgW="965200" imgH="279400" progId="Equation.DSMT4">
                  <p:embed/>
                </p:oleObj>
              </mc:Choice>
              <mc:Fallback>
                <p:oleObj name="Equation" r:id="rId9" imgW="965200" imgH="279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505200"/>
                        <a:ext cx="1498600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2" name="Arc 16"/>
          <p:cNvSpPr>
            <a:spLocks/>
          </p:cNvSpPr>
          <p:nvPr/>
        </p:nvSpPr>
        <p:spPr bwMode="auto">
          <a:xfrm>
            <a:off x="6637338" y="3657600"/>
            <a:ext cx="228600" cy="5334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81360340 h 43189"/>
              <a:gd name="T4" fmla="*/ 0 w 21600"/>
              <a:gd name="T5" fmla="*/ 40690544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50193" name="Object 17"/>
          <p:cNvGraphicFramePr>
            <a:graphicFrameLocks noChangeAspect="1"/>
          </p:cNvGraphicFramePr>
          <p:nvPr/>
        </p:nvGraphicFramePr>
        <p:xfrm>
          <a:off x="4953000" y="3962400"/>
          <a:ext cx="15779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Equation" r:id="rId11" imgW="1016000" imgH="279400" progId="Equation.DSMT4">
                  <p:embed/>
                </p:oleObj>
              </mc:Choice>
              <mc:Fallback>
                <p:oleObj name="Equation" r:id="rId11" imgW="1016000" imgH="2794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962400"/>
                        <a:ext cx="15779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4" name="Object 18"/>
          <p:cNvGraphicFramePr>
            <a:graphicFrameLocks noChangeAspect="1"/>
          </p:cNvGraphicFramePr>
          <p:nvPr/>
        </p:nvGraphicFramePr>
        <p:xfrm>
          <a:off x="4876800" y="4648200"/>
          <a:ext cx="1558925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9" name="Equation" r:id="rId13" imgW="1002865" imgH="469696" progId="Equation.DSMT4">
                  <p:embed/>
                </p:oleObj>
              </mc:Choice>
              <mc:Fallback>
                <p:oleObj name="Equation" r:id="rId13" imgW="1002865" imgH="469696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648200"/>
                        <a:ext cx="1558925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5" name="Arc 19"/>
          <p:cNvSpPr>
            <a:spLocks/>
          </p:cNvSpPr>
          <p:nvPr/>
        </p:nvSpPr>
        <p:spPr bwMode="auto">
          <a:xfrm>
            <a:off x="6553200" y="4953000"/>
            <a:ext cx="228600" cy="9144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409885321 h 43189"/>
              <a:gd name="T4" fmla="*/ 0 w 21600"/>
              <a:gd name="T5" fmla="*/ 204994659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50197" name="Object 21"/>
          <p:cNvGraphicFramePr>
            <a:graphicFrameLocks noChangeAspect="1"/>
          </p:cNvGraphicFramePr>
          <p:nvPr/>
        </p:nvGraphicFramePr>
        <p:xfrm>
          <a:off x="5029200" y="5486400"/>
          <a:ext cx="1262063" cy="731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0" name="Equation" r:id="rId15" imgW="812447" imgH="469696" progId="Equation.DSMT4">
                  <p:embed/>
                </p:oleObj>
              </mc:Choice>
              <mc:Fallback>
                <p:oleObj name="Equation" r:id="rId15" imgW="812447" imgH="469696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5486400"/>
                        <a:ext cx="1262063" cy="731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8" name="Text Box 22"/>
          <p:cNvSpPr txBox="1">
            <a:spLocks noChangeArrowheads="1"/>
          </p:cNvSpPr>
          <p:nvPr/>
        </p:nvSpPr>
        <p:spPr bwMode="auto">
          <a:xfrm>
            <a:off x="7315200" y="35814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With Decimals</a:t>
            </a:r>
          </a:p>
        </p:txBody>
      </p:sp>
      <p:sp>
        <p:nvSpPr>
          <p:cNvPr id="50199" name="Text Box 23"/>
          <p:cNvSpPr txBox="1">
            <a:spLocks noChangeArrowheads="1"/>
          </p:cNvSpPr>
          <p:nvPr/>
        </p:nvSpPr>
        <p:spPr bwMode="auto">
          <a:xfrm>
            <a:off x="7391400" y="5105400"/>
            <a:ext cx="1295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With Fractions</a:t>
            </a:r>
          </a:p>
        </p:txBody>
      </p:sp>
      <p:pic>
        <p:nvPicPr>
          <p:cNvPr id="20502" name="Picture 24" descr="quads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3" name="Picture 25" descr="quads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0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0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0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0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0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0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0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0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6" grpId="0"/>
      <p:bldP spid="50189" grpId="0" animBg="1"/>
      <p:bldP spid="50192" grpId="0" animBg="1"/>
      <p:bldP spid="50195" grpId="0" animBg="1"/>
      <p:bldP spid="50198" grpId="0"/>
      <p:bldP spid="5019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Introduction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latin typeface="Comic Sans MS" pitchFamily="66" charset="0"/>
              </a:rPr>
              <a:t>This Chapter focuses on Quadratic Equations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latin typeface="Comic Sans MS" pitchFamily="66" charset="0"/>
              </a:rPr>
              <a:t>We will be looking at Drawing and Sketching graphs of these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latin typeface="Comic Sans MS" pitchFamily="66" charset="0"/>
              </a:rPr>
              <a:t>We are also going to be solving them using various methods</a:t>
            </a:r>
          </a:p>
          <a:p>
            <a:pPr eaLnBrk="1" hangingPunct="1">
              <a:lnSpc>
                <a:spcPct val="90000"/>
              </a:lnSpc>
            </a:pPr>
            <a:endParaRPr lang="en-GB" altLang="en-US" sz="2800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2800" smtClean="0">
                <a:latin typeface="Comic Sans MS" pitchFamily="66" charset="0"/>
              </a:rPr>
              <a:t>As with Chapter 1, some of this material will have been covered at GCSE level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114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Completing the Square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Quadratic Equations can be written in another form by ‘Completing the Square’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2C</a:t>
            </a:r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1828800" y="3200400"/>
          <a:ext cx="8318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1" name="Equation" r:id="rId4" imgW="469696" imgH="203112" progId="Equation.DSMT4">
                  <p:embed/>
                </p:oleObj>
              </mc:Choice>
              <mc:Fallback>
                <p:oleObj name="Equation" r:id="rId4" imgW="469696" imgH="203112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831850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1371600" y="4191000"/>
          <a:ext cx="1774825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Equation" r:id="rId6" imgW="1002865" imgH="469696" progId="Equation.DSMT4">
                  <p:embed/>
                </p:oleObj>
              </mc:Choice>
              <mc:Fallback>
                <p:oleObj name="Equation" r:id="rId6" imgW="1002865" imgH="469696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1774825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2209800" y="3657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1512" name="Text Box 8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21513" name="Text Box 9"/>
          <p:cNvSpPr txBox="1">
            <a:spLocks noChangeArrowheads="1"/>
          </p:cNvSpPr>
          <p:nvPr/>
        </p:nvSpPr>
        <p:spPr bwMode="auto">
          <a:xfrm>
            <a:off x="4800600" y="1905000"/>
            <a:ext cx="3810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Complete the square for the following expression…</a:t>
            </a:r>
          </a:p>
        </p:txBody>
      </p:sp>
      <p:sp>
        <p:nvSpPr>
          <p:cNvPr id="51210" name="Text Box 10"/>
          <p:cNvSpPr txBox="1">
            <a:spLocks noChangeArrowheads="1"/>
          </p:cNvSpPr>
          <p:nvPr/>
        </p:nvSpPr>
        <p:spPr bwMode="auto">
          <a:xfrm>
            <a:off x="4784725" y="256063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d)</a:t>
            </a:r>
          </a:p>
        </p:txBody>
      </p:sp>
      <p:graphicFrame>
        <p:nvGraphicFramePr>
          <p:cNvPr id="51211" name="Object 11"/>
          <p:cNvGraphicFramePr>
            <a:graphicFrameLocks noChangeAspect="1"/>
          </p:cNvGraphicFramePr>
          <p:nvPr/>
        </p:nvGraphicFramePr>
        <p:xfrm>
          <a:off x="5867400" y="2560638"/>
          <a:ext cx="968375" cy="315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8" imgW="622030" imgH="203112" progId="Equation.DSMT4">
                  <p:embed/>
                </p:oleObj>
              </mc:Choice>
              <mc:Fallback>
                <p:oleObj name="Equation" r:id="rId8" imgW="622030" imgH="203112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2560638"/>
                        <a:ext cx="968375" cy="315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990600" y="5334000"/>
            <a:ext cx="2438400" cy="6667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FF0000"/>
                </a:solidFill>
              </a:rPr>
              <a:t>‘So </a:t>
            </a:r>
            <a:r>
              <a:rPr lang="en-GB" altLang="en-US" sz="1800" baseline="30000">
                <a:solidFill>
                  <a:srgbClr val="FF0000"/>
                </a:solidFill>
              </a:rPr>
              <a:t>b</a:t>
            </a:r>
            <a:r>
              <a:rPr lang="en-GB" altLang="en-US" sz="1800">
                <a:solidFill>
                  <a:srgbClr val="FF0000"/>
                </a:solidFill>
              </a:rPr>
              <a:t>/</a:t>
            </a:r>
            <a:r>
              <a:rPr lang="en-GB" altLang="en-US" sz="1800" baseline="-25000">
                <a:solidFill>
                  <a:srgbClr val="FF0000"/>
                </a:solidFill>
              </a:rPr>
              <a:t>2</a:t>
            </a:r>
            <a:r>
              <a:rPr lang="en-GB" altLang="en-US" sz="1800">
                <a:solidFill>
                  <a:srgbClr val="FF0000"/>
                </a:solidFill>
              </a:rPr>
              <a:t> is half of the coefficient of x’</a:t>
            </a:r>
          </a:p>
        </p:txBody>
      </p:sp>
      <p:graphicFrame>
        <p:nvGraphicFramePr>
          <p:cNvPr id="51214" name="Object 14"/>
          <p:cNvGraphicFramePr>
            <a:graphicFrameLocks noChangeAspect="1"/>
          </p:cNvGraphicFramePr>
          <p:nvPr/>
        </p:nvGraphicFramePr>
        <p:xfrm>
          <a:off x="5867400" y="3551238"/>
          <a:ext cx="1025525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10" imgW="660400" imgH="228600" progId="Equation.DSMT4">
                  <p:embed/>
                </p:oleObj>
              </mc:Choice>
              <mc:Fallback>
                <p:oleObj name="Equation" r:id="rId10" imgW="660400" imgH="2286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51238"/>
                        <a:ext cx="1025525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6" name="Arc 16"/>
          <p:cNvSpPr>
            <a:spLocks/>
          </p:cNvSpPr>
          <p:nvPr/>
        </p:nvSpPr>
        <p:spPr bwMode="auto">
          <a:xfrm>
            <a:off x="7086600" y="2789238"/>
            <a:ext cx="228600" cy="9144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409885321 h 43189"/>
              <a:gd name="T4" fmla="*/ 0 w 21600"/>
              <a:gd name="T5" fmla="*/ 204994659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51217" name="Object 17"/>
          <p:cNvGraphicFramePr>
            <a:graphicFrameLocks noChangeAspect="1"/>
          </p:cNvGraphicFramePr>
          <p:nvPr/>
        </p:nvGraphicFramePr>
        <p:xfrm>
          <a:off x="5410200" y="4084638"/>
          <a:ext cx="19526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12" imgW="1257300" imgH="508000" progId="Equation.DSMT4">
                  <p:embed/>
                </p:oleObj>
              </mc:Choice>
              <mc:Fallback>
                <p:oleObj name="Equation" r:id="rId12" imgW="1257300" imgH="5080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4084638"/>
                        <a:ext cx="195262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8" name="Object 18"/>
          <p:cNvGraphicFramePr>
            <a:graphicFrameLocks noChangeAspect="1"/>
          </p:cNvGraphicFramePr>
          <p:nvPr/>
        </p:nvGraphicFramePr>
        <p:xfrm>
          <a:off x="5518150" y="4999038"/>
          <a:ext cx="173672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14" imgW="1117600" imgH="508000" progId="Equation.DSMT4">
                  <p:embed/>
                </p:oleObj>
              </mc:Choice>
              <mc:Fallback>
                <p:oleObj name="Equation" r:id="rId14" imgW="1117600" imgH="5080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8150" y="4999038"/>
                        <a:ext cx="1736725" cy="79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9" name="Object 19"/>
          <p:cNvGraphicFramePr>
            <a:graphicFrameLocks noChangeAspect="1"/>
          </p:cNvGraphicFramePr>
          <p:nvPr/>
        </p:nvGraphicFramePr>
        <p:xfrm>
          <a:off x="5670550" y="5867400"/>
          <a:ext cx="1519238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7" name="Equation" r:id="rId16" imgW="977900" imgH="469900" progId="Equation.DSMT4">
                  <p:embed/>
                </p:oleObj>
              </mc:Choice>
              <mc:Fallback>
                <p:oleObj name="Equation" r:id="rId16" imgW="977900" imgH="4699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0550" y="5867400"/>
                        <a:ext cx="1519238" cy="730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20" name="Arc 20"/>
          <p:cNvSpPr>
            <a:spLocks/>
          </p:cNvSpPr>
          <p:nvPr/>
        </p:nvSpPr>
        <p:spPr bwMode="auto">
          <a:xfrm>
            <a:off x="7620000" y="3703638"/>
            <a:ext cx="228600" cy="7620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237202154 h 43189"/>
              <a:gd name="T4" fmla="*/ 0 w 21600"/>
              <a:gd name="T5" fmla="*/ 118631274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21" name="Arc 21"/>
          <p:cNvSpPr>
            <a:spLocks/>
          </p:cNvSpPr>
          <p:nvPr/>
        </p:nvSpPr>
        <p:spPr bwMode="auto">
          <a:xfrm>
            <a:off x="7620000" y="4465638"/>
            <a:ext cx="228600" cy="9144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409885321 h 43189"/>
              <a:gd name="T4" fmla="*/ 0 w 21600"/>
              <a:gd name="T5" fmla="*/ 204994659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22" name="Arc 22"/>
          <p:cNvSpPr>
            <a:spLocks/>
          </p:cNvSpPr>
          <p:nvPr/>
        </p:nvSpPr>
        <p:spPr bwMode="auto">
          <a:xfrm>
            <a:off x="7620000" y="5380038"/>
            <a:ext cx="228600" cy="914400"/>
          </a:xfrm>
          <a:custGeom>
            <a:avLst/>
            <a:gdLst>
              <a:gd name="T0" fmla="*/ 0 w 21600"/>
              <a:gd name="T1" fmla="*/ 0 h 43189"/>
              <a:gd name="T2" fmla="*/ 820335 w 21600"/>
              <a:gd name="T3" fmla="*/ 409885321 h 43189"/>
              <a:gd name="T4" fmla="*/ 0 w 21600"/>
              <a:gd name="T5" fmla="*/ 204994659 h 4318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8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</a:path>
              <a:path w="21600" h="4318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59"/>
                  <a:pt x="12345" y="42815"/>
                  <a:pt x="691" y="43188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23" name="Text Box 23"/>
          <p:cNvSpPr txBox="1">
            <a:spLocks noChangeArrowheads="1"/>
          </p:cNvSpPr>
          <p:nvPr/>
        </p:nvSpPr>
        <p:spPr bwMode="auto">
          <a:xfrm>
            <a:off x="7467600" y="2941638"/>
            <a:ext cx="990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Factorise first</a:t>
            </a:r>
          </a:p>
        </p:txBody>
      </p:sp>
      <p:sp>
        <p:nvSpPr>
          <p:cNvPr id="51224" name="Text Box 24"/>
          <p:cNvSpPr txBox="1">
            <a:spLocks noChangeArrowheads="1"/>
          </p:cNvSpPr>
          <p:nvPr/>
        </p:nvSpPr>
        <p:spPr bwMode="auto">
          <a:xfrm>
            <a:off x="7848600" y="3703638"/>
            <a:ext cx="1295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Complete the square inside the bracket</a:t>
            </a:r>
          </a:p>
        </p:txBody>
      </p:sp>
      <p:sp>
        <p:nvSpPr>
          <p:cNvPr id="51225" name="Text Box 25"/>
          <p:cNvSpPr txBox="1">
            <a:spLocks noChangeArrowheads="1"/>
          </p:cNvSpPr>
          <p:nvPr/>
        </p:nvSpPr>
        <p:spPr bwMode="auto">
          <a:xfrm>
            <a:off x="7848600" y="4465638"/>
            <a:ext cx="129540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You can work out the second bracket</a:t>
            </a:r>
          </a:p>
        </p:txBody>
      </p:sp>
      <p:sp>
        <p:nvSpPr>
          <p:cNvPr id="51226" name="Text Box 26"/>
          <p:cNvSpPr txBox="1">
            <a:spLocks noChangeArrowheads="1"/>
          </p:cNvSpPr>
          <p:nvPr/>
        </p:nvSpPr>
        <p:spPr bwMode="auto">
          <a:xfrm>
            <a:off x="7848600" y="5456238"/>
            <a:ext cx="12954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You can also multiply it by the 2 outside</a:t>
            </a:r>
          </a:p>
        </p:txBody>
      </p:sp>
      <p:pic>
        <p:nvPicPr>
          <p:cNvPr id="21529" name="Picture 27" descr="quads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30" name="Picture 28" descr="quads2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10" grpId="0"/>
      <p:bldP spid="51216" grpId="0" animBg="1"/>
      <p:bldP spid="51220" grpId="0" animBg="1"/>
      <p:bldP spid="51221" grpId="0" animBg="1"/>
      <p:bldP spid="51222" grpId="0" animBg="1"/>
      <p:bldP spid="51223" grpId="0"/>
      <p:bldP spid="51224" grpId="0"/>
      <p:bldP spid="51225" grpId="0"/>
      <p:bldP spid="512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Tx/>
              <a:buNone/>
            </a:pPr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5100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2D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Using Completing the Square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use the idea of completing the square to solve quadratic equations.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This is vital as it needs minimal calculations, and no calculator is needed when using surds. (The Core 1 exam is non-calculator)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23556" name="Text Box 5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2D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4800600" y="1905000"/>
            <a:ext cx="3810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following equation by completing the square…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4784725" y="256063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a)</a:t>
            </a:r>
          </a:p>
        </p:txBody>
      </p:sp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181600" y="2514600"/>
          <a:ext cx="1600200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0" name="Equation" r:id="rId3" imgW="977476" imgH="203112" progId="Equation.DSMT4">
                  <p:embed/>
                </p:oleObj>
              </mc:Choice>
              <mc:Fallback>
                <p:oleObj name="Equation" r:id="rId3" imgW="977476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514600"/>
                        <a:ext cx="1600200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5638800" y="3048000"/>
          <a:ext cx="1412875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1" name="Equation" r:id="rId5" imgW="863225" imgH="203112" progId="Equation.DSMT4">
                  <p:embed/>
                </p:oleObj>
              </mc:Choice>
              <mc:Fallback>
                <p:oleObj name="Equation" r:id="rId5" imgW="863225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048000"/>
                        <a:ext cx="1412875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4953000" y="3505200"/>
          <a:ext cx="209708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2" name="Equation" r:id="rId7" imgW="1282700" imgH="279400" progId="Equation.DSMT4">
                  <p:embed/>
                </p:oleObj>
              </mc:Choice>
              <mc:Fallback>
                <p:oleObj name="Equation" r:id="rId7" imgW="1282700" imgH="2794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3505200"/>
                        <a:ext cx="2097088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5562600" y="4038600"/>
          <a:ext cx="193198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3" name="Equation" r:id="rId9" imgW="1180588" imgH="279279" progId="Equation.DSMT4">
                  <p:embed/>
                </p:oleObj>
              </mc:Choice>
              <mc:Fallback>
                <p:oleObj name="Equation" r:id="rId9" imgW="1180588" imgH="279279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038600"/>
                        <a:ext cx="1931988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1" name="Object 13"/>
          <p:cNvGraphicFramePr>
            <a:graphicFrameLocks noChangeAspect="1"/>
          </p:cNvGraphicFramePr>
          <p:nvPr/>
        </p:nvGraphicFramePr>
        <p:xfrm>
          <a:off x="5562600" y="4572000"/>
          <a:ext cx="12255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4" name="Equation" r:id="rId11" imgW="749300" imgH="279400" progId="Equation.DSMT4">
                  <p:embed/>
                </p:oleObj>
              </mc:Choice>
              <mc:Fallback>
                <p:oleObj name="Equation" r:id="rId11" imgW="749300" imgH="2794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572000"/>
                        <a:ext cx="1225550" cy="455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2" name="Object 14"/>
          <p:cNvGraphicFramePr>
            <a:graphicFrameLocks noChangeAspect="1"/>
          </p:cNvGraphicFramePr>
          <p:nvPr/>
        </p:nvGraphicFramePr>
        <p:xfrm>
          <a:off x="5867400" y="5105400"/>
          <a:ext cx="12668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5" name="Equation" r:id="rId13" imgW="774364" imgH="228501" progId="Equation.DSMT4">
                  <p:embed/>
                </p:oleObj>
              </mc:Choice>
              <mc:Fallback>
                <p:oleObj name="Equation" r:id="rId13" imgW="774364" imgH="228501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105400"/>
                        <a:ext cx="1266825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3" name="Object 15"/>
          <p:cNvGraphicFramePr>
            <a:graphicFrameLocks noChangeAspect="1"/>
          </p:cNvGraphicFramePr>
          <p:nvPr/>
        </p:nvGraphicFramePr>
        <p:xfrm>
          <a:off x="6248400" y="5638800"/>
          <a:ext cx="1246188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6" name="Equation" r:id="rId15" imgW="761669" imgH="228501" progId="Equation.DSMT4">
                  <p:embed/>
                </p:oleObj>
              </mc:Choice>
              <mc:Fallback>
                <p:oleObj name="Equation" r:id="rId15" imgW="761669" imgH="228501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8400" y="5638800"/>
                        <a:ext cx="1246188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5" name="Arc 17"/>
          <p:cNvSpPr>
            <a:spLocks/>
          </p:cNvSpPr>
          <p:nvPr/>
        </p:nvSpPr>
        <p:spPr bwMode="auto">
          <a:xfrm>
            <a:off x="7696200" y="2667000"/>
            <a:ext cx="152400" cy="5334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81352806 h 43191"/>
              <a:gd name="T4" fmla="*/ 0 w 21600"/>
              <a:gd name="T5" fmla="*/ 40684943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66" name="Arc 18"/>
          <p:cNvSpPr>
            <a:spLocks/>
          </p:cNvSpPr>
          <p:nvPr/>
        </p:nvSpPr>
        <p:spPr bwMode="auto">
          <a:xfrm>
            <a:off x="7696200" y="3200400"/>
            <a:ext cx="152400" cy="5334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81352806 h 43191"/>
              <a:gd name="T4" fmla="*/ 0 w 21600"/>
              <a:gd name="T5" fmla="*/ 40684943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67" name="Arc 19"/>
          <p:cNvSpPr>
            <a:spLocks/>
          </p:cNvSpPr>
          <p:nvPr/>
        </p:nvSpPr>
        <p:spPr bwMode="auto">
          <a:xfrm>
            <a:off x="7696200" y="3733800"/>
            <a:ext cx="152400" cy="5334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81352806 h 43191"/>
              <a:gd name="T4" fmla="*/ 0 w 21600"/>
              <a:gd name="T5" fmla="*/ 40684943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68" name="Arc 20"/>
          <p:cNvSpPr>
            <a:spLocks/>
          </p:cNvSpPr>
          <p:nvPr/>
        </p:nvSpPr>
        <p:spPr bwMode="auto">
          <a:xfrm>
            <a:off x="7696200" y="4267200"/>
            <a:ext cx="152400" cy="5334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81352806 h 43191"/>
              <a:gd name="T4" fmla="*/ 0 w 21600"/>
              <a:gd name="T5" fmla="*/ 40684943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69" name="Arc 21"/>
          <p:cNvSpPr>
            <a:spLocks/>
          </p:cNvSpPr>
          <p:nvPr/>
        </p:nvSpPr>
        <p:spPr bwMode="auto">
          <a:xfrm>
            <a:off x="7696200" y="4800600"/>
            <a:ext cx="152400" cy="5334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81352806 h 43191"/>
              <a:gd name="T4" fmla="*/ 0 w 21600"/>
              <a:gd name="T5" fmla="*/ 40684943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70" name="Arc 22"/>
          <p:cNvSpPr>
            <a:spLocks/>
          </p:cNvSpPr>
          <p:nvPr/>
        </p:nvSpPr>
        <p:spPr bwMode="auto">
          <a:xfrm>
            <a:off x="7696200" y="5334000"/>
            <a:ext cx="152400" cy="5334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81352806 h 43191"/>
              <a:gd name="T4" fmla="*/ 0 w 21600"/>
              <a:gd name="T5" fmla="*/ 40684943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3271" name="Text Box 23"/>
          <p:cNvSpPr txBox="1">
            <a:spLocks noChangeArrowheads="1"/>
          </p:cNvSpPr>
          <p:nvPr/>
        </p:nvSpPr>
        <p:spPr bwMode="auto">
          <a:xfrm>
            <a:off x="7848600" y="2743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Subtract 10</a:t>
            </a:r>
          </a:p>
        </p:txBody>
      </p:sp>
      <p:sp>
        <p:nvSpPr>
          <p:cNvPr id="53272" name="Text Box 24"/>
          <p:cNvSpPr txBox="1">
            <a:spLocks noChangeArrowheads="1"/>
          </p:cNvSpPr>
          <p:nvPr/>
        </p:nvSpPr>
        <p:spPr bwMode="auto">
          <a:xfrm>
            <a:off x="7848600" y="32004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Complete the Square</a:t>
            </a:r>
          </a:p>
        </p:txBody>
      </p:sp>
      <p:sp>
        <p:nvSpPr>
          <p:cNvPr id="53273" name="Text Box 25"/>
          <p:cNvSpPr txBox="1">
            <a:spLocks noChangeArrowheads="1"/>
          </p:cNvSpPr>
          <p:nvPr/>
        </p:nvSpPr>
        <p:spPr bwMode="auto">
          <a:xfrm>
            <a:off x="7848600" y="38100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Add 16</a:t>
            </a:r>
          </a:p>
        </p:txBody>
      </p:sp>
      <p:sp>
        <p:nvSpPr>
          <p:cNvPr id="53274" name="Text Box 26"/>
          <p:cNvSpPr txBox="1">
            <a:spLocks noChangeArrowheads="1"/>
          </p:cNvSpPr>
          <p:nvPr/>
        </p:nvSpPr>
        <p:spPr bwMode="auto">
          <a:xfrm>
            <a:off x="7848600" y="4876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Root</a:t>
            </a:r>
          </a:p>
        </p:txBody>
      </p:sp>
      <p:sp>
        <p:nvSpPr>
          <p:cNvPr id="53275" name="Text Box 27"/>
          <p:cNvSpPr txBox="1">
            <a:spLocks noChangeArrowheads="1"/>
          </p:cNvSpPr>
          <p:nvPr/>
        </p:nvSpPr>
        <p:spPr bwMode="auto">
          <a:xfrm>
            <a:off x="7848600" y="54102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Subtract 4</a:t>
            </a:r>
          </a:p>
        </p:txBody>
      </p:sp>
      <p:pic>
        <p:nvPicPr>
          <p:cNvPr id="23578" name="Picture 28" descr="quads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79" name="Picture 29" descr="quads2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3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3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3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3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3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3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3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3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3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3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3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3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4" grpId="0"/>
      <p:bldP spid="53255" grpId="0"/>
      <p:bldP spid="53256" grpId="0"/>
      <p:bldP spid="53265" grpId="0" animBg="1"/>
      <p:bldP spid="53266" grpId="0" animBg="1"/>
      <p:bldP spid="53267" grpId="0" animBg="1"/>
      <p:bldP spid="53268" grpId="0" animBg="1"/>
      <p:bldP spid="53269" grpId="0" animBg="1"/>
      <p:bldP spid="53270" grpId="0" animBg="1"/>
      <p:bldP spid="53271" grpId="0"/>
      <p:bldP spid="53272" grpId="0"/>
      <p:bldP spid="53273" grpId="0"/>
      <p:bldP spid="53274" grpId="0"/>
      <p:bldP spid="5327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9624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Using Completing the Square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use the idea of completing the square to solve quadratic equations.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This is vital as it needs minimal calculations, and no calculator is needed when using surds. (The Core 1 exam is non-calculator)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2D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4800600" y="13716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24582" name="Text Box 6"/>
          <p:cNvSpPr txBox="1">
            <a:spLocks noChangeArrowheads="1"/>
          </p:cNvSpPr>
          <p:nvPr/>
        </p:nvSpPr>
        <p:spPr bwMode="auto">
          <a:xfrm>
            <a:off x="4800600" y="1752600"/>
            <a:ext cx="3810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following equation by completing the square…</a:t>
            </a: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784725" y="240823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b)</a:t>
            </a:r>
          </a:p>
        </p:txBody>
      </p:sp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5257800" y="2362200"/>
          <a:ext cx="162083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6" name="Equation" r:id="rId3" imgW="990170" imgH="203112" progId="Equation.DSMT4">
                  <p:embed/>
                </p:oleObj>
              </mc:Choice>
              <mc:Fallback>
                <p:oleObj name="Equation" r:id="rId3" imgW="990170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362200"/>
                        <a:ext cx="162083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7" name="Arc 15"/>
          <p:cNvSpPr>
            <a:spLocks/>
          </p:cNvSpPr>
          <p:nvPr/>
        </p:nvSpPr>
        <p:spPr bwMode="auto">
          <a:xfrm>
            <a:off x="7543800" y="2590800"/>
            <a:ext cx="152400" cy="5334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81352806 h 43191"/>
              <a:gd name="T4" fmla="*/ 0 w 21600"/>
              <a:gd name="T5" fmla="*/ 40684943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7696200" y="26670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Divide by 2</a:t>
            </a:r>
          </a:p>
        </p:txBody>
      </p:sp>
      <p:graphicFrame>
        <p:nvGraphicFramePr>
          <p:cNvPr id="54298" name="Object 26"/>
          <p:cNvGraphicFramePr>
            <a:graphicFrameLocks noChangeAspect="1"/>
          </p:cNvGraphicFramePr>
          <p:nvPr/>
        </p:nvGraphicFramePr>
        <p:xfrm>
          <a:off x="5334000" y="2743200"/>
          <a:ext cx="1538288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7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2743200"/>
                        <a:ext cx="1538288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99" name="Object 27"/>
          <p:cNvGraphicFramePr>
            <a:graphicFrameLocks noChangeAspect="1"/>
          </p:cNvGraphicFramePr>
          <p:nvPr/>
        </p:nvGraphicFramePr>
        <p:xfrm>
          <a:off x="5715000" y="3352800"/>
          <a:ext cx="1371600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8" name="Equation" r:id="rId7" imgW="837836" imgH="393529" progId="Equation.DSMT4">
                  <p:embed/>
                </p:oleObj>
              </mc:Choice>
              <mc:Fallback>
                <p:oleObj name="Equation" r:id="rId7" imgW="837836" imgH="393529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352800"/>
                        <a:ext cx="1371600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0" name="Object 28"/>
          <p:cNvGraphicFramePr>
            <a:graphicFrameLocks noChangeAspect="1"/>
          </p:cNvGraphicFramePr>
          <p:nvPr/>
        </p:nvGraphicFramePr>
        <p:xfrm>
          <a:off x="4876800" y="4114800"/>
          <a:ext cx="2181225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09" name="Equation" r:id="rId9" imgW="1333500" imgH="393700" progId="Equation.DSMT4">
                  <p:embed/>
                </p:oleObj>
              </mc:Choice>
              <mc:Fallback>
                <p:oleObj name="Equation" r:id="rId9" imgW="1333500" imgH="3937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114800"/>
                        <a:ext cx="2181225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1" name="Object 29"/>
          <p:cNvGraphicFramePr>
            <a:graphicFrameLocks noChangeAspect="1"/>
          </p:cNvGraphicFramePr>
          <p:nvPr/>
        </p:nvGraphicFramePr>
        <p:xfrm>
          <a:off x="5638800" y="4800600"/>
          <a:ext cx="1268413" cy="642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0" name="Equation" r:id="rId11" imgW="774364" imgH="393529" progId="Equation.DSMT4">
                  <p:embed/>
                </p:oleObj>
              </mc:Choice>
              <mc:Fallback>
                <p:oleObj name="Equation" r:id="rId11" imgW="774364" imgH="393529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800600"/>
                        <a:ext cx="1268413" cy="642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2" name="Object 30"/>
          <p:cNvGraphicFramePr>
            <a:graphicFrameLocks noChangeAspect="1"/>
          </p:cNvGraphicFramePr>
          <p:nvPr/>
        </p:nvGraphicFramePr>
        <p:xfrm>
          <a:off x="5943600" y="5410200"/>
          <a:ext cx="1289050" cy="725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1" name="Equation" r:id="rId13" imgW="787058" imgH="444307" progId="Equation.DSMT4">
                  <p:embed/>
                </p:oleObj>
              </mc:Choice>
              <mc:Fallback>
                <p:oleObj name="Equation" r:id="rId13" imgW="787058" imgH="444307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410200"/>
                        <a:ext cx="1289050" cy="725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3" name="Object 31"/>
          <p:cNvGraphicFramePr>
            <a:graphicFrameLocks noChangeAspect="1"/>
          </p:cNvGraphicFramePr>
          <p:nvPr/>
        </p:nvGraphicFramePr>
        <p:xfrm>
          <a:off x="5943600" y="5486400"/>
          <a:ext cx="1331913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2" name="Equation" r:id="rId15" imgW="812447" imgH="418918" progId="Equation.DSMT4">
                  <p:embed/>
                </p:oleObj>
              </mc:Choice>
              <mc:Fallback>
                <p:oleObj name="Equation" r:id="rId15" imgW="812447" imgH="418918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5486400"/>
                        <a:ext cx="1331913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304" name="Object 32"/>
          <p:cNvGraphicFramePr>
            <a:graphicFrameLocks noChangeAspect="1"/>
          </p:cNvGraphicFramePr>
          <p:nvPr/>
        </p:nvGraphicFramePr>
        <p:xfrm>
          <a:off x="6324600" y="6096000"/>
          <a:ext cx="1165225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3" name="Equation" r:id="rId17" imgW="710891" imgH="418918" progId="Equation.DSMT4">
                  <p:embed/>
                </p:oleObj>
              </mc:Choice>
              <mc:Fallback>
                <p:oleObj name="Equation" r:id="rId17" imgW="710891" imgH="418918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6096000"/>
                        <a:ext cx="1165225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05" name="Arc 33"/>
          <p:cNvSpPr>
            <a:spLocks/>
          </p:cNvSpPr>
          <p:nvPr/>
        </p:nvSpPr>
        <p:spPr bwMode="auto">
          <a:xfrm>
            <a:off x="7543800" y="3124200"/>
            <a:ext cx="152400" cy="6096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121436255 h 43191"/>
              <a:gd name="T4" fmla="*/ 0 w 21600"/>
              <a:gd name="T5" fmla="*/ 60730872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306" name="Arc 34"/>
          <p:cNvSpPr>
            <a:spLocks/>
          </p:cNvSpPr>
          <p:nvPr/>
        </p:nvSpPr>
        <p:spPr bwMode="auto">
          <a:xfrm>
            <a:off x="7543800" y="3733800"/>
            <a:ext cx="152400" cy="6858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172904358 h 43191"/>
              <a:gd name="T4" fmla="*/ 0 w 21600"/>
              <a:gd name="T5" fmla="*/ 86470074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307" name="Arc 35"/>
          <p:cNvSpPr>
            <a:spLocks/>
          </p:cNvSpPr>
          <p:nvPr/>
        </p:nvSpPr>
        <p:spPr bwMode="auto">
          <a:xfrm>
            <a:off x="7543800" y="4419600"/>
            <a:ext cx="152400" cy="6858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172904358 h 43191"/>
              <a:gd name="T4" fmla="*/ 0 w 21600"/>
              <a:gd name="T5" fmla="*/ 86470074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308" name="Arc 36"/>
          <p:cNvSpPr>
            <a:spLocks/>
          </p:cNvSpPr>
          <p:nvPr/>
        </p:nvSpPr>
        <p:spPr bwMode="auto">
          <a:xfrm>
            <a:off x="7543800" y="5105400"/>
            <a:ext cx="152400" cy="6858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172904358 h 43191"/>
              <a:gd name="T4" fmla="*/ 0 w 21600"/>
              <a:gd name="T5" fmla="*/ 86470074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309" name="Arc 37"/>
          <p:cNvSpPr>
            <a:spLocks/>
          </p:cNvSpPr>
          <p:nvPr/>
        </p:nvSpPr>
        <p:spPr bwMode="auto">
          <a:xfrm>
            <a:off x="7543800" y="5791200"/>
            <a:ext cx="152400" cy="685800"/>
          </a:xfrm>
          <a:custGeom>
            <a:avLst/>
            <a:gdLst>
              <a:gd name="T0" fmla="*/ 0 w 21600"/>
              <a:gd name="T1" fmla="*/ 0 h 43191"/>
              <a:gd name="T2" fmla="*/ 217043 w 21600"/>
              <a:gd name="T3" fmla="*/ 172904358 h 43191"/>
              <a:gd name="T4" fmla="*/ 0 w 21600"/>
              <a:gd name="T5" fmla="*/ 86470074 h 43191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1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</a:path>
              <a:path w="21600" h="43191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288"/>
                  <a:pt x="12301" y="42856"/>
                  <a:pt x="618" y="43191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4310" name="Text Box 38"/>
          <p:cNvSpPr txBox="1">
            <a:spLocks noChangeArrowheads="1"/>
          </p:cNvSpPr>
          <p:nvPr/>
        </p:nvSpPr>
        <p:spPr bwMode="auto">
          <a:xfrm>
            <a:off x="7696200" y="31242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Subtract </a:t>
            </a:r>
            <a:r>
              <a:rPr lang="en-GB" altLang="en-US" sz="1400" baseline="30000">
                <a:solidFill>
                  <a:srgbClr val="FF0000"/>
                </a:solidFill>
              </a:rPr>
              <a:t>7</a:t>
            </a:r>
            <a:r>
              <a:rPr lang="en-GB" altLang="en-US" sz="1400">
                <a:solidFill>
                  <a:srgbClr val="FF0000"/>
                </a:solidFill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4311" name="Text Box 39"/>
          <p:cNvSpPr txBox="1">
            <a:spLocks noChangeArrowheads="1"/>
          </p:cNvSpPr>
          <p:nvPr/>
        </p:nvSpPr>
        <p:spPr bwMode="auto">
          <a:xfrm>
            <a:off x="7696200" y="38862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Complete the square</a:t>
            </a:r>
          </a:p>
        </p:txBody>
      </p:sp>
      <p:sp>
        <p:nvSpPr>
          <p:cNvPr id="54312" name="Text Box 40"/>
          <p:cNvSpPr txBox="1">
            <a:spLocks noChangeArrowheads="1"/>
          </p:cNvSpPr>
          <p:nvPr/>
        </p:nvSpPr>
        <p:spPr bwMode="auto">
          <a:xfrm>
            <a:off x="7696200" y="45720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Add 4</a:t>
            </a:r>
          </a:p>
        </p:txBody>
      </p:sp>
      <p:sp>
        <p:nvSpPr>
          <p:cNvPr id="54313" name="Text Box 41"/>
          <p:cNvSpPr txBox="1">
            <a:spLocks noChangeArrowheads="1"/>
          </p:cNvSpPr>
          <p:nvPr/>
        </p:nvSpPr>
        <p:spPr bwMode="auto">
          <a:xfrm>
            <a:off x="7772400" y="5257800"/>
            <a:ext cx="1219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Root</a:t>
            </a:r>
          </a:p>
        </p:txBody>
      </p:sp>
      <p:sp>
        <p:nvSpPr>
          <p:cNvPr id="54314" name="Text Box 42"/>
          <p:cNvSpPr txBox="1">
            <a:spLocks noChangeArrowheads="1"/>
          </p:cNvSpPr>
          <p:nvPr/>
        </p:nvSpPr>
        <p:spPr bwMode="auto">
          <a:xfrm>
            <a:off x="7848600" y="5943600"/>
            <a:ext cx="990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Add 2</a:t>
            </a:r>
          </a:p>
        </p:txBody>
      </p:sp>
      <p:pic>
        <p:nvPicPr>
          <p:cNvPr id="24604" name="Picture 43" descr="quads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605" name="Picture 44" descr="quads2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4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4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4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4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4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4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4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1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4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4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4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54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9" grpId="0"/>
      <p:bldP spid="54287" grpId="0" animBg="1"/>
      <p:bldP spid="54293" grpId="0"/>
      <p:bldP spid="54305" grpId="0" animBg="1"/>
      <p:bldP spid="54306" grpId="0" animBg="1"/>
      <p:bldP spid="54307" grpId="0" animBg="1"/>
      <p:bldP spid="54308" grpId="0" animBg="1"/>
      <p:bldP spid="54309" grpId="0" animBg="1"/>
      <p:bldP spid="54310" grpId="0"/>
      <p:bldP spid="54311" grpId="0"/>
      <p:bldP spid="54312" grpId="0"/>
      <p:bldP spid="54313" grpId="0"/>
      <p:bldP spid="543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Tx/>
              <a:buNone/>
            </a:pPr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5100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276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The Quadratic Formula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will have used the Quadratic Formula at GCSE level. 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can also use it at A-level for Quadratics where it is more difficult to complete the square.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We are going to see where this formula comes from (you do not need to know the proof!)</a:t>
            </a:r>
            <a:endParaRPr lang="en-GB" altLang="en-US" sz="1400" b="1" u="sng" smtClean="0">
              <a:latin typeface="Comic Sans MS" pitchFamily="66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2E</a:t>
            </a:r>
          </a:p>
        </p:txBody>
      </p:sp>
      <p:graphicFrame>
        <p:nvGraphicFramePr>
          <p:cNvPr id="56331" name="Object 11"/>
          <p:cNvGraphicFramePr>
            <a:graphicFrameLocks noChangeAspect="1"/>
          </p:cNvGraphicFramePr>
          <p:nvPr/>
        </p:nvGraphicFramePr>
        <p:xfrm>
          <a:off x="5029200" y="3200400"/>
          <a:ext cx="2362200" cy="1073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2" name="Equation" r:id="rId4" imgW="977476" imgH="444307" progId="Equation.DSMT4">
                  <p:embed/>
                </p:oleObj>
              </mc:Choice>
              <mc:Fallback>
                <p:oleObj name="Equation" r:id="rId4" imgW="977476" imgH="444307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200400"/>
                        <a:ext cx="2362200" cy="1073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2" name="Line 12"/>
          <p:cNvSpPr>
            <a:spLocks noChangeShapeType="1"/>
          </p:cNvSpPr>
          <p:nvPr/>
        </p:nvSpPr>
        <p:spPr bwMode="auto">
          <a:xfrm flipV="1">
            <a:off x="3505200" y="3962400"/>
            <a:ext cx="1447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6631" name="Picture 13" descr="quads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276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The Quadratic Formula</a:t>
            </a:r>
            <a:endParaRPr lang="en-GB" altLang="en-US" sz="1400" b="1" u="sng" smtClean="0">
              <a:latin typeface="Comic Sans MS" pitchFamily="66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2E</a:t>
            </a:r>
          </a:p>
        </p:txBody>
      </p:sp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762000" y="2133600"/>
          <a:ext cx="1317625" cy="277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1" name="Equation" r:id="rId3" imgW="965200" imgH="203200" progId="Equation.DSMT4">
                  <p:embed/>
                </p:oleObj>
              </mc:Choice>
              <mc:Fallback>
                <p:oleObj name="Equation" r:id="rId3" imgW="965200" imgH="203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133600"/>
                        <a:ext cx="1317625" cy="277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85800" y="2667000"/>
          <a:ext cx="13589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2" name="Equation" r:id="rId5" imgW="990170" imgH="393529" progId="Equation.DSMT4">
                  <p:embed/>
                </p:oleObj>
              </mc:Choice>
              <mc:Fallback>
                <p:oleObj name="Equation" r:id="rId5" imgW="990170" imgH="393529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667000"/>
                        <a:ext cx="13589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1" name="Object 7"/>
          <p:cNvGraphicFramePr>
            <a:graphicFrameLocks noChangeAspect="1"/>
          </p:cNvGraphicFramePr>
          <p:nvPr/>
        </p:nvGraphicFramePr>
        <p:xfrm>
          <a:off x="990600" y="3429000"/>
          <a:ext cx="1271588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3" name="Equation" r:id="rId7" imgW="888614" imgH="393529" progId="Equation.DSMT4">
                  <p:embed/>
                </p:oleObj>
              </mc:Choice>
              <mc:Fallback>
                <p:oleObj name="Equation" r:id="rId7" imgW="888614" imgH="393529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1271588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76200" y="4191000"/>
          <a:ext cx="2176463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4" name="Equation" r:id="rId9" imgW="1549400" imgH="469900" progId="Equation.DSMT4">
                  <p:embed/>
                </p:oleObj>
              </mc:Choice>
              <mc:Fallback>
                <p:oleObj name="Equation" r:id="rId9" imgW="1549400" imgH="4699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4191000"/>
                        <a:ext cx="2176463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228600" y="5029200"/>
          <a:ext cx="2008188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5" name="Equation" r:id="rId11" imgW="1397000" imgH="469900" progId="Equation.DSMT4">
                  <p:embed/>
                </p:oleObj>
              </mc:Choice>
              <mc:Fallback>
                <p:oleObj name="Equation" r:id="rId11" imgW="13970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029200"/>
                        <a:ext cx="2008188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62000" y="5867400"/>
          <a:ext cx="1862138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6" name="Equation" r:id="rId13" imgW="1295400" imgH="469900" progId="Equation.DSMT4">
                  <p:embed/>
                </p:oleObj>
              </mc:Choice>
              <mc:Fallback>
                <p:oleObj name="Equation" r:id="rId13" imgW="1295400" imgH="4699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867400"/>
                        <a:ext cx="1862138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4953000" y="1905000"/>
          <a:ext cx="2081213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7" name="Equation" r:id="rId15" imgW="1447800" imgH="469900" progId="Equation.DSMT4">
                  <p:embed/>
                </p:oleObj>
              </mc:Choice>
              <mc:Fallback>
                <p:oleObj name="Equation" r:id="rId15" imgW="1447800" imgH="4699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905000"/>
                        <a:ext cx="2081213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7" name="Object 13"/>
          <p:cNvGraphicFramePr>
            <a:graphicFrameLocks noChangeAspect="1"/>
          </p:cNvGraphicFramePr>
          <p:nvPr/>
        </p:nvGraphicFramePr>
        <p:xfrm>
          <a:off x="4953000" y="2743200"/>
          <a:ext cx="191770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8" name="Equation" r:id="rId17" imgW="1333500" imgH="469900" progId="Equation.DSMT4">
                  <p:embed/>
                </p:oleObj>
              </mc:Choice>
              <mc:Fallback>
                <p:oleObj name="Equation" r:id="rId17" imgW="1333500" imgH="4699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743200"/>
                        <a:ext cx="191770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8" name="Object 14"/>
          <p:cNvGraphicFramePr>
            <a:graphicFrameLocks noChangeAspect="1"/>
          </p:cNvGraphicFramePr>
          <p:nvPr/>
        </p:nvGraphicFramePr>
        <p:xfrm>
          <a:off x="5257800" y="3581400"/>
          <a:ext cx="177165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9" name="Equation" r:id="rId19" imgW="1231900" imgH="457200" progId="Equation.DSMT4">
                  <p:embed/>
                </p:oleObj>
              </mc:Choice>
              <mc:Fallback>
                <p:oleObj name="Equation" r:id="rId19" imgW="1231900" imgH="457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581400"/>
                        <a:ext cx="1771650" cy="658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/>
          <p:cNvGraphicFramePr>
            <a:graphicFrameLocks noChangeAspect="1"/>
          </p:cNvGraphicFramePr>
          <p:nvPr/>
        </p:nvGraphicFramePr>
        <p:xfrm>
          <a:off x="5257800" y="4419600"/>
          <a:ext cx="190023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0" name="Equation" r:id="rId21" imgW="1320227" imgH="444307" progId="Equation.DSMT4">
                  <p:embed/>
                </p:oleObj>
              </mc:Choice>
              <mc:Fallback>
                <p:oleObj name="Equation" r:id="rId21" imgW="1320227" imgH="444307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419600"/>
                        <a:ext cx="1900238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/>
          <p:cNvGraphicFramePr>
            <a:graphicFrameLocks noChangeAspect="1"/>
          </p:cNvGraphicFramePr>
          <p:nvPr/>
        </p:nvGraphicFramePr>
        <p:xfrm>
          <a:off x="5791200" y="5181600"/>
          <a:ext cx="19192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1" name="Equation" r:id="rId23" imgW="1333500" imgH="444500" progId="Equation.DSMT4">
                  <p:embed/>
                </p:oleObj>
              </mc:Choice>
              <mc:Fallback>
                <p:oleObj name="Equation" r:id="rId23" imgW="1333500" imgH="4445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5181600"/>
                        <a:ext cx="1919288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17"/>
          <p:cNvGraphicFramePr>
            <a:graphicFrameLocks noChangeAspect="1"/>
          </p:cNvGraphicFramePr>
          <p:nvPr/>
        </p:nvGraphicFramePr>
        <p:xfrm>
          <a:off x="5791200" y="6019800"/>
          <a:ext cx="1754188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2" name="Equation" r:id="rId25" imgW="1218671" imgH="444307" progId="Equation.DSMT4">
                  <p:embed/>
                </p:oleObj>
              </mc:Choice>
              <mc:Fallback>
                <p:oleObj name="Equation" r:id="rId25" imgW="1218671" imgH="444307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6019800"/>
                        <a:ext cx="1754188" cy="639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2" name="Arc 18"/>
          <p:cNvSpPr>
            <a:spLocks/>
          </p:cNvSpPr>
          <p:nvPr/>
        </p:nvSpPr>
        <p:spPr bwMode="auto">
          <a:xfrm>
            <a:off x="2819400" y="2286000"/>
            <a:ext cx="228600" cy="6858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172832316 h 43200"/>
              <a:gd name="T4" fmla="*/ 0 w 21600"/>
              <a:gd name="T5" fmla="*/ 8641616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63" name="Arc 19"/>
          <p:cNvSpPr>
            <a:spLocks/>
          </p:cNvSpPr>
          <p:nvPr/>
        </p:nvSpPr>
        <p:spPr bwMode="auto">
          <a:xfrm>
            <a:off x="2819400" y="2971800"/>
            <a:ext cx="228600" cy="7620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237081360 h 43200"/>
              <a:gd name="T4" fmla="*/ 0 w 21600"/>
              <a:gd name="T5" fmla="*/ 1185406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64" name="Arc 20"/>
          <p:cNvSpPr>
            <a:spLocks/>
          </p:cNvSpPr>
          <p:nvPr/>
        </p:nvSpPr>
        <p:spPr bwMode="auto">
          <a:xfrm>
            <a:off x="2819400" y="3733800"/>
            <a:ext cx="228600" cy="7620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237081360 h 43200"/>
              <a:gd name="T4" fmla="*/ 0 w 21600"/>
              <a:gd name="T5" fmla="*/ 1185406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65" name="Arc 21"/>
          <p:cNvSpPr>
            <a:spLocks/>
          </p:cNvSpPr>
          <p:nvPr/>
        </p:nvSpPr>
        <p:spPr bwMode="auto">
          <a:xfrm>
            <a:off x="2819400" y="44958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66" name="Arc 22"/>
          <p:cNvSpPr>
            <a:spLocks/>
          </p:cNvSpPr>
          <p:nvPr/>
        </p:nvSpPr>
        <p:spPr bwMode="auto">
          <a:xfrm>
            <a:off x="2819400" y="53340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67" name="Arc 23"/>
          <p:cNvSpPr>
            <a:spLocks/>
          </p:cNvSpPr>
          <p:nvPr/>
        </p:nvSpPr>
        <p:spPr bwMode="auto">
          <a:xfrm>
            <a:off x="7772400" y="22860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68" name="Arc 24"/>
          <p:cNvSpPr>
            <a:spLocks/>
          </p:cNvSpPr>
          <p:nvPr/>
        </p:nvSpPr>
        <p:spPr bwMode="auto">
          <a:xfrm>
            <a:off x="7772400" y="31242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69" name="Arc 25"/>
          <p:cNvSpPr>
            <a:spLocks/>
          </p:cNvSpPr>
          <p:nvPr/>
        </p:nvSpPr>
        <p:spPr bwMode="auto">
          <a:xfrm>
            <a:off x="7772400" y="39624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70" name="Arc 26"/>
          <p:cNvSpPr>
            <a:spLocks/>
          </p:cNvSpPr>
          <p:nvPr/>
        </p:nvSpPr>
        <p:spPr bwMode="auto">
          <a:xfrm>
            <a:off x="7772400" y="4800600"/>
            <a:ext cx="228600" cy="7620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237081360 h 43200"/>
              <a:gd name="T4" fmla="*/ 0 w 21600"/>
              <a:gd name="T5" fmla="*/ 118540689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71" name="Arc 27"/>
          <p:cNvSpPr>
            <a:spLocks/>
          </p:cNvSpPr>
          <p:nvPr/>
        </p:nvSpPr>
        <p:spPr bwMode="auto">
          <a:xfrm>
            <a:off x="7772400" y="55626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72" name="Text Box 28"/>
          <p:cNvSpPr txBox="1">
            <a:spLocks noChangeArrowheads="1"/>
          </p:cNvSpPr>
          <p:nvPr/>
        </p:nvSpPr>
        <p:spPr bwMode="auto">
          <a:xfrm>
            <a:off x="3048000" y="24384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Divide all by a</a:t>
            </a:r>
          </a:p>
        </p:txBody>
      </p:sp>
      <p:sp>
        <p:nvSpPr>
          <p:cNvPr id="57373" name="Text Box 29"/>
          <p:cNvSpPr txBox="1">
            <a:spLocks noChangeArrowheads="1"/>
          </p:cNvSpPr>
          <p:nvPr/>
        </p:nvSpPr>
        <p:spPr bwMode="auto">
          <a:xfrm>
            <a:off x="2971800" y="31242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Subtract </a:t>
            </a:r>
            <a:r>
              <a:rPr lang="en-GB" altLang="en-US" sz="1400" baseline="30000">
                <a:solidFill>
                  <a:srgbClr val="FF0000"/>
                </a:solidFill>
              </a:rPr>
              <a:t>c</a:t>
            </a:r>
            <a:r>
              <a:rPr lang="en-GB" altLang="en-US" sz="1400">
                <a:solidFill>
                  <a:srgbClr val="FF0000"/>
                </a:solidFill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57374" name="Text Box 30"/>
          <p:cNvSpPr txBox="1">
            <a:spLocks noChangeArrowheads="1"/>
          </p:cNvSpPr>
          <p:nvPr/>
        </p:nvSpPr>
        <p:spPr bwMode="auto">
          <a:xfrm>
            <a:off x="2971800" y="3810000"/>
            <a:ext cx="20574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Complete the Square (Half of </a:t>
            </a:r>
            <a:r>
              <a:rPr lang="en-GB" altLang="en-US" sz="1400" baseline="30000">
                <a:solidFill>
                  <a:srgbClr val="FF0000"/>
                </a:solidFill>
              </a:rPr>
              <a:t>b</a:t>
            </a:r>
            <a:r>
              <a:rPr lang="en-GB" altLang="en-US" sz="1400">
                <a:solidFill>
                  <a:srgbClr val="FF0000"/>
                </a:solidFill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</a:rPr>
              <a:t>a</a:t>
            </a:r>
            <a:r>
              <a:rPr lang="en-GB" altLang="en-US" sz="1400">
                <a:solidFill>
                  <a:srgbClr val="FF0000"/>
                </a:solidFill>
              </a:rPr>
              <a:t> is </a:t>
            </a:r>
            <a:r>
              <a:rPr lang="en-GB" altLang="en-US" sz="1400" baseline="30000">
                <a:solidFill>
                  <a:srgbClr val="FF0000"/>
                </a:solidFill>
              </a:rPr>
              <a:t>b</a:t>
            </a:r>
            <a:r>
              <a:rPr lang="en-GB" altLang="en-US" sz="1400">
                <a:solidFill>
                  <a:srgbClr val="FF0000"/>
                </a:solidFill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</a:rPr>
              <a:t>2a</a:t>
            </a:r>
            <a:r>
              <a:rPr lang="en-GB" altLang="en-US" sz="140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57375" name="Text Box 31"/>
          <p:cNvSpPr txBox="1">
            <a:spLocks noChangeArrowheads="1"/>
          </p:cNvSpPr>
          <p:nvPr/>
        </p:nvSpPr>
        <p:spPr bwMode="auto">
          <a:xfrm>
            <a:off x="2971800" y="46482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the 2</a:t>
            </a:r>
            <a:r>
              <a:rPr lang="en-GB" altLang="en-US" sz="1400" baseline="30000">
                <a:solidFill>
                  <a:srgbClr val="FF0000"/>
                </a:solidFill>
              </a:rPr>
              <a:t>nd</a:t>
            </a:r>
            <a:r>
              <a:rPr lang="en-GB" altLang="en-US" sz="1400">
                <a:solidFill>
                  <a:srgbClr val="FF0000"/>
                </a:solidFill>
              </a:rPr>
              <a:t> bracket</a:t>
            </a:r>
          </a:p>
        </p:txBody>
      </p:sp>
      <p:sp>
        <p:nvSpPr>
          <p:cNvPr id="57376" name="Text Box 32"/>
          <p:cNvSpPr txBox="1">
            <a:spLocks noChangeArrowheads="1"/>
          </p:cNvSpPr>
          <p:nvPr/>
        </p:nvSpPr>
        <p:spPr bwMode="auto">
          <a:xfrm>
            <a:off x="2971800" y="55626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Add </a:t>
            </a:r>
            <a:r>
              <a:rPr lang="en-GB" altLang="en-US" sz="1400" baseline="30000">
                <a:solidFill>
                  <a:srgbClr val="FF0000"/>
                </a:solidFill>
              </a:rPr>
              <a:t>b</a:t>
            </a:r>
            <a:r>
              <a:rPr lang="en-GB" altLang="en-US" sz="1400" baseline="40000">
                <a:solidFill>
                  <a:srgbClr val="FF0000"/>
                </a:solidFill>
              </a:rPr>
              <a:t>2</a:t>
            </a:r>
            <a:r>
              <a:rPr lang="en-GB" altLang="en-US" sz="1400">
                <a:solidFill>
                  <a:srgbClr val="FF0000"/>
                </a:solidFill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</a:rPr>
              <a:t>4a</a:t>
            </a:r>
            <a:r>
              <a:rPr lang="en-GB" altLang="en-US" sz="1400" baseline="-1600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57377" name="Arc 33"/>
          <p:cNvSpPr>
            <a:spLocks/>
          </p:cNvSpPr>
          <p:nvPr/>
        </p:nvSpPr>
        <p:spPr bwMode="auto">
          <a:xfrm>
            <a:off x="7772400" y="1447800"/>
            <a:ext cx="228600" cy="838200"/>
          </a:xfrm>
          <a:custGeom>
            <a:avLst/>
            <a:gdLst>
              <a:gd name="T0" fmla="*/ 0 w 21600"/>
              <a:gd name="T1" fmla="*/ 0 h 43200"/>
              <a:gd name="T2" fmla="*/ 170699 w 21600"/>
              <a:gd name="T3" fmla="*/ 315555291 h 43200"/>
              <a:gd name="T4" fmla="*/ 0 w 21600"/>
              <a:gd name="T5" fmla="*/ 157777646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2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</a:path>
              <a:path w="21600" h="432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73"/>
                  <a:pt x="12016" y="43120"/>
                  <a:pt x="143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7378" name="Text Box 34"/>
          <p:cNvSpPr txBox="1">
            <a:spLocks noChangeArrowheads="1"/>
          </p:cNvSpPr>
          <p:nvPr/>
        </p:nvSpPr>
        <p:spPr bwMode="auto">
          <a:xfrm>
            <a:off x="7924800" y="1371600"/>
            <a:ext cx="12192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>
                <a:solidFill>
                  <a:srgbClr val="FF0000"/>
                </a:solidFill>
              </a:rPr>
              <a:t>Top and bottom of 2</a:t>
            </a:r>
            <a:r>
              <a:rPr lang="en-GB" altLang="en-US" sz="1200" baseline="30000">
                <a:solidFill>
                  <a:srgbClr val="FF0000"/>
                </a:solidFill>
              </a:rPr>
              <a:t>nd</a:t>
            </a:r>
            <a:r>
              <a:rPr lang="en-GB" altLang="en-US" sz="1200">
                <a:solidFill>
                  <a:srgbClr val="FF0000"/>
                </a:solidFill>
              </a:rPr>
              <a:t> fraction multiplied by 4a</a:t>
            </a:r>
          </a:p>
        </p:txBody>
      </p:sp>
      <p:sp>
        <p:nvSpPr>
          <p:cNvPr id="57379" name="Oval 35"/>
          <p:cNvSpPr>
            <a:spLocks noChangeArrowheads="1"/>
          </p:cNvSpPr>
          <p:nvPr/>
        </p:nvSpPr>
        <p:spPr bwMode="auto">
          <a:xfrm>
            <a:off x="2209800" y="5867400"/>
            <a:ext cx="457200" cy="685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80" name="Oval 36"/>
          <p:cNvSpPr>
            <a:spLocks noChangeArrowheads="1"/>
          </p:cNvSpPr>
          <p:nvPr/>
        </p:nvSpPr>
        <p:spPr bwMode="auto">
          <a:xfrm>
            <a:off x="6400800" y="1905000"/>
            <a:ext cx="609600" cy="685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81" name="Text Box 37"/>
          <p:cNvSpPr txBox="1">
            <a:spLocks noChangeArrowheads="1"/>
          </p:cNvSpPr>
          <p:nvPr/>
        </p:nvSpPr>
        <p:spPr bwMode="auto">
          <a:xfrm>
            <a:off x="7848600" y="24384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Combine the Right side</a:t>
            </a:r>
          </a:p>
        </p:txBody>
      </p:sp>
      <p:sp>
        <p:nvSpPr>
          <p:cNvPr id="57382" name="Text Box 38"/>
          <p:cNvSpPr txBox="1">
            <a:spLocks noChangeArrowheads="1"/>
          </p:cNvSpPr>
          <p:nvPr/>
        </p:nvSpPr>
        <p:spPr bwMode="auto">
          <a:xfrm>
            <a:off x="7848600" y="3352800"/>
            <a:ext cx="1371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Root</a:t>
            </a:r>
          </a:p>
        </p:txBody>
      </p:sp>
      <p:sp>
        <p:nvSpPr>
          <p:cNvPr id="57383" name="Text Box 39"/>
          <p:cNvSpPr txBox="1">
            <a:spLocks noChangeArrowheads="1"/>
          </p:cNvSpPr>
          <p:nvPr/>
        </p:nvSpPr>
        <p:spPr bwMode="auto">
          <a:xfrm>
            <a:off x="7848600" y="3962400"/>
            <a:ext cx="13716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Root top/bottom separately</a:t>
            </a:r>
          </a:p>
        </p:txBody>
      </p:sp>
      <p:sp>
        <p:nvSpPr>
          <p:cNvPr id="57384" name="Text Box 40"/>
          <p:cNvSpPr txBox="1">
            <a:spLocks noChangeArrowheads="1"/>
          </p:cNvSpPr>
          <p:nvPr/>
        </p:nvSpPr>
        <p:spPr bwMode="auto">
          <a:xfrm>
            <a:off x="7924800" y="4876800"/>
            <a:ext cx="1219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Subtract </a:t>
            </a:r>
            <a:r>
              <a:rPr lang="en-GB" altLang="en-US" sz="1400" baseline="30000">
                <a:solidFill>
                  <a:srgbClr val="FF0000"/>
                </a:solidFill>
              </a:rPr>
              <a:t>b</a:t>
            </a:r>
            <a:r>
              <a:rPr lang="en-GB" altLang="en-US" sz="1400">
                <a:solidFill>
                  <a:srgbClr val="FF0000"/>
                </a:solidFill>
              </a:rPr>
              <a:t>/</a:t>
            </a:r>
            <a:r>
              <a:rPr lang="en-GB" altLang="en-US" sz="1400" baseline="-25000">
                <a:solidFill>
                  <a:srgbClr val="FF0000"/>
                </a:solidFill>
              </a:rPr>
              <a:t>2a</a:t>
            </a:r>
          </a:p>
        </p:txBody>
      </p:sp>
      <p:sp>
        <p:nvSpPr>
          <p:cNvPr id="57385" name="Text Box 41"/>
          <p:cNvSpPr txBox="1">
            <a:spLocks noChangeArrowheads="1"/>
          </p:cNvSpPr>
          <p:nvPr/>
        </p:nvSpPr>
        <p:spPr bwMode="auto">
          <a:xfrm>
            <a:off x="7848600" y="5715000"/>
            <a:ext cx="1371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Combine the Right side</a:t>
            </a:r>
          </a:p>
        </p:txBody>
      </p:sp>
      <p:sp>
        <p:nvSpPr>
          <p:cNvPr id="57386" name="Rectangle 42"/>
          <p:cNvSpPr>
            <a:spLocks noChangeArrowheads="1"/>
          </p:cNvSpPr>
          <p:nvPr/>
        </p:nvSpPr>
        <p:spPr bwMode="auto">
          <a:xfrm>
            <a:off x="5715000" y="5943600"/>
            <a:ext cx="1905000" cy="762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7690" name="Picture 44" descr="quads3"/>
          <p:cNvPicPr>
            <a:picLocks noChangeAspect="1" noChangeArrowheads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7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7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7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7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7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7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7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7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7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7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7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5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5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1" dur="500"/>
                                        <p:tgtEl>
                                          <p:spTgt spid="573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57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7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7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7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7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57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57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5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5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57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57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57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57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57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62" grpId="0" animBg="1"/>
      <p:bldP spid="57363" grpId="0" animBg="1"/>
      <p:bldP spid="57364" grpId="0" animBg="1"/>
      <p:bldP spid="57365" grpId="0" animBg="1"/>
      <p:bldP spid="57366" grpId="0" animBg="1"/>
      <p:bldP spid="57367" grpId="0" animBg="1"/>
      <p:bldP spid="57368" grpId="0" animBg="1"/>
      <p:bldP spid="57369" grpId="0" animBg="1"/>
      <p:bldP spid="57370" grpId="0" animBg="1"/>
      <p:bldP spid="57371" grpId="0" animBg="1"/>
      <p:bldP spid="57372" grpId="0"/>
      <p:bldP spid="57373" grpId="0"/>
      <p:bldP spid="57374" grpId="0"/>
      <p:bldP spid="57375" grpId="0"/>
      <p:bldP spid="57376" grpId="0"/>
      <p:bldP spid="57377" grpId="0" animBg="1"/>
      <p:bldP spid="57378" grpId="0"/>
      <p:bldP spid="57379" grpId="0" animBg="1"/>
      <p:bldP spid="57379" grpId="1" animBg="1"/>
      <p:bldP spid="57380" grpId="0" animBg="1"/>
      <p:bldP spid="57380" grpId="1" animBg="1"/>
      <p:bldP spid="57381" grpId="0"/>
      <p:bldP spid="57382" grpId="0"/>
      <p:bldP spid="57383" grpId="0"/>
      <p:bldP spid="57384" grpId="0"/>
      <p:bldP spid="57385" grpId="0"/>
      <p:bldP spid="5738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37338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The Quadratic Formula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need to be able to recognise when the formula is better to use.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Examples would be when the coefficient of 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is larger, or when the 3 parts cannot easily be divided by the same number.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2E</a:t>
            </a:r>
          </a:p>
        </p:txBody>
      </p:sp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609600" y="44958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609600" y="4876800"/>
            <a:ext cx="3810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4x</a:t>
            </a:r>
            <a:r>
              <a:rPr lang="en-GB" altLang="en-US" sz="1400" baseline="30000"/>
              <a:t>2</a:t>
            </a:r>
            <a:r>
              <a:rPr lang="en-GB" altLang="en-US" sz="1400"/>
              <a:t> – 3x – 2 = 0 by using the formula.</a:t>
            </a:r>
          </a:p>
        </p:txBody>
      </p:sp>
      <p:sp>
        <p:nvSpPr>
          <p:cNvPr id="58375" name="Line 7"/>
          <p:cNvSpPr>
            <a:spLocks noChangeShapeType="1"/>
          </p:cNvSpPr>
          <p:nvPr/>
        </p:nvSpPr>
        <p:spPr bwMode="auto">
          <a:xfrm flipV="1">
            <a:off x="1143000" y="51816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V="1">
            <a:off x="1676400" y="5181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 flipV="1">
            <a:off x="2057400" y="51816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78" name="Text Box 10"/>
          <p:cNvSpPr txBox="1">
            <a:spLocks noChangeArrowheads="1"/>
          </p:cNvSpPr>
          <p:nvPr/>
        </p:nvSpPr>
        <p:spPr bwMode="auto">
          <a:xfrm>
            <a:off x="838200" y="5486400"/>
            <a:ext cx="609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a = 4</a:t>
            </a:r>
          </a:p>
        </p:txBody>
      </p:sp>
      <p:sp>
        <p:nvSpPr>
          <p:cNvPr id="58379" name="Text Box 11"/>
          <p:cNvSpPr txBox="1">
            <a:spLocks noChangeArrowheads="1"/>
          </p:cNvSpPr>
          <p:nvPr/>
        </p:nvSpPr>
        <p:spPr bwMode="auto">
          <a:xfrm>
            <a:off x="1371600" y="54864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b = -3</a:t>
            </a:r>
          </a:p>
        </p:txBody>
      </p:sp>
      <p:sp>
        <p:nvSpPr>
          <p:cNvPr id="58380" name="Text Box 12"/>
          <p:cNvSpPr txBox="1">
            <a:spLocks noChangeArrowheads="1"/>
          </p:cNvSpPr>
          <p:nvPr/>
        </p:nvSpPr>
        <p:spPr bwMode="auto">
          <a:xfrm>
            <a:off x="1981200" y="5486400"/>
            <a:ext cx="6858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 = -2</a:t>
            </a:r>
          </a:p>
        </p:txBody>
      </p:sp>
      <p:graphicFrame>
        <p:nvGraphicFramePr>
          <p:cNvPr id="58381" name="Object 13"/>
          <p:cNvGraphicFramePr>
            <a:graphicFrameLocks noChangeAspect="1"/>
          </p:cNvGraphicFramePr>
          <p:nvPr/>
        </p:nvGraphicFramePr>
        <p:xfrm>
          <a:off x="5638800" y="1447800"/>
          <a:ext cx="190023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6" name="Equation" r:id="rId3" imgW="1218671" imgH="444307" progId="Equation.DSMT4">
                  <p:embed/>
                </p:oleObj>
              </mc:Choice>
              <mc:Fallback>
                <p:oleObj name="Equation" r:id="rId3" imgW="1218671" imgH="444307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447800"/>
                        <a:ext cx="190023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2" name="Object 14"/>
          <p:cNvGraphicFramePr>
            <a:graphicFrameLocks noChangeAspect="1"/>
          </p:cNvGraphicFramePr>
          <p:nvPr/>
        </p:nvGraphicFramePr>
        <p:xfrm>
          <a:off x="5359400" y="2209800"/>
          <a:ext cx="25336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7" name="Equation" r:id="rId5" imgW="1625600" imgH="457200" progId="Equation.DSMT4">
                  <p:embed/>
                </p:oleObj>
              </mc:Choice>
              <mc:Fallback>
                <p:oleObj name="Equation" r:id="rId5" imgW="1625600" imgH="457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2209800"/>
                        <a:ext cx="253365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3" name="Object 15"/>
          <p:cNvGraphicFramePr>
            <a:graphicFrameLocks noChangeAspect="1"/>
          </p:cNvGraphicFramePr>
          <p:nvPr/>
        </p:nvGraphicFramePr>
        <p:xfrm>
          <a:off x="5791200" y="3048000"/>
          <a:ext cx="1643063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8" name="Equation" r:id="rId7" imgW="1054100" imgH="431800" progId="Equation.DSMT4">
                  <p:embed/>
                </p:oleObj>
              </mc:Choice>
              <mc:Fallback>
                <p:oleObj name="Equation" r:id="rId7" imgW="1054100" imgH="4318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048000"/>
                        <a:ext cx="1643063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4" name="Object 16"/>
          <p:cNvGraphicFramePr>
            <a:graphicFrameLocks noChangeAspect="1"/>
          </p:cNvGraphicFramePr>
          <p:nvPr/>
        </p:nvGraphicFramePr>
        <p:xfrm>
          <a:off x="6019800" y="3810000"/>
          <a:ext cx="118903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9" name="Equation" r:id="rId9" imgW="761669" imgH="431613" progId="Equation.DSMT4">
                  <p:embed/>
                </p:oleObj>
              </mc:Choice>
              <mc:Fallback>
                <p:oleObj name="Equation" r:id="rId9" imgW="761669" imgH="43161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810000"/>
                        <a:ext cx="118903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5" name="Object 17"/>
          <p:cNvGraphicFramePr>
            <a:graphicFrameLocks noChangeAspect="1"/>
          </p:cNvGraphicFramePr>
          <p:nvPr/>
        </p:nvGraphicFramePr>
        <p:xfrm>
          <a:off x="5181600" y="5029200"/>
          <a:ext cx="118903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0" name="Equation" r:id="rId11" imgW="761669" imgH="431613" progId="Equation.DSMT4">
                  <p:embed/>
                </p:oleObj>
              </mc:Choice>
              <mc:Fallback>
                <p:oleObj name="Equation" r:id="rId11" imgW="761669" imgH="431613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5029200"/>
                        <a:ext cx="118903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6" name="Object 18"/>
          <p:cNvGraphicFramePr>
            <a:graphicFrameLocks noChangeAspect="1"/>
          </p:cNvGraphicFramePr>
          <p:nvPr/>
        </p:nvGraphicFramePr>
        <p:xfrm>
          <a:off x="6934200" y="5029200"/>
          <a:ext cx="1189038" cy="67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01" name="Equation" r:id="rId13" imgW="761669" imgH="431613" progId="Equation.DSMT4">
                  <p:embed/>
                </p:oleObj>
              </mc:Choice>
              <mc:Fallback>
                <p:oleObj name="Equation" r:id="rId13" imgW="761669" imgH="43161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5029200"/>
                        <a:ext cx="1189038" cy="671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7" name="Line 19"/>
          <p:cNvSpPr>
            <a:spLocks noChangeShapeType="1"/>
          </p:cNvSpPr>
          <p:nvPr/>
        </p:nvSpPr>
        <p:spPr bwMode="auto">
          <a:xfrm flipH="1">
            <a:off x="6248400" y="4572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88" name="Line 20"/>
          <p:cNvSpPr>
            <a:spLocks noChangeShapeType="1"/>
          </p:cNvSpPr>
          <p:nvPr/>
        </p:nvSpPr>
        <p:spPr bwMode="auto">
          <a:xfrm>
            <a:off x="6934200" y="4572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8389" name="Oval 21"/>
          <p:cNvSpPr>
            <a:spLocks noChangeArrowheads="1"/>
          </p:cNvSpPr>
          <p:nvPr/>
        </p:nvSpPr>
        <p:spPr bwMode="auto">
          <a:xfrm>
            <a:off x="5181600" y="4953000"/>
            <a:ext cx="1295400" cy="838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8390" name="Oval 22"/>
          <p:cNvSpPr>
            <a:spLocks noChangeArrowheads="1"/>
          </p:cNvSpPr>
          <p:nvPr/>
        </p:nvSpPr>
        <p:spPr bwMode="auto">
          <a:xfrm>
            <a:off x="6934200" y="4953000"/>
            <a:ext cx="1295400" cy="838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28695" name="Picture 44" descr="quads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8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8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8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8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58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58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8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8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58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58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58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58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74" grpId="0"/>
      <p:bldP spid="58375" grpId="0" animBg="1"/>
      <p:bldP spid="58376" grpId="0" animBg="1"/>
      <p:bldP spid="58377" grpId="0" animBg="1"/>
      <p:bldP spid="58378" grpId="0"/>
      <p:bldP spid="58379" grpId="0"/>
      <p:bldP spid="58380" grpId="0"/>
      <p:bldP spid="58387" grpId="0" animBg="1"/>
      <p:bldP spid="58388" grpId="0" animBg="1"/>
      <p:bldP spid="58389" grpId="0" animBg="1"/>
      <p:bldP spid="5839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Tx/>
              <a:buNone/>
            </a:pPr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5100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2F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048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Sketching Graphs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need to be able to sketch a Quadratic by working out key co-ordinates, and knowing what shape it should be.</a:t>
            </a:r>
            <a:endParaRPr lang="en-GB" altLang="en-US" sz="1600" b="1" u="sng" smtClean="0">
              <a:latin typeface="Comic Sans MS" pitchFamily="66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2F</a:t>
            </a:r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V="1">
            <a:off x="3733800" y="2209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22" name="Line 6"/>
          <p:cNvSpPr>
            <a:spLocks noChangeShapeType="1"/>
          </p:cNvSpPr>
          <p:nvPr/>
        </p:nvSpPr>
        <p:spPr bwMode="auto">
          <a:xfrm>
            <a:off x="35052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3581400" y="19812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y</a:t>
            </a: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4876800" y="3352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x</a:t>
            </a:r>
          </a:p>
        </p:txBody>
      </p:sp>
      <p:sp>
        <p:nvSpPr>
          <p:cNvPr id="60425" name="Arc 9"/>
          <p:cNvSpPr>
            <a:spLocks/>
          </p:cNvSpPr>
          <p:nvPr/>
        </p:nvSpPr>
        <p:spPr bwMode="auto">
          <a:xfrm rot="5400000">
            <a:off x="3456781" y="2410619"/>
            <a:ext cx="1163638" cy="1066800"/>
          </a:xfrm>
          <a:custGeom>
            <a:avLst/>
            <a:gdLst>
              <a:gd name="T0" fmla="*/ 59948272 w 22088"/>
              <a:gd name="T1" fmla="*/ 0 h 43200"/>
              <a:gd name="T2" fmla="*/ 0 w 22088"/>
              <a:gd name="T3" fmla="*/ 650461026 h 43200"/>
              <a:gd name="T4" fmla="*/ 71352325 w 22088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88" h="43200" fill="none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</a:path>
              <a:path w="22088" h="43200" stroke="0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  <a:lnTo>
                  <a:pt x="488" y="21600"/>
                </a:lnTo>
                <a:lnTo>
                  <a:pt x="41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 flipV="1">
            <a:off x="5715000" y="2209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54864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5562600" y="19812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y</a:t>
            </a:r>
          </a:p>
        </p:txBody>
      </p:sp>
      <p:sp>
        <p:nvSpPr>
          <p:cNvPr id="60429" name="Text Box 13"/>
          <p:cNvSpPr txBox="1">
            <a:spLocks noChangeArrowheads="1"/>
          </p:cNvSpPr>
          <p:nvPr/>
        </p:nvSpPr>
        <p:spPr bwMode="auto">
          <a:xfrm>
            <a:off x="6858000" y="3352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x</a:t>
            </a:r>
          </a:p>
        </p:txBody>
      </p:sp>
      <p:sp>
        <p:nvSpPr>
          <p:cNvPr id="60430" name="Arc 14"/>
          <p:cNvSpPr>
            <a:spLocks/>
          </p:cNvSpPr>
          <p:nvPr/>
        </p:nvSpPr>
        <p:spPr bwMode="auto">
          <a:xfrm rot="5400000">
            <a:off x="5445919" y="2307432"/>
            <a:ext cx="1163637" cy="1066800"/>
          </a:xfrm>
          <a:custGeom>
            <a:avLst/>
            <a:gdLst>
              <a:gd name="T0" fmla="*/ 59948168 w 22088"/>
              <a:gd name="T1" fmla="*/ 0 h 43200"/>
              <a:gd name="T2" fmla="*/ 0 w 22088"/>
              <a:gd name="T3" fmla="*/ 650461026 h 43200"/>
              <a:gd name="T4" fmla="*/ 71352211 w 22088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88" h="43200" fill="none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</a:path>
              <a:path w="22088" h="43200" stroke="0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  <a:lnTo>
                  <a:pt x="488" y="21600"/>
                </a:lnTo>
                <a:lnTo>
                  <a:pt x="41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 flipV="1">
            <a:off x="7696200" y="22098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>
            <a:off x="7467600" y="34290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33" name="Text Box 17"/>
          <p:cNvSpPr txBox="1">
            <a:spLocks noChangeArrowheads="1"/>
          </p:cNvSpPr>
          <p:nvPr/>
        </p:nvSpPr>
        <p:spPr bwMode="auto">
          <a:xfrm>
            <a:off x="7543800" y="19812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y</a:t>
            </a:r>
          </a:p>
        </p:txBody>
      </p:sp>
      <p:sp>
        <p:nvSpPr>
          <p:cNvPr id="60434" name="Text Box 18"/>
          <p:cNvSpPr txBox="1">
            <a:spLocks noChangeArrowheads="1"/>
          </p:cNvSpPr>
          <p:nvPr/>
        </p:nvSpPr>
        <p:spPr bwMode="auto">
          <a:xfrm>
            <a:off x="8839200" y="33528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x</a:t>
            </a:r>
          </a:p>
        </p:txBody>
      </p:sp>
      <p:sp>
        <p:nvSpPr>
          <p:cNvPr id="60435" name="Arc 19"/>
          <p:cNvSpPr>
            <a:spLocks/>
          </p:cNvSpPr>
          <p:nvPr/>
        </p:nvSpPr>
        <p:spPr bwMode="auto">
          <a:xfrm rot="5400000">
            <a:off x="7419181" y="2182019"/>
            <a:ext cx="1163638" cy="1066800"/>
          </a:xfrm>
          <a:custGeom>
            <a:avLst/>
            <a:gdLst>
              <a:gd name="T0" fmla="*/ 59948272 w 22088"/>
              <a:gd name="T1" fmla="*/ 0 h 43200"/>
              <a:gd name="T2" fmla="*/ 0 w 22088"/>
              <a:gd name="T3" fmla="*/ 650461026 h 43200"/>
              <a:gd name="T4" fmla="*/ 71352325 w 22088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88" h="43200" fill="none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</a:path>
              <a:path w="22088" h="43200" stroke="0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  <a:lnTo>
                  <a:pt x="488" y="21600"/>
                </a:lnTo>
                <a:lnTo>
                  <a:pt x="41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0436" name="Line 20"/>
          <p:cNvSpPr>
            <a:spLocks noChangeShapeType="1"/>
          </p:cNvSpPr>
          <p:nvPr/>
        </p:nvSpPr>
        <p:spPr bwMode="auto">
          <a:xfrm flipV="1">
            <a:off x="3733800" y="4800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37" name="Line 21"/>
          <p:cNvSpPr>
            <a:spLocks noChangeShapeType="1"/>
          </p:cNvSpPr>
          <p:nvPr/>
        </p:nvSpPr>
        <p:spPr bwMode="auto">
          <a:xfrm>
            <a:off x="3505200" y="5105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3581400" y="45720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y</a:t>
            </a:r>
          </a:p>
        </p:txBody>
      </p:sp>
      <p:sp>
        <p:nvSpPr>
          <p:cNvPr id="60439" name="Text Box 23"/>
          <p:cNvSpPr txBox="1">
            <a:spLocks noChangeArrowheads="1"/>
          </p:cNvSpPr>
          <p:nvPr/>
        </p:nvSpPr>
        <p:spPr bwMode="auto">
          <a:xfrm>
            <a:off x="4876800" y="50292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x</a:t>
            </a:r>
          </a:p>
        </p:txBody>
      </p:sp>
      <p:sp>
        <p:nvSpPr>
          <p:cNvPr id="60440" name="Arc 24"/>
          <p:cNvSpPr>
            <a:spLocks/>
          </p:cNvSpPr>
          <p:nvPr/>
        </p:nvSpPr>
        <p:spPr bwMode="auto">
          <a:xfrm rot="16200000" flipV="1">
            <a:off x="3609181" y="5001419"/>
            <a:ext cx="1163638" cy="1066800"/>
          </a:xfrm>
          <a:custGeom>
            <a:avLst/>
            <a:gdLst>
              <a:gd name="T0" fmla="*/ 59948272 w 22088"/>
              <a:gd name="T1" fmla="*/ 0 h 43200"/>
              <a:gd name="T2" fmla="*/ 0 w 22088"/>
              <a:gd name="T3" fmla="*/ 650461026 h 43200"/>
              <a:gd name="T4" fmla="*/ 71352325 w 22088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88" h="43200" fill="none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</a:path>
              <a:path w="22088" h="43200" stroke="0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  <a:lnTo>
                  <a:pt x="488" y="21600"/>
                </a:lnTo>
                <a:lnTo>
                  <a:pt x="410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0441" name="Line 25"/>
          <p:cNvSpPr>
            <a:spLocks noChangeShapeType="1"/>
          </p:cNvSpPr>
          <p:nvPr/>
        </p:nvSpPr>
        <p:spPr bwMode="auto">
          <a:xfrm flipV="1">
            <a:off x="5715000" y="4800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42" name="Line 26"/>
          <p:cNvSpPr>
            <a:spLocks noChangeShapeType="1"/>
          </p:cNvSpPr>
          <p:nvPr/>
        </p:nvSpPr>
        <p:spPr bwMode="auto">
          <a:xfrm>
            <a:off x="5486400" y="5105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43" name="Text Box 27"/>
          <p:cNvSpPr txBox="1">
            <a:spLocks noChangeArrowheads="1"/>
          </p:cNvSpPr>
          <p:nvPr/>
        </p:nvSpPr>
        <p:spPr bwMode="auto">
          <a:xfrm>
            <a:off x="5562600" y="45720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y</a:t>
            </a:r>
          </a:p>
        </p:txBody>
      </p:sp>
      <p:sp>
        <p:nvSpPr>
          <p:cNvPr id="60444" name="Text Box 28"/>
          <p:cNvSpPr txBox="1">
            <a:spLocks noChangeArrowheads="1"/>
          </p:cNvSpPr>
          <p:nvPr/>
        </p:nvSpPr>
        <p:spPr bwMode="auto">
          <a:xfrm>
            <a:off x="6858000" y="50292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x</a:t>
            </a:r>
          </a:p>
        </p:txBody>
      </p:sp>
      <p:sp>
        <p:nvSpPr>
          <p:cNvPr id="60445" name="Arc 29"/>
          <p:cNvSpPr>
            <a:spLocks/>
          </p:cNvSpPr>
          <p:nvPr/>
        </p:nvSpPr>
        <p:spPr bwMode="auto">
          <a:xfrm rot="16200000" flipV="1">
            <a:off x="5590381" y="5153819"/>
            <a:ext cx="1163638" cy="1066800"/>
          </a:xfrm>
          <a:custGeom>
            <a:avLst/>
            <a:gdLst>
              <a:gd name="T0" fmla="*/ 59948272 w 22088"/>
              <a:gd name="T1" fmla="*/ 0 h 43200"/>
              <a:gd name="T2" fmla="*/ 0 w 22088"/>
              <a:gd name="T3" fmla="*/ 650461026 h 43200"/>
              <a:gd name="T4" fmla="*/ 71352325 w 22088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88" h="43200" fill="none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</a:path>
              <a:path w="22088" h="43200" stroke="0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  <a:lnTo>
                  <a:pt x="488" y="21600"/>
                </a:lnTo>
                <a:lnTo>
                  <a:pt x="410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0446" name="Line 30"/>
          <p:cNvSpPr>
            <a:spLocks noChangeShapeType="1"/>
          </p:cNvSpPr>
          <p:nvPr/>
        </p:nvSpPr>
        <p:spPr bwMode="auto">
          <a:xfrm flipV="1">
            <a:off x="7696200" y="48006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47" name="Line 31"/>
          <p:cNvSpPr>
            <a:spLocks noChangeShapeType="1"/>
          </p:cNvSpPr>
          <p:nvPr/>
        </p:nvSpPr>
        <p:spPr bwMode="auto">
          <a:xfrm>
            <a:off x="7467600" y="5105400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0448" name="Text Box 32"/>
          <p:cNvSpPr txBox="1">
            <a:spLocks noChangeArrowheads="1"/>
          </p:cNvSpPr>
          <p:nvPr/>
        </p:nvSpPr>
        <p:spPr bwMode="auto">
          <a:xfrm>
            <a:off x="7543800" y="45720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y</a:t>
            </a:r>
          </a:p>
        </p:txBody>
      </p:sp>
      <p:sp>
        <p:nvSpPr>
          <p:cNvPr id="60449" name="Text Box 33"/>
          <p:cNvSpPr txBox="1">
            <a:spLocks noChangeArrowheads="1"/>
          </p:cNvSpPr>
          <p:nvPr/>
        </p:nvSpPr>
        <p:spPr bwMode="auto">
          <a:xfrm>
            <a:off x="8839200" y="502920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200"/>
              <a:t>x</a:t>
            </a:r>
          </a:p>
        </p:txBody>
      </p:sp>
      <p:sp>
        <p:nvSpPr>
          <p:cNvPr id="60450" name="Arc 34"/>
          <p:cNvSpPr>
            <a:spLocks/>
          </p:cNvSpPr>
          <p:nvPr/>
        </p:nvSpPr>
        <p:spPr bwMode="auto">
          <a:xfrm rot="16200000" flipV="1">
            <a:off x="7571581" y="5306219"/>
            <a:ext cx="1163638" cy="1066800"/>
          </a:xfrm>
          <a:custGeom>
            <a:avLst/>
            <a:gdLst>
              <a:gd name="T0" fmla="*/ 59948272 w 22088"/>
              <a:gd name="T1" fmla="*/ 0 h 43200"/>
              <a:gd name="T2" fmla="*/ 0 w 22088"/>
              <a:gd name="T3" fmla="*/ 650461026 h 43200"/>
              <a:gd name="T4" fmla="*/ 71352325 w 22088"/>
              <a:gd name="T5" fmla="*/ 325275642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88" h="43200" fill="none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</a:path>
              <a:path w="22088" h="43200" stroke="0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  <a:lnTo>
                  <a:pt x="488" y="21600"/>
                </a:lnTo>
                <a:lnTo>
                  <a:pt x="410" y="0"/>
                </a:lnTo>
                <a:close/>
              </a:path>
            </a:pathLst>
          </a:cu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60451" name="Object 35"/>
          <p:cNvGraphicFramePr>
            <a:graphicFrameLocks noChangeAspect="1"/>
          </p:cNvGraphicFramePr>
          <p:nvPr/>
        </p:nvGraphicFramePr>
        <p:xfrm>
          <a:off x="685800" y="4267200"/>
          <a:ext cx="1900238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2" name="Equation" r:id="rId3" imgW="1218671" imgH="444307" progId="Equation.DSMT4">
                  <p:embed/>
                </p:oleObj>
              </mc:Choice>
              <mc:Fallback>
                <p:oleObj name="Equation" r:id="rId3" imgW="1218671" imgH="444307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267200"/>
                        <a:ext cx="1900238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52" name="Text Box 36"/>
          <p:cNvSpPr txBox="1">
            <a:spLocks noChangeArrowheads="1"/>
          </p:cNvSpPr>
          <p:nvPr/>
        </p:nvSpPr>
        <p:spPr bwMode="auto">
          <a:xfrm>
            <a:off x="381000" y="5181600"/>
            <a:ext cx="2514600" cy="143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b</a:t>
            </a:r>
            <a:r>
              <a:rPr lang="en-GB" altLang="en-US" sz="1600" baseline="30000">
                <a:solidFill>
                  <a:srgbClr val="FF0000"/>
                </a:solidFill>
              </a:rPr>
              <a:t>2</a:t>
            </a:r>
            <a:r>
              <a:rPr lang="en-GB" altLang="en-US" sz="1600">
                <a:solidFill>
                  <a:srgbClr val="FF0000"/>
                </a:solidFill>
              </a:rPr>
              <a:t> – 4ac is known as the ‘discriminant’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  <a:sym typeface="Wingdings" pitchFamily="2" charset="2"/>
              </a:rPr>
              <a:t> Its value determines how many solutions the equation has</a:t>
            </a:r>
            <a:endParaRPr lang="en-GB" altLang="en-US" sz="1600">
              <a:solidFill>
                <a:srgbClr val="FF0000"/>
              </a:solidFill>
            </a:endParaRPr>
          </a:p>
        </p:txBody>
      </p:sp>
      <p:graphicFrame>
        <p:nvGraphicFramePr>
          <p:cNvPr id="60453" name="Object 37"/>
          <p:cNvGraphicFramePr>
            <a:graphicFrameLocks noChangeAspect="1"/>
          </p:cNvGraphicFramePr>
          <p:nvPr/>
        </p:nvGraphicFramePr>
        <p:xfrm>
          <a:off x="838200" y="3581400"/>
          <a:ext cx="1600200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3" name="Equation" r:id="rId5" imgW="965200" imgH="203200" progId="Equation.DSMT4">
                  <p:embed/>
                </p:oleObj>
              </mc:Choice>
              <mc:Fallback>
                <p:oleObj name="Equation" r:id="rId5" imgW="965200" imgH="2032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1600200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54" name="Object 38"/>
          <p:cNvGraphicFramePr>
            <a:graphicFrameLocks noChangeAspect="1"/>
          </p:cNvGraphicFramePr>
          <p:nvPr/>
        </p:nvGraphicFramePr>
        <p:xfrm>
          <a:off x="3581400" y="1371600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4" name="Equation" r:id="rId7" imgW="774364" imgH="203112" progId="Equation.DSMT4">
                  <p:embed/>
                </p:oleObj>
              </mc:Choice>
              <mc:Fallback>
                <p:oleObj name="Equation" r:id="rId7" imgW="774364" imgH="203112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371600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55" name="Object 39"/>
          <p:cNvGraphicFramePr>
            <a:graphicFrameLocks noChangeAspect="1"/>
          </p:cNvGraphicFramePr>
          <p:nvPr/>
        </p:nvGraphicFramePr>
        <p:xfrm>
          <a:off x="3886200" y="1676400"/>
          <a:ext cx="488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5" name="Equation" r:id="rId9" imgW="355138" imgH="177569" progId="Equation.DSMT4">
                  <p:embed/>
                </p:oleObj>
              </mc:Choice>
              <mc:Fallback>
                <p:oleObj name="Equation" r:id="rId9" imgW="355138" imgH="177569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676400"/>
                        <a:ext cx="4889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56" name="Object 40"/>
          <p:cNvGraphicFramePr>
            <a:graphicFrameLocks noChangeAspect="1"/>
          </p:cNvGraphicFramePr>
          <p:nvPr/>
        </p:nvGraphicFramePr>
        <p:xfrm>
          <a:off x="5562600" y="1371600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6" name="Equation" r:id="rId11" imgW="774364" imgH="203112" progId="Equation.DSMT4">
                  <p:embed/>
                </p:oleObj>
              </mc:Choice>
              <mc:Fallback>
                <p:oleObj name="Equation" r:id="rId11" imgW="774364" imgH="203112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1371600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57" name="Object 41"/>
          <p:cNvGraphicFramePr>
            <a:graphicFrameLocks noChangeAspect="1"/>
          </p:cNvGraphicFramePr>
          <p:nvPr/>
        </p:nvGraphicFramePr>
        <p:xfrm>
          <a:off x="5867400" y="1676400"/>
          <a:ext cx="488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7" name="Equation" r:id="rId13" imgW="355138" imgH="177569" progId="Equation.DSMT4">
                  <p:embed/>
                </p:oleObj>
              </mc:Choice>
              <mc:Fallback>
                <p:oleObj name="Equation" r:id="rId13" imgW="355138" imgH="177569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1676400"/>
                        <a:ext cx="4889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58" name="Object 42"/>
          <p:cNvGraphicFramePr>
            <a:graphicFrameLocks noChangeAspect="1"/>
          </p:cNvGraphicFramePr>
          <p:nvPr/>
        </p:nvGraphicFramePr>
        <p:xfrm>
          <a:off x="7620000" y="1371600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8" name="Equation" r:id="rId15" imgW="774364" imgH="203112" progId="Equation.DSMT4">
                  <p:embed/>
                </p:oleObj>
              </mc:Choice>
              <mc:Fallback>
                <p:oleObj name="Equation" r:id="rId15" imgW="774364" imgH="203112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0" y="1371600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59" name="Object 43"/>
          <p:cNvGraphicFramePr>
            <a:graphicFrameLocks noChangeAspect="1"/>
          </p:cNvGraphicFramePr>
          <p:nvPr/>
        </p:nvGraphicFramePr>
        <p:xfrm>
          <a:off x="7924800" y="1676400"/>
          <a:ext cx="488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9" name="Equation" r:id="rId17" imgW="355138" imgH="177569" progId="Equation.DSMT4">
                  <p:embed/>
                </p:oleObj>
              </mc:Choice>
              <mc:Fallback>
                <p:oleObj name="Equation" r:id="rId17" imgW="355138" imgH="177569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1676400"/>
                        <a:ext cx="4889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0" name="Object 44"/>
          <p:cNvGraphicFramePr>
            <a:graphicFrameLocks noChangeAspect="1"/>
          </p:cNvGraphicFramePr>
          <p:nvPr/>
        </p:nvGraphicFramePr>
        <p:xfrm>
          <a:off x="3657600" y="4114800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0" name="Equation" r:id="rId18" imgW="774364" imgH="203112" progId="Equation.DSMT4">
                  <p:embed/>
                </p:oleObj>
              </mc:Choice>
              <mc:Fallback>
                <p:oleObj name="Equation" r:id="rId18" imgW="774364" imgH="203112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114800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1" name="Object 45"/>
          <p:cNvGraphicFramePr>
            <a:graphicFrameLocks noChangeAspect="1"/>
          </p:cNvGraphicFramePr>
          <p:nvPr/>
        </p:nvGraphicFramePr>
        <p:xfrm>
          <a:off x="3962400" y="4419600"/>
          <a:ext cx="488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1" name="Equation" r:id="rId20" imgW="355138" imgH="177569" progId="Equation.DSMT4">
                  <p:embed/>
                </p:oleObj>
              </mc:Choice>
              <mc:Fallback>
                <p:oleObj name="Equation" r:id="rId20" imgW="355138" imgH="177569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4419600"/>
                        <a:ext cx="4889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2" name="Object 46"/>
          <p:cNvGraphicFramePr>
            <a:graphicFrameLocks noChangeAspect="1"/>
          </p:cNvGraphicFramePr>
          <p:nvPr/>
        </p:nvGraphicFramePr>
        <p:xfrm>
          <a:off x="5638800" y="4114800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2" name="Equation" r:id="rId22" imgW="774364" imgH="203112" progId="Equation.DSMT4">
                  <p:embed/>
                </p:oleObj>
              </mc:Choice>
              <mc:Fallback>
                <p:oleObj name="Equation" r:id="rId22" imgW="774364" imgH="203112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114800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3" name="Object 47"/>
          <p:cNvGraphicFramePr>
            <a:graphicFrameLocks noChangeAspect="1"/>
          </p:cNvGraphicFramePr>
          <p:nvPr/>
        </p:nvGraphicFramePr>
        <p:xfrm>
          <a:off x="5943600" y="4419600"/>
          <a:ext cx="488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3" name="Equation" r:id="rId24" imgW="355138" imgH="177569" progId="Equation.DSMT4">
                  <p:embed/>
                </p:oleObj>
              </mc:Choice>
              <mc:Fallback>
                <p:oleObj name="Equation" r:id="rId24" imgW="355138" imgH="177569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19600"/>
                        <a:ext cx="4889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4" name="Object 48"/>
          <p:cNvGraphicFramePr>
            <a:graphicFrameLocks noChangeAspect="1"/>
          </p:cNvGraphicFramePr>
          <p:nvPr/>
        </p:nvGraphicFramePr>
        <p:xfrm>
          <a:off x="7696200" y="4114800"/>
          <a:ext cx="1066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4" name="Equation" r:id="rId26" imgW="774364" imgH="203112" progId="Equation.DSMT4">
                  <p:embed/>
                </p:oleObj>
              </mc:Choice>
              <mc:Fallback>
                <p:oleObj name="Equation" r:id="rId26" imgW="774364" imgH="203112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114800"/>
                        <a:ext cx="1066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65" name="Object 49"/>
          <p:cNvGraphicFramePr>
            <a:graphicFrameLocks noChangeAspect="1"/>
          </p:cNvGraphicFramePr>
          <p:nvPr/>
        </p:nvGraphicFramePr>
        <p:xfrm>
          <a:off x="8001000" y="4419600"/>
          <a:ext cx="488950" cy="244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5" name="Equation" r:id="rId28" imgW="355138" imgH="177569" progId="Equation.DSMT4">
                  <p:embed/>
                </p:oleObj>
              </mc:Choice>
              <mc:Fallback>
                <p:oleObj name="Equation" r:id="rId28" imgW="355138" imgH="177569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419600"/>
                        <a:ext cx="488950" cy="244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6" name="Oval 50"/>
          <p:cNvSpPr>
            <a:spLocks noChangeArrowheads="1"/>
          </p:cNvSpPr>
          <p:nvPr/>
        </p:nvSpPr>
        <p:spPr bwMode="auto">
          <a:xfrm>
            <a:off x="1600200" y="4343400"/>
            <a:ext cx="990600" cy="304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71" name="Picture 51" descr="quads3"/>
          <p:cNvPicPr>
            <a:picLocks noChangeAspect="1" noChangeArrowheads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0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4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04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0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0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0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0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0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0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0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60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0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60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60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0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60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60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0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60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60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60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0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60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60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2" dur="500"/>
                                        <p:tgtEl>
                                          <p:spTgt spid="60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60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60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60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0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60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60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60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60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60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60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60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60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60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0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60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60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60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60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60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1" grpId="0" animBg="1"/>
      <p:bldP spid="60422" grpId="0" animBg="1"/>
      <p:bldP spid="60423" grpId="0"/>
      <p:bldP spid="60424" grpId="0"/>
      <p:bldP spid="60425" grpId="0" animBg="1"/>
      <p:bldP spid="60426" grpId="0" animBg="1"/>
      <p:bldP spid="60427" grpId="0" animBg="1"/>
      <p:bldP spid="60428" grpId="0"/>
      <p:bldP spid="60429" grpId="0"/>
      <p:bldP spid="60430" grpId="0" animBg="1"/>
      <p:bldP spid="60431" grpId="0" animBg="1"/>
      <p:bldP spid="60432" grpId="0" animBg="1"/>
      <p:bldP spid="60433" grpId="0"/>
      <p:bldP spid="60434" grpId="0"/>
      <p:bldP spid="60435" grpId="0" animBg="1"/>
      <p:bldP spid="60436" grpId="0" animBg="1"/>
      <p:bldP spid="60437" grpId="0" animBg="1"/>
      <p:bldP spid="60438" grpId="0"/>
      <p:bldP spid="60439" grpId="0"/>
      <p:bldP spid="60440" grpId="0" animBg="1"/>
      <p:bldP spid="60441" grpId="0" animBg="1"/>
      <p:bldP spid="60442" grpId="0" animBg="1"/>
      <p:bldP spid="60443" grpId="0"/>
      <p:bldP spid="60444" grpId="0"/>
      <p:bldP spid="60445" grpId="0" animBg="1"/>
      <p:bldP spid="60446" grpId="0" animBg="1"/>
      <p:bldP spid="60447" grpId="0" animBg="1"/>
      <p:bldP spid="60448" grpId="0"/>
      <p:bldP spid="60449" grpId="0"/>
      <p:bldP spid="60450" grpId="0" animBg="1"/>
      <p:bldP spid="604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Tx/>
              <a:buNone/>
            </a:pPr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5100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886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Sketching Graphs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To sketch a graph, you need to work out;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1) Where it crosses the y-axis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2) Where (if anywhere) it crosses the x-axis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Then confirm its shape by looking at the value of a, as well as the discriminant (b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– 4ac)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2F</a:t>
            </a:r>
          </a:p>
        </p:txBody>
      </p:sp>
      <p:sp>
        <p:nvSpPr>
          <p:cNvPr id="62469" name="Text Box 5"/>
          <p:cNvSpPr txBox="1">
            <a:spLocks noChangeArrowheads="1"/>
          </p:cNvSpPr>
          <p:nvPr/>
        </p:nvSpPr>
        <p:spPr bwMode="auto">
          <a:xfrm>
            <a:off x="4800600" y="13716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62470" name="Text Box 6"/>
          <p:cNvSpPr txBox="1">
            <a:spLocks noChangeArrowheads="1"/>
          </p:cNvSpPr>
          <p:nvPr/>
        </p:nvSpPr>
        <p:spPr bwMode="auto">
          <a:xfrm>
            <a:off x="4800600" y="1752600"/>
            <a:ext cx="38100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Sketch the graph of the equation;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y = x</a:t>
            </a:r>
            <a:r>
              <a:rPr lang="en-GB" altLang="en-US" sz="1400" baseline="30000"/>
              <a:t>2</a:t>
            </a:r>
            <a:r>
              <a:rPr lang="en-GB" altLang="en-US" sz="1400"/>
              <a:t> – 5x + 4</a:t>
            </a:r>
          </a:p>
        </p:txBody>
      </p:sp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4800600" y="2438400"/>
            <a:ext cx="304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Where it crosses the y-axis</a:t>
            </a:r>
          </a:p>
        </p:txBody>
      </p:sp>
      <p:sp>
        <p:nvSpPr>
          <p:cNvPr id="62472" name="Text Box 8"/>
          <p:cNvSpPr txBox="1">
            <a:spLocks noChangeArrowheads="1"/>
          </p:cNvSpPr>
          <p:nvPr/>
        </p:nvSpPr>
        <p:spPr bwMode="auto">
          <a:xfrm>
            <a:off x="4800600" y="2819400"/>
            <a:ext cx="41910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The graph will cross the y-axis where x=0, so sub this into the original equation.</a:t>
            </a:r>
          </a:p>
        </p:txBody>
      </p:sp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4876800" y="3429000"/>
          <a:ext cx="15240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69" name="Equation" r:id="rId3" imgW="927100" imgH="228600" progId="Equation.DSMT4">
                  <p:embed/>
                </p:oleObj>
              </mc:Choice>
              <mc:Fallback>
                <p:oleObj name="Equation" r:id="rId3" imgW="927100" imgH="228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429000"/>
                        <a:ext cx="15240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4" name="Object 10"/>
          <p:cNvGraphicFramePr>
            <a:graphicFrameLocks noChangeAspect="1"/>
          </p:cNvGraphicFramePr>
          <p:nvPr/>
        </p:nvGraphicFramePr>
        <p:xfrm>
          <a:off x="4876800" y="3810000"/>
          <a:ext cx="606425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0" name="Equation" r:id="rId5" imgW="368140" imgH="203112" progId="Equation.DSMT4">
                  <p:embed/>
                </p:oleObj>
              </mc:Choice>
              <mc:Fallback>
                <p:oleObj name="Equation" r:id="rId5" imgW="368140" imgH="203112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810000"/>
                        <a:ext cx="606425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5" name="Line 11"/>
          <p:cNvSpPr>
            <a:spLocks noChangeShapeType="1"/>
          </p:cNvSpPr>
          <p:nvPr/>
        </p:nvSpPr>
        <p:spPr bwMode="auto">
          <a:xfrm>
            <a:off x="6629400" y="38100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2476" name="Text Box 12"/>
          <p:cNvSpPr txBox="1">
            <a:spLocks noChangeArrowheads="1"/>
          </p:cNvSpPr>
          <p:nvPr/>
        </p:nvSpPr>
        <p:spPr bwMode="auto">
          <a:xfrm>
            <a:off x="7162800" y="3657600"/>
            <a:ext cx="1828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Co-ordinate (0,4)</a:t>
            </a:r>
          </a:p>
        </p:txBody>
      </p:sp>
      <p:sp>
        <p:nvSpPr>
          <p:cNvPr id="62477" name="Text Box 13"/>
          <p:cNvSpPr txBox="1">
            <a:spLocks noChangeArrowheads="1"/>
          </p:cNvSpPr>
          <p:nvPr/>
        </p:nvSpPr>
        <p:spPr bwMode="auto">
          <a:xfrm>
            <a:off x="4800600" y="4267200"/>
            <a:ext cx="304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Where it crosses the x-axis</a:t>
            </a:r>
          </a:p>
        </p:txBody>
      </p:sp>
      <p:sp>
        <p:nvSpPr>
          <p:cNvPr id="62478" name="Text Box 14"/>
          <p:cNvSpPr txBox="1">
            <a:spLocks noChangeArrowheads="1"/>
          </p:cNvSpPr>
          <p:nvPr/>
        </p:nvSpPr>
        <p:spPr bwMode="auto">
          <a:xfrm>
            <a:off x="4800600" y="4648200"/>
            <a:ext cx="42672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The graph will cross the x-axis where y=0, so sub this into the original equation.</a:t>
            </a:r>
          </a:p>
        </p:txBody>
      </p:sp>
      <p:graphicFrame>
        <p:nvGraphicFramePr>
          <p:cNvPr id="62479" name="Object 15"/>
          <p:cNvGraphicFramePr>
            <a:graphicFrameLocks noChangeAspect="1"/>
          </p:cNvGraphicFramePr>
          <p:nvPr/>
        </p:nvGraphicFramePr>
        <p:xfrm>
          <a:off x="4876800" y="5257800"/>
          <a:ext cx="152400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1" name="Equation" r:id="rId7" imgW="927100" imgH="228600" progId="Equation.DSMT4">
                  <p:embed/>
                </p:oleObj>
              </mc:Choice>
              <mc:Fallback>
                <p:oleObj name="Equation" r:id="rId7" imgW="927100" imgH="2286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5257800"/>
                        <a:ext cx="152400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0" name="Object 16"/>
          <p:cNvGraphicFramePr>
            <a:graphicFrameLocks noChangeAspect="1"/>
          </p:cNvGraphicFramePr>
          <p:nvPr/>
        </p:nvGraphicFramePr>
        <p:xfrm>
          <a:off x="4886325" y="5659438"/>
          <a:ext cx="1503363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2" name="Equation" r:id="rId9" imgW="914400" imgH="203200" progId="Equation.DSMT4">
                  <p:embed/>
                </p:oleObj>
              </mc:Choice>
              <mc:Fallback>
                <p:oleObj name="Equation" r:id="rId9" imgW="914400" imgH="203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6325" y="5659438"/>
                        <a:ext cx="1503363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1" name="Object 17"/>
          <p:cNvGraphicFramePr>
            <a:graphicFrameLocks noChangeAspect="1"/>
          </p:cNvGraphicFramePr>
          <p:nvPr/>
        </p:nvGraphicFramePr>
        <p:xfrm>
          <a:off x="4876800" y="6096000"/>
          <a:ext cx="1690688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11" imgW="1028254" imgH="203112" progId="Equation.DSMT4">
                  <p:embed/>
                </p:oleObj>
              </mc:Choice>
              <mc:Fallback>
                <p:oleObj name="Equation" r:id="rId11" imgW="1028254" imgH="203112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6096000"/>
                        <a:ext cx="1690688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82" name="Object 18"/>
          <p:cNvGraphicFramePr>
            <a:graphicFrameLocks noChangeAspect="1"/>
          </p:cNvGraphicFramePr>
          <p:nvPr/>
        </p:nvGraphicFramePr>
        <p:xfrm>
          <a:off x="4876800" y="6477000"/>
          <a:ext cx="1377950" cy="293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13" imgW="837836" imgH="177723" progId="Equation.DSMT4">
                  <p:embed/>
                </p:oleObj>
              </mc:Choice>
              <mc:Fallback>
                <p:oleObj name="Equation" r:id="rId13" imgW="837836" imgH="177723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6477000"/>
                        <a:ext cx="1377950" cy="293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83" name="Line 19"/>
          <p:cNvSpPr>
            <a:spLocks noChangeShapeType="1"/>
          </p:cNvSpPr>
          <p:nvPr/>
        </p:nvSpPr>
        <p:spPr bwMode="auto">
          <a:xfrm>
            <a:off x="6629400" y="59436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2484" name="Text Box 20"/>
          <p:cNvSpPr txBox="1">
            <a:spLocks noChangeArrowheads="1"/>
          </p:cNvSpPr>
          <p:nvPr/>
        </p:nvSpPr>
        <p:spPr bwMode="auto">
          <a:xfrm>
            <a:off x="7086600" y="5638800"/>
            <a:ext cx="20574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Co-ordinates (1,0) and (4,0)</a:t>
            </a:r>
          </a:p>
        </p:txBody>
      </p:sp>
      <p:sp>
        <p:nvSpPr>
          <p:cNvPr id="62485" name="Text Box 21"/>
          <p:cNvSpPr txBox="1">
            <a:spLocks noChangeArrowheads="1"/>
          </p:cNvSpPr>
          <p:nvPr/>
        </p:nvSpPr>
        <p:spPr bwMode="auto">
          <a:xfrm>
            <a:off x="3505200" y="2971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(0,4)</a:t>
            </a:r>
          </a:p>
        </p:txBody>
      </p:sp>
      <p:sp>
        <p:nvSpPr>
          <p:cNvPr id="62486" name="Text Box 22"/>
          <p:cNvSpPr txBox="1">
            <a:spLocks noChangeArrowheads="1"/>
          </p:cNvSpPr>
          <p:nvPr/>
        </p:nvSpPr>
        <p:spPr bwMode="auto">
          <a:xfrm>
            <a:off x="1600200" y="35814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(1,0)</a:t>
            </a:r>
          </a:p>
        </p:txBody>
      </p:sp>
      <p:sp>
        <p:nvSpPr>
          <p:cNvPr id="62487" name="Text Box 23"/>
          <p:cNvSpPr txBox="1">
            <a:spLocks noChangeArrowheads="1"/>
          </p:cNvSpPr>
          <p:nvPr/>
        </p:nvSpPr>
        <p:spPr bwMode="auto">
          <a:xfrm>
            <a:off x="2286000" y="35814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(4,0)</a:t>
            </a:r>
          </a:p>
        </p:txBody>
      </p:sp>
      <p:pic>
        <p:nvPicPr>
          <p:cNvPr id="31768" name="Picture 24" descr="quads3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2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2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2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2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6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62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62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2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62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62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62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2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/>
      <p:bldP spid="62470" grpId="0"/>
      <p:bldP spid="62471" grpId="0"/>
      <p:bldP spid="62472" grpId="0"/>
      <p:bldP spid="62475" grpId="0" animBg="1"/>
      <p:bldP spid="62476" grpId="0"/>
      <p:bldP spid="62477" grpId="0"/>
      <p:bldP spid="62478" grpId="0"/>
      <p:bldP spid="62483" grpId="0" animBg="1"/>
      <p:bldP spid="62484" grpId="0"/>
      <p:bldP spid="62485" grpId="0"/>
      <p:bldP spid="62486" grpId="0"/>
      <p:bldP spid="6248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3886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Sketching Graphs</a:t>
            </a: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To sketch a graph, you need to work out;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1) Where it crosses the y-axis</a:t>
            </a: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2) Where (if anywhere) it crosses the x-axis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Then confirm its shape by looking at the value of a, as well as the discriminant (b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– 4ac)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	y = x</a:t>
            </a:r>
            <a:r>
              <a:rPr lang="en-GB" altLang="en-US" sz="1600" baseline="30000" smtClean="0">
                <a:latin typeface="Comic Sans MS" pitchFamily="66" charset="0"/>
              </a:rPr>
              <a:t>2</a:t>
            </a:r>
            <a:r>
              <a:rPr lang="en-GB" altLang="en-US" sz="1600" smtClean="0">
                <a:latin typeface="Comic Sans MS" pitchFamily="66" charset="0"/>
              </a:rPr>
              <a:t> – 5x + 4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2F</a:t>
            </a:r>
          </a:p>
        </p:txBody>
      </p:sp>
      <p:sp>
        <p:nvSpPr>
          <p:cNvPr id="32773" name="Text Box 24"/>
          <p:cNvSpPr txBox="1">
            <a:spLocks noChangeArrowheads="1"/>
          </p:cNvSpPr>
          <p:nvPr/>
        </p:nvSpPr>
        <p:spPr bwMode="auto">
          <a:xfrm>
            <a:off x="3505200" y="29718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(0,4)</a:t>
            </a:r>
          </a:p>
        </p:txBody>
      </p:sp>
      <p:sp>
        <p:nvSpPr>
          <p:cNvPr id="32774" name="Text Box 25"/>
          <p:cNvSpPr txBox="1">
            <a:spLocks noChangeArrowheads="1"/>
          </p:cNvSpPr>
          <p:nvPr/>
        </p:nvSpPr>
        <p:spPr bwMode="auto">
          <a:xfrm>
            <a:off x="1600200" y="35814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(1,0)</a:t>
            </a:r>
          </a:p>
        </p:txBody>
      </p:sp>
      <p:sp>
        <p:nvSpPr>
          <p:cNvPr id="32775" name="Text Box 26"/>
          <p:cNvSpPr txBox="1">
            <a:spLocks noChangeArrowheads="1"/>
          </p:cNvSpPr>
          <p:nvPr/>
        </p:nvSpPr>
        <p:spPr bwMode="auto">
          <a:xfrm>
            <a:off x="2286000" y="3581400"/>
            <a:ext cx="685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(4,0)</a:t>
            </a:r>
          </a:p>
        </p:txBody>
      </p:sp>
      <p:sp>
        <p:nvSpPr>
          <p:cNvPr id="61467" name="Line 27"/>
          <p:cNvSpPr>
            <a:spLocks noChangeShapeType="1"/>
          </p:cNvSpPr>
          <p:nvPr/>
        </p:nvSpPr>
        <p:spPr bwMode="auto">
          <a:xfrm flipV="1">
            <a:off x="5562600" y="144780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68" name="Line 28"/>
          <p:cNvSpPr>
            <a:spLocks noChangeShapeType="1"/>
          </p:cNvSpPr>
          <p:nvPr/>
        </p:nvSpPr>
        <p:spPr bwMode="auto">
          <a:xfrm>
            <a:off x="5029200" y="42672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61471" name="Group 31"/>
          <p:cNvGrpSpPr>
            <a:grpSpLocks/>
          </p:cNvGrpSpPr>
          <p:nvPr/>
        </p:nvGrpSpPr>
        <p:grpSpPr bwMode="auto">
          <a:xfrm>
            <a:off x="5483225" y="2749550"/>
            <a:ext cx="152400" cy="152400"/>
            <a:chOff x="2592" y="3504"/>
            <a:chExt cx="96" cy="96"/>
          </a:xfrm>
        </p:grpSpPr>
        <p:sp>
          <p:nvSpPr>
            <p:cNvPr id="32792" name="Line 29"/>
            <p:cNvSpPr>
              <a:spLocks noChangeShapeType="1"/>
            </p:cNvSpPr>
            <p:nvPr/>
          </p:nvSpPr>
          <p:spPr bwMode="auto">
            <a:xfrm>
              <a:off x="2592" y="3504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793" name="Line 30"/>
            <p:cNvSpPr>
              <a:spLocks noChangeShapeType="1"/>
            </p:cNvSpPr>
            <p:nvPr/>
          </p:nvSpPr>
          <p:spPr bwMode="auto">
            <a:xfrm flipH="1">
              <a:off x="2592" y="3504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1472" name="Group 32"/>
          <p:cNvGrpSpPr>
            <a:grpSpLocks/>
          </p:cNvGrpSpPr>
          <p:nvPr/>
        </p:nvGrpSpPr>
        <p:grpSpPr bwMode="auto">
          <a:xfrm>
            <a:off x="6802438" y="4200525"/>
            <a:ext cx="152400" cy="152400"/>
            <a:chOff x="2592" y="3504"/>
            <a:chExt cx="96" cy="96"/>
          </a:xfrm>
        </p:grpSpPr>
        <p:sp>
          <p:nvSpPr>
            <p:cNvPr id="32790" name="Line 33"/>
            <p:cNvSpPr>
              <a:spLocks noChangeShapeType="1"/>
            </p:cNvSpPr>
            <p:nvPr/>
          </p:nvSpPr>
          <p:spPr bwMode="auto">
            <a:xfrm>
              <a:off x="2592" y="3504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791" name="Line 34"/>
            <p:cNvSpPr>
              <a:spLocks noChangeShapeType="1"/>
            </p:cNvSpPr>
            <p:nvPr/>
          </p:nvSpPr>
          <p:spPr bwMode="auto">
            <a:xfrm flipH="1">
              <a:off x="2592" y="3504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61475" name="Group 35"/>
          <p:cNvGrpSpPr>
            <a:grpSpLocks/>
          </p:cNvGrpSpPr>
          <p:nvPr/>
        </p:nvGrpSpPr>
        <p:grpSpPr bwMode="auto">
          <a:xfrm>
            <a:off x="5818188" y="4191000"/>
            <a:ext cx="152400" cy="152400"/>
            <a:chOff x="2592" y="3504"/>
            <a:chExt cx="96" cy="96"/>
          </a:xfrm>
        </p:grpSpPr>
        <p:sp>
          <p:nvSpPr>
            <p:cNvPr id="32788" name="Line 36"/>
            <p:cNvSpPr>
              <a:spLocks noChangeShapeType="1"/>
            </p:cNvSpPr>
            <p:nvPr/>
          </p:nvSpPr>
          <p:spPr bwMode="auto">
            <a:xfrm>
              <a:off x="2592" y="3504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32789" name="Line 37"/>
            <p:cNvSpPr>
              <a:spLocks noChangeShapeType="1"/>
            </p:cNvSpPr>
            <p:nvPr/>
          </p:nvSpPr>
          <p:spPr bwMode="auto">
            <a:xfrm flipH="1">
              <a:off x="2592" y="3504"/>
              <a:ext cx="96" cy="96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61478" name="Text Box 38"/>
          <p:cNvSpPr txBox="1">
            <a:spLocks noChangeArrowheads="1"/>
          </p:cNvSpPr>
          <p:nvPr/>
        </p:nvSpPr>
        <p:spPr bwMode="auto">
          <a:xfrm>
            <a:off x="4486275" y="4800600"/>
            <a:ext cx="41290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Confirmation </a:t>
            </a:r>
            <a:r>
              <a:rPr lang="en-GB" altLang="en-US" sz="1600">
                <a:solidFill>
                  <a:srgbClr val="FF0000"/>
                </a:solidFill>
                <a:sym typeface="Wingdings" pitchFamily="2" charset="2"/>
              </a:rPr>
              <a:t>  a &gt; 0 so a ‘U’ shape</a:t>
            </a:r>
            <a:endParaRPr lang="en-GB" altLang="en-US" sz="1600">
              <a:solidFill>
                <a:srgbClr val="FF0000"/>
              </a:solidFill>
            </a:endParaRPr>
          </a:p>
        </p:txBody>
      </p:sp>
      <p:sp>
        <p:nvSpPr>
          <p:cNvPr id="61479" name="Text Box 39"/>
          <p:cNvSpPr txBox="1">
            <a:spLocks noChangeArrowheads="1"/>
          </p:cNvSpPr>
          <p:nvPr/>
        </p:nvSpPr>
        <p:spPr bwMode="auto">
          <a:xfrm>
            <a:off x="4495800" y="5257800"/>
            <a:ext cx="4129088" cy="1436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  <a:sym typeface="Wingdings" pitchFamily="2" charset="2"/>
              </a:rPr>
              <a:t> b</a:t>
            </a:r>
            <a:r>
              <a:rPr lang="en-GB" altLang="en-US" sz="1600" baseline="30000">
                <a:solidFill>
                  <a:srgbClr val="FF0000"/>
                </a:solidFill>
                <a:sym typeface="Wingdings" pitchFamily="2" charset="2"/>
              </a:rPr>
              <a:t>2</a:t>
            </a:r>
            <a:r>
              <a:rPr lang="en-GB" altLang="en-US" sz="1600">
                <a:solidFill>
                  <a:srgbClr val="FF0000"/>
                </a:solidFill>
                <a:sym typeface="Wingdings" pitchFamily="2" charset="2"/>
              </a:rPr>
              <a:t> – 4ac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</a:rPr>
              <a:t> -5</a:t>
            </a:r>
            <a:r>
              <a:rPr lang="en-GB" altLang="en-US" sz="1600" baseline="30000">
                <a:solidFill>
                  <a:srgbClr val="FF0000"/>
                </a:solidFill>
              </a:rPr>
              <a:t>2</a:t>
            </a:r>
            <a:r>
              <a:rPr lang="en-GB" altLang="en-US" sz="1600">
                <a:solidFill>
                  <a:srgbClr val="FF0000"/>
                </a:solidFill>
              </a:rPr>
              <a:t> – (4x1x4)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</a:rPr>
              <a:t> 9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 typeface="Wingdings" pitchFamily="2" charset="2"/>
              <a:buChar char="à"/>
            </a:pPr>
            <a:r>
              <a:rPr lang="en-GB" altLang="en-US" sz="1600">
                <a:solidFill>
                  <a:srgbClr val="FF0000"/>
                </a:solidFill>
              </a:rPr>
              <a:t> Greater than 0 so 2 solutions</a:t>
            </a:r>
          </a:p>
        </p:txBody>
      </p:sp>
      <p:sp>
        <p:nvSpPr>
          <p:cNvPr id="32783" name="Oval 40"/>
          <p:cNvSpPr>
            <a:spLocks noChangeArrowheads="1"/>
          </p:cNvSpPr>
          <p:nvPr/>
        </p:nvSpPr>
        <p:spPr bwMode="auto">
          <a:xfrm>
            <a:off x="1066800" y="5181600"/>
            <a:ext cx="1676400" cy="4572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1481" name="Arc 41"/>
          <p:cNvSpPr>
            <a:spLocks/>
          </p:cNvSpPr>
          <p:nvPr/>
        </p:nvSpPr>
        <p:spPr bwMode="auto">
          <a:xfrm rot="5400000">
            <a:off x="5181600" y="2667000"/>
            <a:ext cx="2438400" cy="1676400"/>
          </a:xfrm>
          <a:custGeom>
            <a:avLst/>
            <a:gdLst>
              <a:gd name="T0" fmla="*/ 551608405 w 22088"/>
              <a:gd name="T1" fmla="*/ 0 h 43200"/>
              <a:gd name="T2" fmla="*/ 0 w 22088"/>
              <a:gd name="T3" fmla="*/ 2147483647 h 43200"/>
              <a:gd name="T4" fmla="*/ 656550681 w 22088"/>
              <a:gd name="T5" fmla="*/ 1262221204 h 432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088" h="43200" fill="none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</a:path>
              <a:path w="22088" h="43200" stroke="0" extrusionOk="0">
                <a:moveTo>
                  <a:pt x="410" y="0"/>
                </a:moveTo>
                <a:cubicBezTo>
                  <a:pt x="436" y="0"/>
                  <a:pt x="462" y="-1"/>
                  <a:pt x="488" y="0"/>
                </a:cubicBezTo>
                <a:cubicBezTo>
                  <a:pt x="12417" y="0"/>
                  <a:pt x="22088" y="9670"/>
                  <a:pt x="22088" y="21600"/>
                </a:cubicBezTo>
                <a:cubicBezTo>
                  <a:pt x="22088" y="33529"/>
                  <a:pt x="12417" y="43200"/>
                  <a:pt x="488" y="43200"/>
                </a:cubicBezTo>
                <a:cubicBezTo>
                  <a:pt x="325" y="43200"/>
                  <a:pt x="162" y="43198"/>
                  <a:pt x="-1" y="43194"/>
                </a:cubicBezTo>
                <a:lnTo>
                  <a:pt x="488" y="21600"/>
                </a:lnTo>
                <a:lnTo>
                  <a:pt x="410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2" name="Text Box 42"/>
          <p:cNvSpPr txBox="1">
            <a:spLocks noChangeArrowheads="1"/>
          </p:cNvSpPr>
          <p:nvPr/>
        </p:nvSpPr>
        <p:spPr bwMode="auto">
          <a:xfrm>
            <a:off x="5418138" y="1141413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y</a:t>
            </a:r>
          </a:p>
        </p:txBody>
      </p:sp>
      <p:sp>
        <p:nvSpPr>
          <p:cNvPr id="61483" name="Text Box 43"/>
          <p:cNvSpPr txBox="1">
            <a:spLocks noChangeArrowheads="1"/>
          </p:cNvSpPr>
          <p:nvPr/>
        </p:nvSpPr>
        <p:spPr bwMode="auto">
          <a:xfrm>
            <a:off x="8348663" y="4089400"/>
            <a:ext cx="330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x</a:t>
            </a:r>
          </a:p>
        </p:txBody>
      </p:sp>
      <p:pic>
        <p:nvPicPr>
          <p:cNvPr id="32787" name="Picture 44" descr="quads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1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1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1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1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1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1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14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14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14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614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14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61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7" grpId="0" animBg="1"/>
      <p:bldP spid="61468" grpId="0" animBg="1"/>
      <p:bldP spid="61481" grpId="0" animBg="1"/>
      <p:bldP spid="61482" grpId="0"/>
      <p:bldP spid="6148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2250" y="1600200"/>
            <a:ext cx="358775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Sketching Graphs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can also use the information on the discriminant to calculate unknown values.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You need to remember;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‘real roots’ </a:t>
            </a: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 b</a:t>
            </a:r>
            <a:r>
              <a:rPr lang="en-GB" altLang="en-US" sz="16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 - 4ac &gt; 0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	‘equal roots’  b</a:t>
            </a:r>
            <a:r>
              <a:rPr lang="en-GB" altLang="en-US" sz="16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 – 4ac = 0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	‘no real roots’  b</a:t>
            </a:r>
            <a:r>
              <a:rPr lang="en-GB" altLang="en-US" sz="1600" baseline="30000" smtClean="0">
                <a:latin typeface="Comic Sans MS" pitchFamily="66" charset="0"/>
                <a:sym typeface="Wingdings" pitchFamily="2" charset="2"/>
              </a:rPr>
              <a:t>2</a:t>
            </a:r>
            <a:r>
              <a:rPr lang="en-GB" altLang="en-US" sz="1600" smtClean="0">
                <a:latin typeface="Comic Sans MS" pitchFamily="66" charset="0"/>
                <a:sym typeface="Wingdings" pitchFamily="2" charset="2"/>
              </a:rPr>
              <a:t> – 4ac &lt; 0</a:t>
            </a:r>
            <a:endParaRPr lang="en-GB" altLang="en-US" sz="1600" smtClean="0">
              <a:latin typeface="Comic Sans MS" pitchFamily="66" charset="0"/>
            </a:endParaRP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2F</a:t>
            </a: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4800600" y="13716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63494" name="Text Box 6"/>
          <p:cNvSpPr txBox="1">
            <a:spLocks noChangeArrowheads="1"/>
          </p:cNvSpPr>
          <p:nvPr/>
        </p:nvSpPr>
        <p:spPr bwMode="auto">
          <a:xfrm>
            <a:off x="4800600" y="1752600"/>
            <a:ext cx="3810000" cy="106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Find the values of k for which;</a:t>
            </a:r>
          </a:p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x</a:t>
            </a:r>
            <a:r>
              <a:rPr lang="en-GB" altLang="en-US" sz="1600" baseline="30000"/>
              <a:t>2</a:t>
            </a:r>
            <a:r>
              <a:rPr lang="en-GB" altLang="en-US" sz="1600"/>
              <a:t> + kx + 9 = 0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has equal roots.</a:t>
            </a:r>
          </a:p>
        </p:txBody>
      </p:sp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5029200" y="3200400"/>
          <a:ext cx="14478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4" name="Equation" r:id="rId3" imgW="774364" imgH="203112" progId="Equation.DSMT4">
                  <p:embed/>
                </p:oleObj>
              </mc:Choice>
              <mc:Fallback>
                <p:oleObj name="Equation" r:id="rId3" imgW="774364" imgH="20311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200400"/>
                        <a:ext cx="14478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4495800" y="3657600"/>
          <a:ext cx="2041525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5" name="Equation" r:id="rId5" imgW="1091726" imgH="228501" progId="Equation.DSMT4">
                  <p:embed/>
                </p:oleObj>
              </mc:Choice>
              <mc:Fallback>
                <p:oleObj name="Equation" r:id="rId5" imgW="1091726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657600"/>
                        <a:ext cx="2041525" cy="427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/>
        </p:nvGraphicFramePr>
        <p:xfrm>
          <a:off x="5181600" y="4114800"/>
          <a:ext cx="130492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6" name="Equation" r:id="rId7" imgW="698197" imgH="203112" progId="Equation.DSMT4">
                  <p:embed/>
                </p:oleObj>
              </mc:Choice>
              <mc:Fallback>
                <p:oleObj name="Equation" r:id="rId7" imgW="698197" imgH="203112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114800"/>
                        <a:ext cx="130492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8" name="Object 10"/>
          <p:cNvGraphicFramePr>
            <a:graphicFrameLocks noChangeAspect="1"/>
          </p:cNvGraphicFramePr>
          <p:nvPr/>
        </p:nvGraphicFramePr>
        <p:xfrm>
          <a:off x="5715000" y="4572000"/>
          <a:ext cx="925513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7" name="Equation" r:id="rId9" imgW="494870" imgH="203024" progId="Equation.DSMT4">
                  <p:embed/>
                </p:oleObj>
              </mc:Choice>
              <mc:Fallback>
                <p:oleObj name="Equation" r:id="rId9" imgW="494870" imgH="20302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4572000"/>
                        <a:ext cx="925513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00" name="Oval 12"/>
          <p:cNvSpPr>
            <a:spLocks noChangeArrowheads="1"/>
          </p:cNvSpPr>
          <p:nvPr/>
        </p:nvSpPr>
        <p:spPr bwMode="auto">
          <a:xfrm>
            <a:off x="609600" y="4343400"/>
            <a:ext cx="27432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501" name="Arc 13"/>
          <p:cNvSpPr>
            <a:spLocks/>
          </p:cNvSpPr>
          <p:nvPr/>
        </p:nvSpPr>
        <p:spPr bwMode="auto">
          <a:xfrm>
            <a:off x="7010400" y="3429000"/>
            <a:ext cx="304800" cy="457200"/>
          </a:xfrm>
          <a:custGeom>
            <a:avLst/>
            <a:gdLst>
              <a:gd name="T0" fmla="*/ 0 w 21600"/>
              <a:gd name="T1" fmla="*/ 0 h 43197"/>
              <a:gd name="T2" fmla="*/ 1022703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502" name="Arc 14"/>
          <p:cNvSpPr>
            <a:spLocks/>
          </p:cNvSpPr>
          <p:nvPr/>
        </p:nvSpPr>
        <p:spPr bwMode="auto">
          <a:xfrm>
            <a:off x="7010400" y="3886200"/>
            <a:ext cx="304800" cy="457200"/>
          </a:xfrm>
          <a:custGeom>
            <a:avLst/>
            <a:gdLst>
              <a:gd name="T0" fmla="*/ 0 w 21600"/>
              <a:gd name="T1" fmla="*/ 0 h 43197"/>
              <a:gd name="T2" fmla="*/ 1022703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503" name="Arc 15"/>
          <p:cNvSpPr>
            <a:spLocks/>
          </p:cNvSpPr>
          <p:nvPr/>
        </p:nvSpPr>
        <p:spPr bwMode="auto">
          <a:xfrm>
            <a:off x="7010400" y="4343400"/>
            <a:ext cx="304800" cy="457200"/>
          </a:xfrm>
          <a:custGeom>
            <a:avLst/>
            <a:gdLst>
              <a:gd name="T0" fmla="*/ 0 w 21600"/>
              <a:gd name="T1" fmla="*/ 0 h 43197"/>
              <a:gd name="T2" fmla="*/ 1022703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504" name="Arc 16"/>
          <p:cNvSpPr>
            <a:spLocks/>
          </p:cNvSpPr>
          <p:nvPr/>
        </p:nvSpPr>
        <p:spPr bwMode="auto">
          <a:xfrm>
            <a:off x="7010400" y="4800600"/>
            <a:ext cx="304800" cy="457200"/>
          </a:xfrm>
          <a:custGeom>
            <a:avLst/>
            <a:gdLst>
              <a:gd name="T0" fmla="*/ 0 w 21600"/>
              <a:gd name="T1" fmla="*/ 0 h 43197"/>
              <a:gd name="T2" fmla="*/ 1022703 w 21600"/>
              <a:gd name="T3" fmla="*/ 51216688 h 43197"/>
              <a:gd name="T4" fmla="*/ 0 w 21600"/>
              <a:gd name="T5" fmla="*/ 25610133 h 4319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</a:path>
              <a:path w="21600" h="4319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387"/>
                  <a:pt x="12149" y="42998"/>
                  <a:pt x="363" y="4319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3505" name="Text Box 17"/>
          <p:cNvSpPr txBox="1">
            <a:spLocks noChangeArrowheads="1"/>
          </p:cNvSpPr>
          <p:nvPr/>
        </p:nvSpPr>
        <p:spPr bwMode="auto">
          <a:xfrm>
            <a:off x="7162800" y="3352800"/>
            <a:ext cx="21336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 in a, b and c from the equation (b = k!)</a:t>
            </a: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7162800" y="39624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Work out the bracket</a:t>
            </a:r>
          </a:p>
        </p:txBody>
      </p:sp>
      <p:sp>
        <p:nvSpPr>
          <p:cNvPr id="63507" name="Text Box 19"/>
          <p:cNvSpPr txBox="1">
            <a:spLocks noChangeArrowheads="1"/>
          </p:cNvSpPr>
          <p:nvPr/>
        </p:nvSpPr>
        <p:spPr bwMode="auto">
          <a:xfrm>
            <a:off x="7543800" y="44196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Add 36</a:t>
            </a:r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7543800" y="49530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Square Root</a:t>
            </a:r>
          </a:p>
        </p:txBody>
      </p:sp>
      <p:pic>
        <p:nvPicPr>
          <p:cNvPr id="33812" name="Picture 21" descr="quads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5638800" y="5045434"/>
            <a:ext cx="1080039" cy="369332"/>
          </a:xfrm>
          <a:prstGeom prst="rect">
            <a:avLst/>
          </a:prstGeom>
          <a:blipFill rotWithShape="1">
            <a:blip r:embed="rId12"/>
            <a:stretch>
              <a:fillRect b="-6667"/>
            </a:stretch>
          </a:blipFill>
        </p:spPr>
        <p:txBody>
          <a:bodyPr/>
          <a:lstStyle/>
          <a:p>
            <a:r>
              <a:rPr lang="en-GB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4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4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4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34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34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34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63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3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3" grpId="0"/>
      <p:bldP spid="63500" grpId="0" animBg="1"/>
      <p:bldP spid="63501" grpId="0" animBg="1"/>
      <p:bldP spid="63502" grpId="0" animBg="1"/>
      <p:bldP spid="63503" grpId="0" animBg="1"/>
      <p:bldP spid="63504" grpId="0" animBg="1"/>
      <p:bldP spid="63505" grpId="0"/>
      <p:bldP spid="63506" grpId="0"/>
      <p:bldP spid="63507" grpId="0"/>
      <p:bldP spid="6350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Summary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recapped solving a Quadratic Equation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learnt how to use ‘completing the square’</a:t>
            </a:r>
          </a:p>
          <a:p>
            <a:pPr eaLnBrk="1" hangingPunct="1">
              <a:lnSpc>
                <a:spcPct val="90000"/>
              </a:lnSpc>
            </a:pPr>
            <a:endParaRPr lang="en-GB" altLang="en-US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mtClean="0">
                <a:latin typeface="Comic Sans MS" pitchFamily="66" charset="0"/>
              </a:rPr>
              <a:t>We have also solved questions on sketching graphs and using the ‘discriminant’</a:t>
            </a:r>
          </a:p>
        </p:txBody>
      </p:sp>
      <p:pic>
        <p:nvPicPr>
          <p:cNvPr id="34820" name="Picture 4" descr="quads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4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7650" y="1600200"/>
            <a:ext cx="4032250" cy="49958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Plotting Graphs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accurately plot graphs of Quadratic Functions.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The general form of a Quadratic Equation is;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 = ax</a:t>
            </a:r>
            <a:r>
              <a:rPr lang="en-GB" altLang="en-US" sz="1400" baseline="30000" smtClean="0">
                <a:latin typeface="Comic Sans MS" pitchFamily="66" charset="0"/>
              </a:rPr>
              <a:t>2</a:t>
            </a:r>
            <a:r>
              <a:rPr lang="en-GB" altLang="en-US" sz="1400" smtClean="0">
                <a:latin typeface="Comic Sans MS" pitchFamily="66" charset="0"/>
              </a:rPr>
              <a:t> + bx + c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Where a, b and c are constants and a ≠ 0.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This can sometimes be written as;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algn="ctr"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f(x) = ax</a:t>
            </a:r>
            <a:r>
              <a:rPr lang="en-GB" altLang="en-US" sz="1400" baseline="30000" smtClean="0">
                <a:latin typeface="Comic Sans MS" pitchFamily="66" charset="0"/>
              </a:rPr>
              <a:t>2</a:t>
            </a:r>
            <a:r>
              <a:rPr lang="en-GB" altLang="en-US" sz="1400" smtClean="0">
                <a:latin typeface="Comic Sans MS" pitchFamily="66" charset="0"/>
              </a:rPr>
              <a:t> + bx + c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  <a:sym typeface="Wingdings" pitchFamily="2" charset="2"/>
              </a:rPr>
              <a:t> 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f(x) means ‘the function of x’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2A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44525" y="5895975"/>
            <a:ext cx="2760663" cy="3476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5126" name="Picture 10" descr="quads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1" descr="quads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600200"/>
            <a:ext cx="4032250" cy="49958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Plotting Graphs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accurately plot graphs of Quadratic Functions.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</a:t>
            </a:r>
            <a:endParaRPr lang="en-GB" altLang="en-US" sz="14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2A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381000" y="3048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457200" y="3429000"/>
            <a:ext cx="3124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a) Draw the graph with equation    y = x</a:t>
            </a:r>
            <a:r>
              <a:rPr lang="en-GB" altLang="en-US" sz="1400" baseline="30000"/>
              <a:t>2</a:t>
            </a:r>
            <a:r>
              <a:rPr lang="en-GB" altLang="en-US" sz="1400"/>
              <a:t> – 3x – 4 for values of x from -2 to +5</a:t>
            </a:r>
          </a:p>
        </p:txBody>
      </p:sp>
      <p:sp>
        <p:nvSpPr>
          <p:cNvPr id="34824" name="Text Box 8"/>
          <p:cNvSpPr txBox="1">
            <a:spLocks noChangeArrowheads="1"/>
          </p:cNvSpPr>
          <p:nvPr/>
        </p:nvSpPr>
        <p:spPr bwMode="auto">
          <a:xfrm>
            <a:off x="457200" y="4191000"/>
            <a:ext cx="3124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b) Write down the minimum value of y at this point</a:t>
            </a: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457200" y="48006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c) Label the line of symmetry</a:t>
            </a:r>
          </a:p>
        </p:txBody>
      </p:sp>
      <p:sp>
        <p:nvSpPr>
          <p:cNvPr id="34871" name="Rectangle 55"/>
          <p:cNvSpPr>
            <a:spLocks noChangeArrowheads="1"/>
          </p:cNvSpPr>
          <p:nvPr/>
        </p:nvSpPr>
        <p:spPr bwMode="auto">
          <a:xfrm>
            <a:off x="8491538" y="3168650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7916863" y="3168650"/>
            <a:ext cx="5746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7340600" y="3168650"/>
            <a:ext cx="576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-4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764338" y="3168650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-6</a:t>
            </a:r>
          </a:p>
        </p:txBody>
      </p:sp>
      <p:sp>
        <p:nvSpPr>
          <p:cNvPr id="34867" name="Rectangle 51"/>
          <p:cNvSpPr>
            <a:spLocks noChangeArrowheads="1"/>
          </p:cNvSpPr>
          <p:nvPr/>
        </p:nvSpPr>
        <p:spPr bwMode="auto">
          <a:xfrm>
            <a:off x="6189663" y="3168650"/>
            <a:ext cx="5746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-6</a:t>
            </a:r>
          </a:p>
        </p:txBody>
      </p:sp>
      <p:sp>
        <p:nvSpPr>
          <p:cNvPr id="34866" name="Rectangle 50"/>
          <p:cNvSpPr>
            <a:spLocks noChangeArrowheads="1"/>
          </p:cNvSpPr>
          <p:nvPr/>
        </p:nvSpPr>
        <p:spPr bwMode="auto">
          <a:xfrm>
            <a:off x="5613400" y="3168650"/>
            <a:ext cx="576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-4</a:t>
            </a:r>
          </a:p>
        </p:txBody>
      </p:sp>
      <p:sp>
        <p:nvSpPr>
          <p:cNvPr id="34865" name="Rectangle 49"/>
          <p:cNvSpPr>
            <a:spLocks noChangeArrowheads="1"/>
          </p:cNvSpPr>
          <p:nvPr/>
        </p:nvSpPr>
        <p:spPr bwMode="auto">
          <a:xfrm>
            <a:off x="5037138" y="3168650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445000" y="3168650"/>
            <a:ext cx="592138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3886200" y="3168650"/>
            <a:ext cx="5588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y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8491538" y="2713038"/>
            <a:ext cx="57626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4861" name="Rectangle 45"/>
          <p:cNvSpPr>
            <a:spLocks noChangeArrowheads="1"/>
          </p:cNvSpPr>
          <p:nvPr/>
        </p:nvSpPr>
        <p:spPr bwMode="auto">
          <a:xfrm>
            <a:off x="7916863" y="2713038"/>
            <a:ext cx="57467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860" name="Rectangle 44"/>
          <p:cNvSpPr>
            <a:spLocks noChangeArrowheads="1"/>
          </p:cNvSpPr>
          <p:nvPr/>
        </p:nvSpPr>
        <p:spPr bwMode="auto">
          <a:xfrm>
            <a:off x="7340600" y="2713038"/>
            <a:ext cx="57626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859" name="Rectangle 43"/>
          <p:cNvSpPr>
            <a:spLocks noChangeArrowheads="1"/>
          </p:cNvSpPr>
          <p:nvPr/>
        </p:nvSpPr>
        <p:spPr bwMode="auto">
          <a:xfrm>
            <a:off x="6764338" y="2713038"/>
            <a:ext cx="57626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6189663" y="2713038"/>
            <a:ext cx="574675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613400" y="2713038"/>
            <a:ext cx="576263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5037138" y="2713038"/>
            <a:ext cx="576262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855" name="Rectangle 39"/>
          <p:cNvSpPr>
            <a:spLocks noChangeArrowheads="1"/>
          </p:cNvSpPr>
          <p:nvPr/>
        </p:nvSpPr>
        <p:spPr bwMode="auto">
          <a:xfrm>
            <a:off x="4445000" y="2713038"/>
            <a:ext cx="592138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34854" name="Rectangle 38"/>
          <p:cNvSpPr>
            <a:spLocks noChangeArrowheads="1"/>
          </p:cNvSpPr>
          <p:nvPr/>
        </p:nvSpPr>
        <p:spPr bwMode="auto">
          <a:xfrm>
            <a:off x="3886200" y="2713038"/>
            <a:ext cx="558800" cy="455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200"/>
              <a:t>x</a:t>
            </a:r>
            <a:r>
              <a:rPr lang="en-GB" altLang="en-US" sz="1200" baseline="30000"/>
              <a:t>2</a:t>
            </a:r>
            <a:r>
              <a:rPr lang="en-GB" altLang="en-US" sz="1200"/>
              <a:t> -3x</a:t>
            </a:r>
          </a:p>
        </p:txBody>
      </p:sp>
      <p:sp>
        <p:nvSpPr>
          <p:cNvPr id="34853" name="Rectangle 37"/>
          <p:cNvSpPr>
            <a:spLocks noChangeArrowheads="1"/>
          </p:cNvSpPr>
          <p:nvPr/>
        </p:nvSpPr>
        <p:spPr bwMode="auto">
          <a:xfrm>
            <a:off x="8491538" y="2392363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7916863" y="2392363"/>
            <a:ext cx="5746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7340600" y="2392363"/>
            <a:ext cx="576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764338" y="2392363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4849" name="Rectangle 33"/>
          <p:cNvSpPr>
            <a:spLocks noChangeArrowheads="1"/>
          </p:cNvSpPr>
          <p:nvPr/>
        </p:nvSpPr>
        <p:spPr bwMode="auto">
          <a:xfrm>
            <a:off x="6189663" y="2392363"/>
            <a:ext cx="5746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4848" name="Rectangle 32"/>
          <p:cNvSpPr>
            <a:spLocks noChangeArrowheads="1"/>
          </p:cNvSpPr>
          <p:nvPr/>
        </p:nvSpPr>
        <p:spPr bwMode="auto">
          <a:xfrm>
            <a:off x="5613400" y="2392363"/>
            <a:ext cx="576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847" name="Rectangle 31"/>
          <p:cNvSpPr>
            <a:spLocks noChangeArrowheads="1"/>
          </p:cNvSpPr>
          <p:nvPr/>
        </p:nvSpPr>
        <p:spPr bwMode="auto">
          <a:xfrm>
            <a:off x="5037138" y="2392363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-3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445000" y="2392363"/>
            <a:ext cx="592138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-6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3886200" y="2392363"/>
            <a:ext cx="5588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3x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8491538" y="2073275"/>
            <a:ext cx="576262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34843" name="Rectangle 27"/>
          <p:cNvSpPr>
            <a:spLocks noChangeArrowheads="1"/>
          </p:cNvSpPr>
          <p:nvPr/>
        </p:nvSpPr>
        <p:spPr bwMode="auto">
          <a:xfrm>
            <a:off x="7924800" y="2073275"/>
            <a:ext cx="574675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7348538" y="2073275"/>
            <a:ext cx="576262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6772275" y="2073275"/>
            <a:ext cx="576263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6197600" y="2073275"/>
            <a:ext cx="574675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621338" y="2073275"/>
            <a:ext cx="576262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5045075" y="2073275"/>
            <a:ext cx="576263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4452938" y="2073275"/>
            <a:ext cx="592137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4836" name="Rectangle 20"/>
          <p:cNvSpPr>
            <a:spLocks noChangeArrowheads="1"/>
          </p:cNvSpPr>
          <p:nvPr/>
        </p:nvSpPr>
        <p:spPr bwMode="auto">
          <a:xfrm>
            <a:off x="3894138" y="2073275"/>
            <a:ext cx="558800" cy="31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x</a:t>
            </a:r>
            <a:r>
              <a:rPr lang="en-GB" altLang="en-US" sz="1400" baseline="30000"/>
              <a:t>2</a:t>
            </a:r>
          </a:p>
        </p:txBody>
      </p:sp>
      <p:sp>
        <p:nvSpPr>
          <p:cNvPr id="34835" name="Rectangle 19"/>
          <p:cNvSpPr>
            <a:spLocks noChangeArrowheads="1"/>
          </p:cNvSpPr>
          <p:nvPr/>
        </p:nvSpPr>
        <p:spPr bwMode="auto">
          <a:xfrm>
            <a:off x="8491538" y="1752600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5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7916863" y="1752600"/>
            <a:ext cx="5746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4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7340600" y="1752600"/>
            <a:ext cx="576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3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764338" y="1752600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2</a:t>
            </a: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6189663" y="1752600"/>
            <a:ext cx="574675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1</a:t>
            </a:r>
          </a:p>
        </p:txBody>
      </p:sp>
      <p:sp>
        <p:nvSpPr>
          <p:cNvPr id="34830" name="Rectangle 14"/>
          <p:cNvSpPr>
            <a:spLocks noChangeArrowheads="1"/>
          </p:cNvSpPr>
          <p:nvPr/>
        </p:nvSpPr>
        <p:spPr bwMode="auto">
          <a:xfrm>
            <a:off x="5613400" y="1752600"/>
            <a:ext cx="576263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0</a:t>
            </a:r>
          </a:p>
        </p:txBody>
      </p:sp>
      <p:sp>
        <p:nvSpPr>
          <p:cNvPr id="34829" name="Rectangle 13"/>
          <p:cNvSpPr>
            <a:spLocks noChangeArrowheads="1"/>
          </p:cNvSpPr>
          <p:nvPr/>
        </p:nvSpPr>
        <p:spPr bwMode="auto">
          <a:xfrm>
            <a:off x="5037138" y="1752600"/>
            <a:ext cx="576262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-1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445000" y="1752600"/>
            <a:ext cx="592138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-2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3886200" y="1752600"/>
            <a:ext cx="5588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buFontTx/>
              <a:buNone/>
            </a:pPr>
            <a:r>
              <a:rPr lang="en-GB" altLang="en-US" sz="1400"/>
              <a:t>x</a:t>
            </a:r>
          </a:p>
        </p:txBody>
      </p:sp>
      <p:sp>
        <p:nvSpPr>
          <p:cNvPr id="34872" name="Line 56"/>
          <p:cNvSpPr>
            <a:spLocks noChangeShapeType="1"/>
          </p:cNvSpPr>
          <p:nvPr/>
        </p:nvSpPr>
        <p:spPr bwMode="auto">
          <a:xfrm>
            <a:off x="3886200" y="1752600"/>
            <a:ext cx="518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73" name="Line 57"/>
          <p:cNvSpPr>
            <a:spLocks noChangeShapeType="1"/>
          </p:cNvSpPr>
          <p:nvPr/>
        </p:nvSpPr>
        <p:spPr bwMode="auto">
          <a:xfrm>
            <a:off x="3886200" y="2073275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3886200" y="2392363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3886200" y="2713038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3886200" y="3168650"/>
            <a:ext cx="5181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3886200" y="3489325"/>
            <a:ext cx="5181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3886200" y="1752600"/>
            <a:ext cx="0" cy="1736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445000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5037138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5613400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2" name="Line 66"/>
          <p:cNvSpPr>
            <a:spLocks noChangeShapeType="1"/>
          </p:cNvSpPr>
          <p:nvPr/>
        </p:nvSpPr>
        <p:spPr bwMode="auto">
          <a:xfrm>
            <a:off x="6189663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3" name="Line 67"/>
          <p:cNvSpPr>
            <a:spLocks noChangeShapeType="1"/>
          </p:cNvSpPr>
          <p:nvPr/>
        </p:nvSpPr>
        <p:spPr bwMode="auto">
          <a:xfrm>
            <a:off x="6764338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7340600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7916863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6" name="Line 70"/>
          <p:cNvSpPr>
            <a:spLocks noChangeShapeType="1"/>
          </p:cNvSpPr>
          <p:nvPr/>
        </p:nvSpPr>
        <p:spPr bwMode="auto">
          <a:xfrm>
            <a:off x="8491538" y="1752600"/>
            <a:ext cx="0" cy="1736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87" name="Line 71"/>
          <p:cNvSpPr>
            <a:spLocks noChangeShapeType="1"/>
          </p:cNvSpPr>
          <p:nvPr/>
        </p:nvSpPr>
        <p:spPr bwMode="auto">
          <a:xfrm>
            <a:off x="9067800" y="1752600"/>
            <a:ext cx="0" cy="173672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94" name="Text Box 78"/>
          <p:cNvSpPr txBox="1">
            <a:spLocks noChangeArrowheads="1"/>
          </p:cNvSpPr>
          <p:nvPr/>
        </p:nvSpPr>
        <p:spPr bwMode="auto">
          <a:xfrm>
            <a:off x="5410200" y="1219200"/>
            <a:ext cx="21336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y = x</a:t>
            </a:r>
            <a:r>
              <a:rPr lang="en-GB" altLang="en-US" sz="1800" baseline="30000"/>
              <a:t>2</a:t>
            </a:r>
            <a:r>
              <a:rPr lang="en-GB" altLang="en-US" sz="1800"/>
              <a:t> – 3x - 4</a:t>
            </a:r>
          </a:p>
        </p:txBody>
      </p:sp>
      <p:sp>
        <p:nvSpPr>
          <p:cNvPr id="34895" name="Line 79"/>
          <p:cNvSpPr>
            <a:spLocks noChangeShapeType="1"/>
          </p:cNvSpPr>
          <p:nvPr/>
        </p:nvSpPr>
        <p:spPr bwMode="auto">
          <a:xfrm>
            <a:off x="3733800" y="29718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96" name="Line 80"/>
          <p:cNvSpPr>
            <a:spLocks noChangeShapeType="1"/>
          </p:cNvSpPr>
          <p:nvPr/>
        </p:nvSpPr>
        <p:spPr bwMode="auto">
          <a:xfrm>
            <a:off x="3724275" y="2971800"/>
            <a:ext cx="0" cy="914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97" name="Line 81"/>
          <p:cNvSpPr>
            <a:spLocks noChangeShapeType="1"/>
          </p:cNvSpPr>
          <p:nvPr/>
        </p:nvSpPr>
        <p:spPr bwMode="auto">
          <a:xfrm>
            <a:off x="3724275" y="38862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898" name="Text Box 82"/>
          <p:cNvSpPr txBox="1">
            <a:spLocks noChangeArrowheads="1"/>
          </p:cNvSpPr>
          <p:nvPr/>
        </p:nvSpPr>
        <p:spPr bwMode="auto">
          <a:xfrm>
            <a:off x="4267200" y="3581400"/>
            <a:ext cx="34290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BE CAREFUL! Subtract what is in the ‘3x’ box, from the ‘x</a:t>
            </a:r>
            <a:r>
              <a:rPr lang="en-GB" altLang="en-US" sz="1400" baseline="30000">
                <a:solidFill>
                  <a:srgbClr val="FF0000"/>
                </a:solidFill>
              </a:rPr>
              <a:t>2</a:t>
            </a:r>
            <a:r>
              <a:rPr lang="en-GB" altLang="en-US" sz="1400">
                <a:solidFill>
                  <a:srgbClr val="FF0000"/>
                </a:solidFill>
              </a:rPr>
              <a:t>’ box.</a:t>
            </a:r>
          </a:p>
        </p:txBody>
      </p:sp>
      <p:sp>
        <p:nvSpPr>
          <p:cNvPr id="34899" name="Line 83"/>
          <p:cNvSpPr>
            <a:spLocks noChangeShapeType="1"/>
          </p:cNvSpPr>
          <p:nvPr/>
        </p:nvSpPr>
        <p:spPr bwMode="auto">
          <a:xfrm>
            <a:off x="3733800" y="3352800"/>
            <a:ext cx="3048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900" name="Line 84"/>
          <p:cNvSpPr>
            <a:spLocks noChangeShapeType="1"/>
          </p:cNvSpPr>
          <p:nvPr/>
        </p:nvSpPr>
        <p:spPr bwMode="auto">
          <a:xfrm>
            <a:off x="3733800" y="3352800"/>
            <a:ext cx="0" cy="914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901" name="Line 85"/>
          <p:cNvSpPr>
            <a:spLocks noChangeShapeType="1"/>
          </p:cNvSpPr>
          <p:nvPr/>
        </p:nvSpPr>
        <p:spPr bwMode="auto">
          <a:xfrm>
            <a:off x="3733800" y="4267200"/>
            <a:ext cx="5334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4902" name="Text Box 86"/>
          <p:cNvSpPr txBox="1">
            <a:spLocks noChangeArrowheads="1"/>
          </p:cNvSpPr>
          <p:nvPr/>
        </p:nvSpPr>
        <p:spPr bwMode="auto">
          <a:xfrm>
            <a:off x="4191000" y="41148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And subtract 4 at the end…</a:t>
            </a:r>
          </a:p>
        </p:txBody>
      </p:sp>
      <p:pic>
        <p:nvPicPr>
          <p:cNvPr id="6223" name="Picture 87" descr="quads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24" name="Picture 88" descr="quads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4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4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4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4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4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4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4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4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4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4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34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4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4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4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4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3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3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34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34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4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4" dur="500"/>
                                        <p:tgtEl>
                                          <p:spTgt spid="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4" dur="500"/>
                                        <p:tgtEl>
                                          <p:spTgt spid="34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4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0" dur="500"/>
                                        <p:tgtEl>
                                          <p:spTgt spid="34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34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 nodeType="clickPar">
                      <p:stCondLst>
                        <p:cond delay="indefinite"/>
                      </p:stCondLst>
                      <p:childTnLst>
                        <p:par>
                          <p:cTn id="2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3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3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 nodeType="clickPar">
                      <p:stCondLst>
                        <p:cond delay="indefinite"/>
                      </p:stCondLst>
                      <p:childTnLst>
                        <p:par>
                          <p:cTn id="2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3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 nodeType="clickPar">
                      <p:stCondLst>
                        <p:cond delay="indefinite"/>
                      </p:stCondLst>
                      <p:childTnLst>
                        <p:par>
                          <p:cTn id="2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34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 nodeType="clickPar">
                      <p:stCondLst>
                        <p:cond delay="indefinite"/>
                      </p:stCondLst>
                      <p:childTnLst>
                        <p:par>
                          <p:cTn id="2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34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 nodeType="clickPar">
                      <p:stCondLst>
                        <p:cond delay="indefinite"/>
                      </p:stCondLst>
                      <p:childTnLst>
                        <p:par>
                          <p:cTn id="2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34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 nodeType="clickPar">
                      <p:stCondLst>
                        <p:cond delay="indefinite"/>
                      </p:stCondLst>
                      <p:childTnLst>
                        <p:par>
                          <p:cTn id="2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6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7" dur="500"/>
                                        <p:tgtEl>
                                          <p:spTgt spid="348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0" dur="500"/>
                                        <p:tgtEl>
                                          <p:spTgt spid="348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3" dur="500"/>
                                        <p:tgtEl>
                                          <p:spTgt spid="348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5" fill="hold" nodeType="clickPar">
                      <p:stCondLst>
                        <p:cond delay="indefinite"/>
                      </p:stCondLst>
                      <p:childTnLst>
                        <p:par>
                          <p:cTn id="2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9" dur="500"/>
                                        <p:tgtEl>
                                          <p:spTgt spid="34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 nodeType="clickPar">
                      <p:stCondLst>
                        <p:cond delay="indefinite"/>
                      </p:stCondLst>
                      <p:childTnLst>
                        <p:par>
                          <p:cTn id="2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2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4" dur="500"/>
                                        <p:tgtEl>
                                          <p:spTgt spid="34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34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0" dur="500"/>
                                        <p:tgtEl>
                                          <p:spTgt spid="34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34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 nodeType="clickPar">
                      <p:stCondLst>
                        <p:cond delay="indefinite"/>
                      </p:stCondLst>
                      <p:childTnLst>
                        <p:par>
                          <p:cTn id="2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 nodeType="clickPar">
                      <p:stCondLst>
                        <p:cond delay="indefinite"/>
                      </p:stCondLst>
                      <p:childTnLst>
                        <p:par>
                          <p:cTn id="2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3" dur="500"/>
                                        <p:tgtEl>
                                          <p:spTgt spid="348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 nodeType="clickPar">
                      <p:stCondLst>
                        <p:cond delay="indefinite"/>
                      </p:stCondLst>
                      <p:childTnLst>
                        <p:par>
                          <p:cTn id="2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34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 nodeType="clickPar">
                      <p:stCondLst>
                        <p:cond delay="indefinite"/>
                      </p:stCondLst>
                      <p:childTnLst>
                        <p:par>
                          <p:cTn id="3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34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 nodeType="clickPar">
                      <p:stCondLst>
                        <p:cond delay="indefinite"/>
                      </p:stCondLst>
                      <p:childTnLst>
                        <p:par>
                          <p:cTn id="3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8" dur="500"/>
                                        <p:tgtEl>
                                          <p:spTgt spid="3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 nodeType="clickPar">
                      <p:stCondLst>
                        <p:cond delay="indefinite"/>
                      </p:stCondLst>
                      <p:childTnLst>
                        <p:par>
                          <p:cTn id="3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3" dur="500"/>
                                        <p:tgtEl>
                                          <p:spTgt spid="3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 nodeType="clickPar">
                      <p:stCondLst>
                        <p:cond delay="indefinite"/>
                      </p:stCondLst>
                      <p:childTnLst>
                        <p:par>
                          <p:cTn id="3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34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 nodeType="clickPar">
                      <p:stCondLst>
                        <p:cond delay="indefinite"/>
                      </p:stCondLst>
                      <p:childTnLst>
                        <p:par>
                          <p:cTn id="3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34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2" grpId="0"/>
      <p:bldP spid="34823" grpId="0"/>
      <p:bldP spid="34824" grpId="0"/>
      <p:bldP spid="34825" grpId="0"/>
      <p:bldP spid="34871" grpId="0"/>
      <p:bldP spid="34870" grpId="0"/>
      <p:bldP spid="34869" grpId="0"/>
      <p:bldP spid="34868" grpId="0"/>
      <p:bldP spid="34867" grpId="0"/>
      <p:bldP spid="34866" grpId="0"/>
      <p:bldP spid="34865" grpId="0"/>
      <p:bldP spid="34864" grpId="0"/>
      <p:bldP spid="34863" grpId="0"/>
      <p:bldP spid="34862" grpId="0"/>
      <p:bldP spid="34861" grpId="0"/>
      <p:bldP spid="34860" grpId="0"/>
      <p:bldP spid="34859" grpId="0"/>
      <p:bldP spid="34858" grpId="0"/>
      <p:bldP spid="34857" grpId="0"/>
      <p:bldP spid="34856" grpId="0"/>
      <p:bldP spid="34855" grpId="0"/>
      <p:bldP spid="34854" grpId="0"/>
      <p:bldP spid="34853" grpId="0"/>
      <p:bldP spid="34852" grpId="0"/>
      <p:bldP spid="34851" grpId="0"/>
      <p:bldP spid="34850" grpId="0"/>
      <p:bldP spid="34849" grpId="0"/>
      <p:bldP spid="34848" grpId="0"/>
      <p:bldP spid="34847" grpId="0"/>
      <p:bldP spid="34846" grpId="0"/>
      <p:bldP spid="34845" grpId="0"/>
      <p:bldP spid="34844" grpId="0"/>
      <p:bldP spid="34843" grpId="0"/>
      <p:bldP spid="34842" grpId="0"/>
      <p:bldP spid="34841" grpId="0"/>
      <p:bldP spid="34840" grpId="0"/>
      <p:bldP spid="34839" grpId="0"/>
      <p:bldP spid="34838" grpId="0"/>
      <p:bldP spid="34837" grpId="0"/>
      <p:bldP spid="34836" grpId="0"/>
      <p:bldP spid="34835" grpId="0"/>
      <p:bldP spid="34834" grpId="0"/>
      <p:bldP spid="34833" grpId="0"/>
      <p:bldP spid="34832" grpId="0"/>
      <p:bldP spid="34831" grpId="0"/>
      <p:bldP spid="34830" grpId="0"/>
      <p:bldP spid="34829" grpId="0"/>
      <p:bldP spid="34828" grpId="0"/>
      <p:bldP spid="34827" grpId="0"/>
      <p:bldP spid="34872" grpId="0" animBg="1"/>
      <p:bldP spid="34873" grpId="0" animBg="1"/>
      <p:bldP spid="34874" grpId="0" animBg="1"/>
      <p:bldP spid="34875" grpId="0" animBg="1"/>
      <p:bldP spid="34876" grpId="0" animBg="1"/>
      <p:bldP spid="34877" grpId="0" animBg="1"/>
      <p:bldP spid="34878" grpId="0" animBg="1"/>
      <p:bldP spid="34879" grpId="0" animBg="1"/>
      <p:bldP spid="34880" grpId="0" animBg="1"/>
      <p:bldP spid="34881" grpId="0" animBg="1"/>
      <p:bldP spid="34882" grpId="0" animBg="1"/>
      <p:bldP spid="34883" grpId="0" animBg="1"/>
      <p:bldP spid="34884" grpId="0" animBg="1"/>
      <p:bldP spid="34885" grpId="0" animBg="1"/>
      <p:bldP spid="34886" grpId="0" animBg="1"/>
      <p:bldP spid="34887" grpId="0" animBg="1"/>
      <p:bldP spid="34894" grpId="0" animBg="1"/>
      <p:bldP spid="34895" grpId="0" animBg="1"/>
      <p:bldP spid="34895" grpId="1" animBg="1"/>
      <p:bldP spid="34896" grpId="0" animBg="1"/>
      <p:bldP spid="34896" grpId="1" animBg="1"/>
      <p:bldP spid="34897" grpId="0" animBg="1"/>
      <p:bldP spid="34897" grpId="1" animBg="1"/>
      <p:bldP spid="34898" grpId="0"/>
      <p:bldP spid="34899" grpId="0" animBg="1"/>
      <p:bldP spid="34900" grpId="0" animBg="1"/>
      <p:bldP spid="3490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63" name="Text Box 299"/>
          <p:cNvSpPr txBox="1">
            <a:spLocks noChangeArrowheads="1"/>
          </p:cNvSpPr>
          <p:nvPr/>
        </p:nvSpPr>
        <p:spPr bwMode="auto">
          <a:xfrm>
            <a:off x="444500" y="4725988"/>
            <a:ext cx="3124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The minimum value occurs at the x value halfway between 4 and -1</a:t>
            </a:r>
          </a:p>
        </p:txBody>
      </p:sp>
      <p:sp>
        <p:nvSpPr>
          <p:cNvPr id="37110" name="Line 246"/>
          <p:cNvSpPr>
            <a:spLocks noChangeShapeType="1"/>
          </p:cNvSpPr>
          <p:nvPr/>
        </p:nvSpPr>
        <p:spPr bwMode="auto">
          <a:xfrm>
            <a:off x="3886200" y="440848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032250" cy="49958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Plotting Graphs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accurately plot graphs of Quadratic Functions.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</a:t>
            </a:r>
            <a:endParaRPr lang="en-GB" altLang="en-US" sz="14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 useBgFill="1">
        <p:nvSpPr>
          <p:cNvPr id="37161" name="Text Box 297"/>
          <p:cNvSpPr txBox="1">
            <a:spLocks noChangeArrowheads="1"/>
          </p:cNvSpPr>
          <p:nvPr/>
        </p:nvSpPr>
        <p:spPr bwMode="auto">
          <a:xfrm>
            <a:off x="4668838" y="4310063"/>
            <a:ext cx="463550" cy="33655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7175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2A</a:t>
            </a:r>
          </a:p>
        </p:txBody>
      </p:sp>
      <p:sp>
        <p:nvSpPr>
          <p:cNvPr id="7176" name="Text Box 5"/>
          <p:cNvSpPr txBox="1">
            <a:spLocks noChangeArrowheads="1"/>
          </p:cNvSpPr>
          <p:nvPr/>
        </p:nvSpPr>
        <p:spPr bwMode="auto">
          <a:xfrm>
            <a:off x="381000" y="3048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7177" name="Text Box 6"/>
          <p:cNvSpPr txBox="1">
            <a:spLocks noChangeArrowheads="1"/>
          </p:cNvSpPr>
          <p:nvPr/>
        </p:nvSpPr>
        <p:spPr bwMode="auto">
          <a:xfrm>
            <a:off x="457200" y="3429000"/>
            <a:ext cx="3124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a) Draw the graph with equation    y = x</a:t>
            </a:r>
            <a:r>
              <a:rPr lang="en-GB" altLang="en-US" sz="1400" baseline="30000"/>
              <a:t>2</a:t>
            </a:r>
            <a:r>
              <a:rPr lang="en-GB" altLang="en-US" sz="1400"/>
              <a:t> – 3x – 4 for values of x from -2 to +5</a:t>
            </a:r>
          </a:p>
        </p:txBody>
      </p:sp>
      <p:sp>
        <p:nvSpPr>
          <p:cNvPr id="7178" name="Text Box 7"/>
          <p:cNvSpPr txBox="1">
            <a:spLocks noChangeArrowheads="1"/>
          </p:cNvSpPr>
          <p:nvPr/>
        </p:nvSpPr>
        <p:spPr bwMode="auto">
          <a:xfrm>
            <a:off x="457200" y="4191000"/>
            <a:ext cx="3124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b) Write down the minimum value of y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457200" y="48006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c) Label the line of symmetry</a:t>
            </a:r>
          </a:p>
        </p:txBody>
      </p:sp>
      <p:sp>
        <p:nvSpPr>
          <p:cNvPr id="7180" name="Text Box 70"/>
          <p:cNvSpPr txBox="1">
            <a:spLocks noChangeArrowheads="1"/>
          </p:cNvSpPr>
          <p:nvPr/>
        </p:nvSpPr>
        <p:spPr bwMode="auto">
          <a:xfrm>
            <a:off x="5257800" y="1219200"/>
            <a:ext cx="22860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y = x</a:t>
            </a:r>
            <a:r>
              <a:rPr lang="en-GB" altLang="en-US" sz="1800" baseline="30000"/>
              <a:t>2</a:t>
            </a:r>
            <a:r>
              <a:rPr lang="en-GB" altLang="en-US" sz="1800"/>
              <a:t> – 3x - 4</a:t>
            </a:r>
          </a:p>
        </p:txBody>
      </p:sp>
      <p:graphicFrame>
        <p:nvGraphicFramePr>
          <p:cNvPr id="36976" name="Group 112"/>
          <p:cNvGraphicFramePr>
            <a:graphicFrameLocks noGrp="1"/>
          </p:cNvGraphicFramePr>
          <p:nvPr/>
        </p:nvGraphicFramePr>
        <p:xfrm>
          <a:off x="3886200" y="1752600"/>
          <a:ext cx="5029200" cy="762000"/>
        </p:xfrm>
        <a:graphic>
          <a:graphicData uri="http://schemas.openxmlformats.org/drawingml/2006/table">
            <a:tbl>
              <a:tblPr/>
              <a:tblGrid>
                <a:gridCol w="558800"/>
                <a:gridCol w="558800"/>
                <a:gridCol w="558800"/>
                <a:gridCol w="558800"/>
                <a:gridCol w="558800"/>
                <a:gridCol w="558800"/>
                <a:gridCol w="558800"/>
                <a:gridCol w="558800"/>
                <a:gridCol w="558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7103" name="Rectangle 239"/>
          <p:cNvSpPr>
            <a:spLocks noChangeArrowheads="1"/>
          </p:cNvSpPr>
          <p:nvPr/>
        </p:nvSpPr>
        <p:spPr bwMode="auto">
          <a:xfrm>
            <a:off x="7204075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102" name="Rectangle 238"/>
          <p:cNvSpPr>
            <a:spLocks noChangeArrowheads="1"/>
          </p:cNvSpPr>
          <p:nvPr/>
        </p:nvSpPr>
        <p:spPr bwMode="auto">
          <a:xfrm>
            <a:off x="6791325" y="63515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101" name="Rectangle 237"/>
          <p:cNvSpPr>
            <a:spLocks noChangeArrowheads="1"/>
          </p:cNvSpPr>
          <p:nvPr/>
        </p:nvSpPr>
        <p:spPr bwMode="auto">
          <a:xfrm>
            <a:off x="6375400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100" name="Rectangle 236"/>
          <p:cNvSpPr>
            <a:spLocks noChangeArrowheads="1"/>
          </p:cNvSpPr>
          <p:nvPr/>
        </p:nvSpPr>
        <p:spPr bwMode="auto">
          <a:xfrm>
            <a:off x="5959475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9" name="Rectangle 235"/>
          <p:cNvSpPr>
            <a:spLocks noChangeArrowheads="1"/>
          </p:cNvSpPr>
          <p:nvPr/>
        </p:nvSpPr>
        <p:spPr bwMode="auto">
          <a:xfrm>
            <a:off x="5546725" y="63515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8" name="Rectangle 234"/>
          <p:cNvSpPr>
            <a:spLocks noChangeArrowheads="1"/>
          </p:cNvSpPr>
          <p:nvPr/>
        </p:nvSpPr>
        <p:spPr bwMode="auto">
          <a:xfrm>
            <a:off x="5130800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5" name="Rectangle 231"/>
          <p:cNvSpPr>
            <a:spLocks noChangeArrowheads="1"/>
          </p:cNvSpPr>
          <p:nvPr/>
        </p:nvSpPr>
        <p:spPr bwMode="auto">
          <a:xfrm>
            <a:off x="3886200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4" name="Rectangle 230"/>
          <p:cNvSpPr>
            <a:spLocks noChangeArrowheads="1"/>
          </p:cNvSpPr>
          <p:nvPr/>
        </p:nvSpPr>
        <p:spPr bwMode="auto">
          <a:xfrm>
            <a:off x="7204075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3" name="Rectangle 229"/>
          <p:cNvSpPr>
            <a:spLocks noChangeArrowheads="1"/>
          </p:cNvSpPr>
          <p:nvPr/>
        </p:nvSpPr>
        <p:spPr bwMode="auto">
          <a:xfrm>
            <a:off x="6791325" y="60737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2" name="Rectangle 228"/>
          <p:cNvSpPr>
            <a:spLocks noChangeArrowheads="1"/>
          </p:cNvSpPr>
          <p:nvPr/>
        </p:nvSpPr>
        <p:spPr bwMode="auto">
          <a:xfrm>
            <a:off x="6375400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1" name="Rectangle 227"/>
          <p:cNvSpPr>
            <a:spLocks noChangeArrowheads="1"/>
          </p:cNvSpPr>
          <p:nvPr/>
        </p:nvSpPr>
        <p:spPr bwMode="auto">
          <a:xfrm>
            <a:off x="5959475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90" name="Rectangle 226"/>
          <p:cNvSpPr>
            <a:spLocks noChangeArrowheads="1"/>
          </p:cNvSpPr>
          <p:nvPr/>
        </p:nvSpPr>
        <p:spPr bwMode="auto">
          <a:xfrm>
            <a:off x="5546725" y="60737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9" name="Rectangle 225"/>
          <p:cNvSpPr>
            <a:spLocks noChangeArrowheads="1"/>
          </p:cNvSpPr>
          <p:nvPr/>
        </p:nvSpPr>
        <p:spPr bwMode="auto">
          <a:xfrm>
            <a:off x="5130800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8" name="Rectangle 224"/>
          <p:cNvSpPr>
            <a:spLocks noChangeArrowheads="1"/>
          </p:cNvSpPr>
          <p:nvPr/>
        </p:nvSpPr>
        <p:spPr bwMode="auto">
          <a:xfrm>
            <a:off x="4714875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7" name="Rectangle 223"/>
          <p:cNvSpPr>
            <a:spLocks noChangeArrowheads="1"/>
          </p:cNvSpPr>
          <p:nvPr/>
        </p:nvSpPr>
        <p:spPr bwMode="auto">
          <a:xfrm>
            <a:off x="4302125" y="60737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6" name="Rectangle 222"/>
          <p:cNvSpPr>
            <a:spLocks noChangeArrowheads="1"/>
          </p:cNvSpPr>
          <p:nvPr/>
        </p:nvSpPr>
        <p:spPr bwMode="auto">
          <a:xfrm>
            <a:off x="3886200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5" name="Rectangle 221"/>
          <p:cNvSpPr>
            <a:spLocks noChangeArrowheads="1"/>
          </p:cNvSpPr>
          <p:nvPr/>
        </p:nvSpPr>
        <p:spPr bwMode="auto">
          <a:xfrm>
            <a:off x="7204075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4" name="Rectangle 220"/>
          <p:cNvSpPr>
            <a:spLocks noChangeArrowheads="1"/>
          </p:cNvSpPr>
          <p:nvPr/>
        </p:nvSpPr>
        <p:spPr bwMode="auto">
          <a:xfrm>
            <a:off x="6791325" y="57959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3" name="Rectangle 219"/>
          <p:cNvSpPr>
            <a:spLocks noChangeArrowheads="1"/>
          </p:cNvSpPr>
          <p:nvPr/>
        </p:nvSpPr>
        <p:spPr bwMode="auto">
          <a:xfrm>
            <a:off x="6375400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2" name="Rectangle 218"/>
          <p:cNvSpPr>
            <a:spLocks noChangeArrowheads="1"/>
          </p:cNvSpPr>
          <p:nvPr/>
        </p:nvSpPr>
        <p:spPr bwMode="auto">
          <a:xfrm>
            <a:off x="5959475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1" name="Rectangle 217"/>
          <p:cNvSpPr>
            <a:spLocks noChangeArrowheads="1"/>
          </p:cNvSpPr>
          <p:nvPr/>
        </p:nvSpPr>
        <p:spPr bwMode="auto">
          <a:xfrm>
            <a:off x="5546725" y="57959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80" name="Rectangle 216"/>
          <p:cNvSpPr>
            <a:spLocks noChangeArrowheads="1"/>
          </p:cNvSpPr>
          <p:nvPr/>
        </p:nvSpPr>
        <p:spPr bwMode="auto">
          <a:xfrm>
            <a:off x="5130800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9" name="Rectangle 215"/>
          <p:cNvSpPr>
            <a:spLocks noChangeArrowheads="1"/>
          </p:cNvSpPr>
          <p:nvPr/>
        </p:nvSpPr>
        <p:spPr bwMode="auto">
          <a:xfrm>
            <a:off x="4714875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8" name="Rectangle 214"/>
          <p:cNvSpPr>
            <a:spLocks noChangeArrowheads="1"/>
          </p:cNvSpPr>
          <p:nvPr/>
        </p:nvSpPr>
        <p:spPr bwMode="auto">
          <a:xfrm>
            <a:off x="4302125" y="57959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7" name="Rectangle 213"/>
          <p:cNvSpPr>
            <a:spLocks noChangeArrowheads="1"/>
          </p:cNvSpPr>
          <p:nvPr/>
        </p:nvSpPr>
        <p:spPr bwMode="auto">
          <a:xfrm>
            <a:off x="3886200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6" name="Rectangle 212"/>
          <p:cNvSpPr>
            <a:spLocks noChangeArrowheads="1"/>
          </p:cNvSpPr>
          <p:nvPr/>
        </p:nvSpPr>
        <p:spPr bwMode="auto">
          <a:xfrm>
            <a:off x="7204075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5" name="Rectangle 211"/>
          <p:cNvSpPr>
            <a:spLocks noChangeArrowheads="1"/>
          </p:cNvSpPr>
          <p:nvPr/>
        </p:nvSpPr>
        <p:spPr bwMode="auto">
          <a:xfrm>
            <a:off x="6791325" y="55197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4" name="Rectangle 210"/>
          <p:cNvSpPr>
            <a:spLocks noChangeArrowheads="1"/>
          </p:cNvSpPr>
          <p:nvPr/>
        </p:nvSpPr>
        <p:spPr bwMode="auto">
          <a:xfrm>
            <a:off x="6375400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3" name="Rectangle 209"/>
          <p:cNvSpPr>
            <a:spLocks noChangeArrowheads="1"/>
          </p:cNvSpPr>
          <p:nvPr/>
        </p:nvSpPr>
        <p:spPr bwMode="auto">
          <a:xfrm>
            <a:off x="5959475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2" name="Rectangle 208"/>
          <p:cNvSpPr>
            <a:spLocks noChangeArrowheads="1"/>
          </p:cNvSpPr>
          <p:nvPr/>
        </p:nvSpPr>
        <p:spPr bwMode="auto">
          <a:xfrm>
            <a:off x="5546725" y="55197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1" name="Rectangle 207"/>
          <p:cNvSpPr>
            <a:spLocks noChangeArrowheads="1"/>
          </p:cNvSpPr>
          <p:nvPr/>
        </p:nvSpPr>
        <p:spPr bwMode="auto">
          <a:xfrm>
            <a:off x="5130800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70" name="Rectangle 206"/>
          <p:cNvSpPr>
            <a:spLocks noChangeArrowheads="1"/>
          </p:cNvSpPr>
          <p:nvPr/>
        </p:nvSpPr>
        <p:spPr bwMode="auto">
          <a:xfrm>
            <a:off x="4714875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9" name="Rectangle 205"/>
          <p:cNvSpPr>
            <a:spLocks noChangeArrowheads="1"/>
          </p:cNvSpPr>
          <p:nvPr/>
        </p:nvSpPr>
        <p:spPr bwMode="auto">
          <a:xfrm>
            <a:off x="4302125" y="55197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8" name="Rectangle 204"/>
          <p:cNvSpPr>
            <a:spLocks noChangeArrowheads="1"/>
          </p:cNvSpPr>
          <p:nvPr/>
        </p:nvSpPr>
        <p:spPr bwMode="auto">
          <a:xfrm>
            <a:off x="3886200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7" name="Rectangle 203"/>
          <p:cNvSpPr>
            <a:spLocks noChangeArrowheads="1"/>
          </p:cNvSpPr>
          <p:nvPr/>
        </p:nvSpPr>
        <p:spPr bwMode="auto">
          <a:xfrm>
            <a:off x="7204075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6" name="Rectangle 202"/>
          <p:cNvSpPr>
            <a:spLocks noChangeArrowheads="1"/>
          </p:cNvSpPr>
          <p:nvPr/>
        </p:nvSpPr>
        <p:spPr bwMode="auto">
          <a:xfrm>
            <a:off x="6791325" y="52419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5" name="Rectangle 201"/>
          <p:cNvSpPr>
            <a:spLocks noChangeArrowheads="1"/>
          </p:cNvSpPr>
          <p:nvPr/>
        </p:nvSpPr>
        <p:spPr bwMode="auto">
          <a:xfrm>
            <a:off x="6375400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4" name="Rectangle 200"/>
          <p:cNvSpPr>
            <a:spLocks noChangeArrowheads="1"/>
          </p:cNvSpPr>
          <p:nvPr/>
        </p:nvSpPr>
        <p:spPr bwMode="auto">
          <a:xfrm>
            <a:off x="5959475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3" name="Rectangle 199"/>
          <p:cNvSpPr>
            <a:spLocks noChangeArrowheads="1"/>
          </p:cNvSpPr>
          <p:nvPr/>
        </p:nvSpPr>
        <p:spPr bwMode="auto">
          <a:xfrm>
            <a:off x="5546725" y="52419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2" name="Rectangle 198"/>
          <p:cNvSpPr>
            <a:spLocks noChangeArrowheads="1"/>
          </p:cNvSpPr>
          <p:nvPr/>
        </p:nvSpPr>
        <p:spPr bwMode="auto">
          <a:xfrm>
            <a:off x="5130800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1" name="Rectangle 197"/>
          <p:cNvSpPr>
            <a:spLocks noChangeArrowheads="1"/>
          </p:cNvSpPr>
          <p:nvPr/>
        </p:nvSpPr>
        <p:spPr bwMode="auto">
          <a:xfrm>
            <a:off x="4714875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60" name="Rectangle 196"/>
          <p:cNvSpPr>
            <a:spLocks noChangeArrowheads="1"/>
          </p:cNvSpPr>
          <p:nvPr/>
        </p:nvSpPr>
        <p:spPr bwMode="auto">
          <a:xfrm>
            <a:off x="4302125" y="52419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9" name="Rectangle 195"/>
          <p:cNvSpPr>
            <a:spLocks noChangeArrowheads="1"/>
          </p:cNvSpPr>
          <p:nvPr/>
        </p:nvSpPr>
        <p:spPr bwMode="auto">
          <a:xfrm>
            <a:off x="3886200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8" name="Rectangle 194"/>
          <p:cNvSpPr>
            <a:spLocks noChangeArrowheads="1"/>
          </p:cNvSpPr>
          <p:nvPr/>
        </p:nvSpPr>
        <p:spPr bwMode="auto">
          <a:xfrm>
            <a:off x="7204075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7" name="Rectangle 193"/>
          <p:cNvSpPr>
            <a:spLocks noChangeArrowheads="1"/>
          </p:cNvSpPr>
          <p:nvPr/>
        </p:nvSpPr>
        <p:spPr bwMode="auto">
          <a:xfrm>
            <a:off x="6791325" y="49641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6" name="Rectangle 192"/>
          <p:cNvSpPr>
            <a:spLocks noChangeArrowheads="1"/>
          </p:cNvSpPr>
          <p:nvPr/>
        </p:nvSpPr>
        <p:spPr bwMode="auto">
          <a:xfrm>
            <a:off x="6375400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5" name="Rectangle 191"/>
          <p:cNvSpPr>
            <a:spLocks noChangeArrowheads="1"/>
          </p:cNvSpPr>
          <p:nvPr/>
        </p:nvSpPr>
        <p:spPr bwMode="auto">
          <a:xfrm>
            <a:off x="5959475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4" name="Rectangle 190"/>
          <p:cNvSpPr>
            <a:spLocks noChangeArrowheads="1"/>
          </p:cNvSpPr>
          <p:nvPr/>
        </p:nvSpPr>
        <p:spPr bwMode="auto">
          <a:xfrm>
            <a:off x="5546725" y="49641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3" name="Rectangle 189"/>
          <p:cNvSpPr>
            <a:spLocks noChangeArrowheads="1"/>
          </p:cNvSpPr>
          <p:nvPr/>
        </p:nvSpPr>
        <p:spPr bwMode="auto">
          <a:xfrm>
            <a:off x="5130800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2" name="Rectangle 188"/>
          <p:cNvSpPr>
            <a:spLocks noChangeArrowheads="1"/>
          </p:cNvSpPr>
          <p:nvPr/>
        </p:nvSpPr>
        <p:spPr bwMode="auto">
          <a:xfrm>
            <a:off x="4714875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1" name="Rectangle 187"/>
          <p:cNvSpPr>
            <a:spLocks noChangeArrowheads="1"/>
          </p:cNvSpPr>
          <p:nvPr/>
        </p:nvSpPr>
        <p:spPr bwMode="auto">
          <a:xfrm>
            <a:off x="4302125" y="49641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50" name="Rectangle 186"/>
          <p:cNvSpPr>
            <a:spLocks noChangeArrowheads="1"/>
          </p:cNvSpPr>
          <p:nvPr/>
        </p:nvSpPr>
        <p:spPr bwMode="auto">
          <a:xfrm>
            <a:off x="3886200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9" name="Rectangle 185"/>
          <p:cNvSpPr>
            <a:spLocks noChangeArrowheads="1"/>
          </p:cNvSpPr>
          <p:nvPr/>
        </p:nvSpPr>
        <p:spPr bwMode="auto">
          <a:xfrm>
            <a:off x="7204075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8" name="Rectangle 184"/>
          <p:cNvSpPr>
            <a:spLocks noChangeArrowheads="1"/>
          </p:cNvSpPr>
          <p:nvPr/>
        </p:nvSpPr>
        <p:spPr bwMode="auto">
          <a:xfrm>
            <a:off x="6791325" y="46863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7" name="Rectangle 183"/>
          <p:cNvSpPr>
            <a:spLocks noChangeArrowheads="1"/>
          </p:cNvSpPr>
          <p:nvPr/>
        </p:nvSpPr>
        <p:spPr bwMode="auto">
          <a:xfrm>
            <a:off x="6375400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5959475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5546725" y="46863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5130800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4714875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4302125" y="46863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886200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7204075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9" name="Rectangle 175"/>
          <p:cNvSpPr>
            <a:spLocks noChangeArrowheads="1"/>
          </p:cNvSpPr>
          <p:nvPr/>
        </p:nvSpPr>
        <p:spPr bwMode="auto">
          <a:xfrm>
            <a:off x="6791325" y="44084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8" name="Rectangle 174"/>
          <p:cNvSpPr>
            <a:spLocks noChangeArrowheads="1"/>
          </p:cNvSpPr>
          <p:nvPr/>
        </p:nvSpPr>
        <p:spPr bwMode="auto">
          <a:xfrm>
            <a:off x="6375400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7" name="Rectangle 173"/>
          <p:cNvSpPr>
            <a:spLocks noChangeArrowheads="1"/>
          </p:cNvSpPr>
          <p:nvPr/>
        </p:nvSpPr>
        <p:spPr bwMode="auto">
          <a:xfrm>
            <a:off x="5959475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6" name="Rectangle 172"/>
          <p:cNvSpPr>
            <a:spLocks noChangeArrowheads="1"/>
          </p:cNvSpPr>
          <p:nvPr/>
        </p:nvSpPr>
        <p:spPr bwMode="auto">
          <a:xfrm>
            <a:off x="5546725" y="44084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5" name="Rectangle 171"/>
          <p:cNvSpPr>
            <a:spLocks noChangeArrowheads="1"/>
          </p:cNvSpPr>
          <p:nvPr/>
        </p:nvSpPr>
        <p:spPr bwMode="auto">
          <a:xfrm>
            <a:off x="5130800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3" name="Rectangle 169"/>
          <p:cNvSpPr>
            <a:spLocks noChangeArrowheads="1"/>
          </p:cNvSpPr>
          <p:nvPr/>
        </p:nvSpPr>
        <p:spPr bwMode="auto">
          <a:xfrm>
            <a:off x="4302125" y="44084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3886200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204075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6791325" y="41306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6375400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5959475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5546725" y="41306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5130800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5" name="Rectangle 161"/>
          <p:cNvSpPr>
            <a:spLocks noChangeArrowheads="1"/>
          </p:cNvSpPr>
          <p:nvPr/>
        </p:nvSpPr>
        <p:spPr bwMode="auto">
          <a:xfrm>
            <a:off x="4714875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4" name="Rectangle 160"/>
          <p:cNvSpPr>
            <a:spLocks noChangeArrowheads="1"/>
          </p:cNvSpPr>
          <p:nvPr/>
        </p:nvSpPr>
        <p:spPr bwMode="auto">
          <a:xfrm>
            <a:off x="4302125" y="41306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3" name="Rectangle 159"/>
          <p:cNvSpPr>
            <a:spLocks noChangeArrowheads="1"/>
          </p:cNvSpPr>
          <p:nvPr/>
        </p:nvSpPr>
        <p:spPr bwMode="auto">
          <a:xfrm>
            <a:off x="3886200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2" name="Rectangle 158"/>
          <p:cNvSpPr>
            <a:spLocks noChangeArrowheads="1"/>
          </p:cNvSpPr>
          <p:nvPr/>
        </p:nvSpPr>
        <p:spPr bwMode="auto">
          <a:xfrm>
            <a:off x="7204075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1" name="Rectangle 157"/>
          <p:cNvSpPr>
            <a:spLocks noChangeArrowheads="1"/>
          </p:cNvSpPr>
          <p:nvPr/>
        </p:nvSpPr>
        <p:spPr bwMode="auto">
          <a:xfrm>
            <a:off x="6791325" y="38528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20" name="Rectangle 156"/>
          <p:cNvSpPr>
            <a:spLocks noChangeArrowheads="1"/>
          </p:cNvSpPr>
          <p:nvPr/>
        </p:nvSpPr>
        <p:spPr bwMode="auto">
          <a:xfrm>
            <a:off x="6375400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9" name="Rectangle 155"/>
          <p:cNvSpPr>
            <a:spLocks noChangeArrowheads="1"/>
          </p:cNvSpPr>
          <p:nvPr/>
        </p:nvSpPr>
        <p:spPr bwMode="auto">
          <a:xfrm>
            <a:off x="5959475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5546725" y="38528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5130800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4714875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4302125" y="38528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3886200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7204075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6791325" y="35766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1" name="Rectangle 147"/>
          <p:cNvSpPr>
            <a:spLocks noChangeArrowheads="1"/>
          </p:cNvSpPr>
          <p:nvPr/>
        </p:nvSpPr>
        <p:spPr bwMode="auto">
          <a:xfrm>
            <a:off x="6375400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10" name="Rectangle 146"/>
          <p:cNvSpPr>
            <a:spLocks noChangeArrowheads="1"/>
          </p:cNvSpPr>
          <p:nvPr/>
        </p:nvSpPr>
        <p:spPr bwMode="auto">
          <a:xfrm>
            <a:off x="5959475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9" name="Rectangle 145"/>
          <p:cNvSpPr>
            <a:spLocks noChangeArrowheads="1"/>
          </p:cNvSpPr>
          <p:nvPr/>
        </p:nvSpPr>
        <p:spPr bwMode="auto">
          <a:xfrm>
            <a:off x="5546725" y="35766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8" name="Rectangle 144"/>
          <p:cNvSpPr>
            <a:spLocks noChangeArrowheads="1"/>
          </p:cNvSpPr>
          <p:nvPr/>
        </p:nvSpPr>
        <p:spPr bwMode="auto">
          <a:xfrm>
            <a:off x="5130800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7" name="Rectangle 143"/>
          <p:cNvSpPr>
            <a:spLocks noChangeArrowheads="1"/>
          </p:cNvSpPr>
          <p:nvPr/>
        </p:nvSpPr>
        <p:spPr bwMode="auto">
          <a:xfrm>
            <a:off x="4714875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6" name="Rectangle 142"/>
          <p:cNvSpPr>
            <a:spLocks noChangeArrowheads="1"/>
          </p:cNvSpPr>
          <p:nvPr/>
        </p:nvSpPr>
        <p:spPr bwMode="auto">
          <a:xfrm>
            <a:off x="4302125" y="35766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5" name="Rectangle 141"/>
          <p:cNvSpPr>
            <a:spLocks noChangeArrowheads="1"/>
          </p:cNvSpPr>
          <p:nvPr/>
        </p:nvSpPr>
        <p:spPr bwMode="auto">
          <a:xfrm>
            <a:off x="3886200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7204075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6791325" y="32988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6375400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5959475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5546725" y="32988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5130800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4714875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7" name="Rectangle 133"/>
          <p:cNvSpPr>
            <a:spLocks noChangeArrowheads="1"/>
          </p:cNvSpPr>
          <p:nvPr/>
        </p:nvSpPr>
        <p:spPr bwMode="auto">
          <a:xfrm>
            <a:off x="4302125" y="32988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6" name="Rectangle 132"/>
          <p:cNvSpPr>
            <a:spLocks noChangeArrowheads="1"/>
          </p:cNvSpPr>
          <p:nvPr/>
        </p:nvSpPr>
        <p:spPr bwMode="auto">
          <a:xfrm>
            <a:off x="3886200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5" name="Rectangle 131"/>
          <p:cNvSpPr>
            <a:spLocks noChangeArrowheads="1"/>
          </p:cNvSpPr>
          <p:nvPr/>
        </p:nvSpPr>
        <p:spPr bwMode="auto">
          <a:xfrm>
            <a:off x="7204075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4" name="Rectangle 130"/>
          <p:cNvSpPr>
            <a:spLocks noChangeArrowheads="1"/>
          </p:cNvSpPr>
          <p:nvPr/>
        </p:nvSpPr>
        <p:spPr bwMode="auto">
          <a:xfrm>
            <a:off x="6791325" y="30210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3" name="Rectangle 129"/>
          <p:cNvSpPr>
            <a:spLocks noChangeArrowheads="1"/>
          </p:cNvSpPr>
          <p:nvPr/>
        </p:nvSpPr>
        <p:spPr bwMode="auto">
          <a:xfrm>
            <a:off x="6375400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2" name="Rectangle 128"/>
          <p:cNvSpPr>
            <a:spLocks noChangeArrowheads="1"/>
          </p:cNvSpPr>
          <p:nvPr/>
        </p:nvSpPr>
        <p:spPr bwMode="auto">
          <a:xfrm>
            <a:off x="5959475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1" name="Rectangle 127"/>
          <p:cNvSpPr>
            <a:spLocks noChangeArrowheads="1"/>
          </p:cNvSpPr>
          <p:nvPr/>
        </p:nvSpPr>
        <p:spPr bwMode="auto">
          <a:xfrm>
            <a:off x="5546725" y="30210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5130800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4714875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4302125" y="30210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3886200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7204075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6791325" y="27432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6375400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3" name="Rectangle 119"/>
          <p:cNvSpPr>
            <a:spLocks noChangeArrowheads="1"/>
          </p:cNvSpPr>
          <p:nvPr/>
        </p:nvSpPr>
        <p:spPr bwMode="auto">
          <a:xfrm>
            <a:off x="5959475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2" name="Rectangle 118"/>
          <p:cNvSpPr>
            <a:spLocks noChangeArrowheads="1"/>
          </p:cNvSpPr>
          <p:nvPr/>
        </p:nvSpPr>
        <p:spPr bwMode="auto">
          <a:xfrm>
            <a:off x="5546725" y="27432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1" name="Rectangle 117"/>
          <p:cNvSpPr>
            <a:spLocks noChangeArrowheads="1"/>
          </p:cNvSpPr>
          <p:nvPr/>
        </p:nvSpPr>
        <p:spPr bwMode="auto">
          <a:xfrm>
            <a:off x="5130800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80" name="Rectangle 116"/>
          <p:cNvSpPr>
            <a:spLocks noChangeArrowheads="1"/>
          </p:cNvSpPr>
          <p:nvPr/>
        </p:nvSpPr>
        <p:spPr bwMode="auto">
          <a:xfrm>
            <a:off x="4714875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79" name="Rectangle 115"/>
          <p:cNvSpPr>
            <a:spLocks noChangeArrowheads="1"/>
          </p:cNvSpPr>
          <p:nvPr/>
        </p:nvSpPr>
        <p:spPr bwMode="auto">
          <a:xfrm>
            <a:off x="4302125" y="27432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6978" name="Rectangle 114"/>
          <p:cNvSpPr>
            <a:spLocks noChangeArrowheads="1"/>
          </p:cNvSpPr>
          <p:nvPr/>
        </p:nvSpPr>
        <p:spPr bwMode="auto">
          <a:xfrm>
            <a:off x="3886200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37105" name="Line 241"/>
          <p:cNvSpPr>
            <a:spLocks noChangeShapeType="1"/>
          </p:cNvSpPr>
          <p:nvPr/>
        </p:nvSpPr>
        <p:spPr bwMode="auto">
          <a:xfrm>
            <a:off x="3886200" y="302101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06" name="Line 242"/>
          <p:cNvSpPr>
            <a:spLocks noChangeShapeType="1"/>
          </p:cNvSpPr>
          <p:nvPr/>
        </p:nvSpPr>
        <p:spPr bwMode="auto">
          <a:xfrm>
            <a:off x="3886200" y="329882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07" name="Line 243"/>
          <p:cNvSpPr>
            <a:spLocks noChangeShapeType="1"/>
          </p:cNvSpPr>
          <p:nvPr/>
        </p:nvSpPr>
        <p:spPr bwMode="auto">
          <a:xfrm>
            <a:off x="3886200" y="357663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08" name="Line 244"/>
          <p:cNvSpPr>
            <a:spLocks noChangeShapeType="1"/>
          </p:cNvSpPr>
          <p:nvPr/>
        </p:nvSpPr>
        <p:spPr bwMode="auto">
          <a:xfrm>
            <a:off x="3886200" y="385286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09" name="Line 245"/>
          <p:cNvSpPr>
            <a:spLocks noChangeShapeType="1"/>
          </p:cNvSpPr>
          <p:nvPr/>
        </p:nvSpPr>
        <p:spPr bwMode="auto">
          <a:xfrm>
            <a:off x="3886200" y="413067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1" name="Line 247"/>
          <p:cNvSpPr>
            <a:spLocks noChangeShapeType="1"/>
          </p:cNvSpPr>
          <p:nvPr/>
        </p:nvSpPr>
        <p:spPr bwMode="auto">
          <a:xfrm>
            <a:off x="3886200" y="4686300"/>
            <a:ext cx="3733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2" name="Line 248"/>
          <p:cNvSpPr>
            <a:spLocks noChangeShapeType="1"/>
          </p:cNvSpPr>
          <p:nvPr/>
        </p:nvSpPr>
        <p:spPr bwMode="auto">
          <a:xfrm>
            <a:off x="3886200" y="496411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3" name="Line 249"/>
          <p:cNvSpPr>
            <a:spLocks noChangeShapeType="1"/>
          </p:cNvSpPr>
          <p:nvPr/>
        </p:nvSpPr>
        <p:spPr bwMode="auto">
          <a:xfrm>
            <a:off x="3886200" y="524192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4" name="Line 250"/>
          <p:cNvSpPr>
            <a:spLocks noChangeShapeType="1"/>
          </p:cNvSpPr>
          <p:nvPr/>
        </p:nvSpPr>
        <p:spPr bwMode="auto">
          <a:xfrm>
            <a:off x="3886200" y="551973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5" name="Line 251"/>
          <p:cNvSpPr>
            <a:spLocks noChangeShapeType="1"/>
          </p:cNvSpPr>
          <p:nvPr/>
        </p:nvSpPr>
        <p:spPr bwMode="auto">
          <a:xfrm>
            <a:off x="3886200" y="579596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6" name="Line 252"/>
          <p:cNvSpPr>
            <a:spLocks noChangeShapeType="1"/>
          </p:cNvSpPr>
          <p:nvPr/>
        </p:nvSpPr>
        <p:spPr bwMode="auto">
          <a:xfrm>
            <a:off x="3886200" y="607377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7" name="Line 253"/>
          <p:cNvSpPr>
            <a:spLocks noChangeShapeType="1"/>
          </p:cNvSpPr>
          <p:nvPr/>
        </p:nvSpPr>
        <p:spPr bwMode="auto">
          <a:xfrm>
            <a:off x="3886200" y="635158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19" name="Line 255"/>
          <p:cNvSpPr>
            <a:spLocks noChangeShapeType="1"/>
          </p:cNvSpPr>
          <p:nvPr/>
        </p:nvSpPr>
        <p:spPr bwMode="auto">
          <a:xfrm>
            <a:off x="5122863" y="2743200"/>
            <a:ext cx="0" cy="3886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0" name="Line 256"/>
          <p:cNvSpPr>
            <a:spLocks noChangeShapeType="1"/>
          </p:cNvSpPr>
          <p:nvPr/>
        </p:nvSpPr>
        <p:spPr bwMode="auto">
          <a:xfrm>
            <a:off x="430212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3" name="Line 259"/>
          <p:cNvSpPr>
            <a:spLocks noChangeShapeType="1"/>
          </p:cNvSpPr>
          <p:nvPr/>
        </p:nvSpPr>
        <p:spPr bwMode="auto">
          <a:xfrm>
            <a:off x="554672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4" name="Line 260"/>
          <p:cNvSpPr>
            <a:spLocks noChangeShapeType="1"/>
          </p:cNvSpPr>
          <p:nvPr/>
        </p:nvSpPr>
        <p:spPr bwMode="auto">
          <a:xfrm>
            <a:off x="595947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5" name="Line 261"/>
          <p:cNvSpPr>
            <a:spLocks noChangeShapeType="1"/>
          </p:cNvSpPr>
          <p:nvPr/>
        </p:nvSpPr>
        <p:spPr bwMode="auto">
          <a:xfrm>
            <a:off x="6375400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6" name="Line 262"/>
          <p:cNvSpPr>
            <a:spLocks noChangeShapeType="1"/>
          </p:cNvSpPr>
          <p:nvPr/>
        </p:nvSpPr>
        <p:spPr bwMode="auto">
          <a:xfrm>
            <a:off x="679132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7" name="Line 263"/>
          <p:cNvSpPr>
            <a:spLocks noChangeShapeType="1"/>
          </p:cNvSpPr>
          <p:nvPr/>
        </p:nvSpPr>
        <p:spPr bwMode="auto">
          <a:xfrm>
            <a:off x="720407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37134" name="Group 270"/>
          <p:cNvGrpSpPr>
            <a:grpSpLocks/>
          </p:cNvGrpSpPr>
          <p:nvPr/>
        </p:nvGrpSpPr>
        <p:grpSpPr bwMode="auto">
          <a:xfrm>
            <a:off x="4243388" y="2943225"/>
            <a:ext cx="136525" cy="136525"/>
            <a:chOff x="1220" y="3543"/>
            <a:chExt cx="86" cy="86"/>
          </a:xfrm>
        </p:grpSpPr>
        <p:sp>
          <p:nvSpPr>
            <p:cNvPr id="7392" name="Line 268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93" name="Line 269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7138" name="Group 274"/>
          <p:cNvGrpSpPr>
            <a:grpSpLocks/>
          </p:cNvGrpSpPr>
          <p:nvPr/>
        </p:nvGrpSpPr>
        <p:grpSpPr bwMode="auto">
          <a:xfrm>
            <a:off x="5054600" y="5729288"/>
            <a:ext cx="136525" cy="136525"/>
            <a:chOff x="1220" y="3543"/>
            <a:chExt cx="86" cy="86"/>
          </a:xfrm>
        </p:grpSpPr>
        <p:sp>
          <p:nvSpPr>
            <p:cNvPr id="7390" name="Line 275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91" name="Line 276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7141" name="Group 277"/>
          <p:cNvGrpSpPr>
            <a:grpSpLocks/>
          </p:cNvGrpSpPr>
          <p:nvPr/>
        </p:nvGrpSpPr>
        <p:grpSpPr bwMode="auto">
          <a:xfrm>
            <a:off x="5475288" y="6281738"/>
            <a:ext cx="136525" cy="136525"/>
            <a:chOff x="1220" y="3543"/>
            <a:chExt cx="86" cy="86"/>
          </a:xfrm>
        </p:grpSpPr>
        <p:sp>
          <p:nvSpPr>
            <p:cNvPr id="7388" name="Line 278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89" name="Line 279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7144" name="Group 280"/>
          <p:cNvGrpSpPr>
            <a:grpSpLocks/>
          </p:cNvGrpSpPr>
          <p:nvPr/>
        </p:nvGrpSpPr>
        <p:grpSpPr bwMode="auto">
          <a:xfrm>
            <a:off x="5881688" y="6286500"/>
            <a:ext cx="136525" cy="136525"/>
            <a:chOff x="1220" y="3543"/>
            <a:chExt cx="86" cy="86"/>
          </a:xfrm>
        </p:grpSpPr>
        <p:sp>
          <p:nvSpPr>
            <p:cNvPr id="7386" name="Line 281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87" name="Line 282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7150" name="Group 286"/>
          <p:cNvGrpSpPr>
            <a:grpSpLocks/>
          </p:cNvGrpSpPr>
          <p:nvPr/>
        </p:nvGrpSpPr>
        <p:grpSpPr bwMode="auto">
          <a:xfrm>
            <a:off x="7135813" y="2949575"/>
            <a:ext cx="136525" cy="136525"/>
            <a:chOff x="1220" y="3543"/>
            <a:chExt cx="86" cy="86"/>
          </a:xfrm>
        </p:grpSpPr>
        <p:sp>
          <p:nvSpPr>
            <p:cNvPr id="7384" name="Line 287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85" name="Line 288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7153" name="Group 289"/>
          <p:cNvGrpSpPr>
            <a:grpSpLocks/>
          </p:cNvGrpSpPr>
          <p:nvPr/>
        </p:nvGrpSpPr>
        <p:grpSpPr bwMode="auto">
          <a:xfrm>
            <a:off x="6713538" y="4619625"/>
            <a:ext cx="136525" cy="136525"/>
            <a:chOff x="1220" y="3543"/>
            <a:chExt cx="86" cy="86"/>
          </a:xfrm>
        </p:grpSpPr>
        <p:sp>
          <p:nvSpPr>
            <p:cNvPr id="7382" name="Line 290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83" name="Line 291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7156" name="Group 292"/>
          <p:cNvGrpSpPr>
            <a:grpSpLocks/>
          </p:cNvGrpSpPr>
          <p:nvPr/>
        </p:nvGrpSpPr>
        <p:grpSpPr bwMode="auto">
          <a:xfrm>
            <a:off x="6307138" y="5727700"/>
            <a:ext cx="136525" cy="136525"/>
            <a:chOff x="1220" y="3543"/>
            <a:chExt cx="86" cy="86"/>
          </a:xfrm>
        </p:grpSpPr>
        <p:sp>
          <p:nvSpPr>
            <p:cNvPr id="7380" name="Line 293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81" name="Line 294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7160" name="Text Box 296"/>
          <p:cNvSpPr txBox="1">
            <a:spLocks noChangeArrowheads="1"/>
          </p:cNvSpPr>
          <p:nvPr/>
        </p:nvSpPr>
        <p:spPr bwMode="auto">
          <a:xfrm>
            <a:off x="7140575" y="2646363"/>
            <a:ext cx="1704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y = x</a:t>
            </a:r>
            <a:r>
              <a:rPr lang="en-GB" altLang="en-US" sz="1600" baseline="30000">
                <a:solidFill>
                  <a:srgbClr val="FF0000"/>
                </a:solidFill>
              </a:rPr>
              <a:t>2</a:t>
            </a:r>
            <a:r>
              <a:rPr lang="en-GB" altLang="en-US" sz="1600">
                <a:solidFill>
                  <a:srgbClr val="FF0000"/>
                </a:solidFill>
              </a:rPr>
              <a:t> – 3x - 4</a:t>
            </a:r>
          </a:p>
        </p:txBody>
      </p:sp>
      <p:sp useBgFill="1">
        <p:nvSpPr>
          <p:cNvPr id="37162" name="Text Box 298"/>
          <p:cNvSpPr txBox="1">
            <a:spLocks noChangeArrowheads="1"/>
          </p:cNvSpPr>
          <p:nvPr/>
        </p:nvSpPr>
        <p:spPr bwMode="auto">
          <a:xfrm>
            <a:off x="6894513" y="4333875"/>
            <a:ext cx="296862" cy="33655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</a:rPr>
              <a:t>4</a:t>
            </a:r>
          </a:p>
        </p:txBody>
      </p:sp>
      <p:grpSp>
        <p:nvGrpSpPr>
          <p:cNvPr id="37135" name="Group 271"/>
          <p:cNvGrpSpPr>
            <a:grpSpLocks/>
          </p:cNvGrpSpPr>
          <p:nvPr/>
        </p:nvGrpSpPr>
        <p:grpSpPr bwMode="auto">
          <a:xfrm>
            <a:off x="4641850" y="4627563"/>
            <a:ext cx="136525" cy="136525"/>
            <a:chOff x="1220" y="3543"/>
            <a:chExt cx="86" cy="86"/>
          </a:xfrm>
        </p:grpSpPr>
        <p:sp>
          <p:nvSpPr>
            <p:cNvPr id="7378" name="Line 272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379" name="Line 273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37164" name="Line 300"/>
          <p:cNvSpPr>
            <a:spLocks noChangeShapeType="1"/>
          </p:cNvSpPr>
          <p:nvPr/>
        </p:nvSpPr>
        <p:spPr bwMode="auto">
          <a:xfrm>
            <a:off x="5748338" y="4092575"/>
            <a:ext cx="0" cy="549275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2" name="Line 258"/>
          <p:cNvSpPr>
            <a:spLocks noChangeShapeType="1"/>
          </p:cNvSpPr>
          <p:nvPr/>
        </p:nvSpPr>
        <p:spPr bwMode="auto">
          <a:xfrm>
            <a:off x="5130800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21" name="Line 257"/>
          <p:cNvSpPr>
            <a:spLocks noChangeShapeType="1"/>
          </p:cNvSpPr>
          <p:nvPr/>
        </p:nvSpPr>
        <p:spPr bwMode="auto">
          <a:xfrm>
            <a:off x="471487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59" name="Freeform 295"/>
          <p:cNvSpPr>
            <a:spLocks/>
          </p:cNvSpPr>
          <p:nvPr/>
        </p:nvSpPr>
        <p:spPr bwMode="auto">
          <a:xfrm>
            <a:off x="4302125" y="3005138"/>
            <a:ext cx="2900363" cy="3436937"/>
          </a:xfrm>
          <a:custGeom>
            <a:avLst/>
            <a:gdLst>
              <a:gd name="T0" fmla="*/ 0 w 1827"/>
              <a:gd name="T1" fmla="*/ 0 h 2165"/>
              <a:gd name="T2" fmla="*/ 2147483647 w 1827"/>
              <a:gd name="T3" fmla="*/ 2147483647 h 2165"/>
              <a:gd name="T4" fmla="*/ 2147483647 w 1827"/>
              <a:gd name="T5" fmla="*/ 2147483647 h 2165"/>
              <a:gd name="T6" fmla="*/ 2147483647 w 1827"/>
              <a:gd name="T7" fmla="*/ 2147483647 h 2165"/>
              <a:gd name="T8" fmla="*/ 2147483647 w 1827"/>
              <a:gd name="T9" fmla="*/ 2147483647 h 2165"/>
              <a:gd name="T10" fmla="*/ 2147483647 w 1827"/>
              <a:gd name="T11" fmla="*/ 2147483647 h 2165"/>
              <a:gd name="T12" fmla="*/ 2147483647 w 1827"/>
              <a:gd name="T13" fmla="*/ 2147483647 h 2165"/>
              <a:gd name="T14" fmla="*/ 2147483647 w 1827"/>
              <a:gd name="T15" fmla="*/ 2147483647 h 21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827" h="2165">
                <a:moveTo>
                  <a:pt x="0" y="0"/>
                </a:moveTo>
                <a:cubicBezTo>
                  <a:pt x="86" y="383"/>
                  <a:pt x="173" y="766"/>
                  <a:pt x="258" y="1058"/>
                </a:cubicBezTo>
                <a:cubicBezTo>
                  <a:pt x="343" y="1350"/>
                  <a:pt x="423" y="1580"/>
                  <a:pt x="510" y="1755"/>
                </a:cubicBezTo>
                <a:cubicBezTo>
                  <a:pt x="597" y="1930"/>
                  <a:pt x="690" y="2047"/>
                  <a:pt x="779" y="2106"/>
                </a:cubicBezTo>
                <a:cubicBezTo>
                  <a:pt x="868" y="2165"/>
                  <a:pt x="954" y="2165"/>
                  <a:pt x="1042" y="2106"/>
                </a:cubicBezTo>
                <a:cubicBezTo>
                  <a:pt x="1130" y="2047"/>
                  <a:pt x="1219" y="1930"/>
                  <a:pt x="1306" y="1755"/>
                </a:cubicBezTo>
                <a:cubicBezTo>
                  <a:pt x="1393" y="1580"/>
                  <a:pt x="1476" y="1350"/>
                  <a:pt x="1563" y="1058"/>
                </a:cubicBezTo>
                <a:cubicBezTo>
                  <a:pt x="1650" y="766"/>
                  <a:pt x="1738" y="385"/>
                  <a:pt x="1827" y="5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65" name="Text Box 301"/>
          <p:cNvSpPr txBox="1">
            <a:spLocks noChangeArrowheads="1"/>
          </p:cNvSpPr>
          <p:nvPr/>
        </p:nvSpPr>
        <p:spPr bwMode="auto">
          <a:xfrm>
            <a:off x="5451475" y="3814763"/>
            <a:ext cx="56673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</a:rPr>
              <a:t>1.5</a:t>
            </a:r>
          </a:p>
        </p:txBody>
      </p:sp>
      <p:sp>
        <p:nvSpPr>
          <p:cNvPr id="37166" name="Line 302"/>
          <p:cNvSpPr>
            <a:spLocks noChangeShapeType="1"/>
          </p:cNvSpPr>
          <p:nvPr/>
        </p:nvSpPr>
        <p:spPr bwMode="auto">
          <a:xfrm>
            <a:off x="5748338" y="4684713"/>
            <a:ext cx="0" cy="1776412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7167" name="Text Box 303"/>
          <p:cNvSpPr txBox="1">
            <a:spLocks noChangeArrowheads="1"/>
          </p:cNvSpPr>
          <p:nvPr/>
        </p:nvSpPr>
        <p:spPr bwMode="auto">
          <a:xfrm>
            <a:off x="449263" y="5305425"/>
            <a:ext cx="3124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Substitute this value into the equation:</a:t>
            </a:r>
          </a:p>
        </p:txBody>
      </p:sp>
      <p:sp>
        <p:nvSpPr>
          <p:cNvPr id="37168" name="Text Box 304"/>
          <p:cNvSpPr txBox="1">
            <a:spLocks noChangeArrowheads="1"/>
          </p:cNvSpPr>
          <p:nvPr/>
        </p:nvSpPr>
        <p:spPr bwMode="auto">
          <a:xfrm>
            <a:off x="349250" y="5807075"/>
            <a:ext cx="14684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y = x</a:t>
            </a:r>
            <a:r>
              <a:rPr lang="en-GB" altLang="en-US" sz="1400" baseline="30000">
                <a:solidFill>
                  <a:srgbClr val="FF0000"/>
                </a:solidFill>
              </a:rPr>
              <a:t>2</a:t>
            </a:r>
            <a:r>
              <a:rPr lang="en-GB" altLang="en-US" sz="1400">
                <a:solidFill>
                  <a:srgbClr val="FF0000"/>
                </a:solidFill>
              </a:rPr>
              <a:t> – 3x - 4</a:t>
            </a:r>
          </a:p>
        </p:txBody>
      </p:sp>
      <p:sp>
        <p:nvSpPr>
          <p:cNvPr id="37169" name="Text Box 305"/>
          <p:cNvSpPr txBox="1">
            <a:spLocks noChangeArrowheads="1"/>
          </p:cNvSpPr>
          <p:nvPr/>
        </p:nvSpPr>
        <p:spPr bwMode="auto">
          <a:xfrm>
            <a:off x="292100" y="6107113"/>
            <a:ext cx="2165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y = 1.5</a:t>
            </a:r>
            <a:r>
              <a:rPr lang="en-GB" altLang="en-US" sz="1400" baseline="30000">
                <a:solidFill>
                  <a:srgbClr val="FF0000"/>
                </a:solidFill>
              </a:rPr>
              <a:t>2</a:t>
            </a:r>
            <a:r>
              <a:rPr lang="en-GB" altLang="en-US" sz="1400">
                <a:solidFill>
                  <a:srgbClr val="FF0000"/>
                </a:solidFill>
              </a:rPr>
              <a:t> – (3 x 1.5) - 4</a:t>
            </a:r>
          </a:p>
        </p:txBody>
      </p:sp>
      <p:sp>
        <p:nvSpPr>
          <p:cNvPr id="37170" name="Text Box 306"/>
          <p:cNvSpPr txBox="1">
            <a:spLocks noChangeArrowheads="1"/>
          </p:cNvSpPr>
          <p:nvPr/>
        </p:nvSpPr>
        <p:spPr bwMode="auto">
          <a:xfrm>
            <a:off x="365125" y="6415088"/>
            <a:ext cx="1000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y = -6.25</a:t>
            </a:r>
          </a:p>
        </p:txBody>
      </p:sp>
      <p:sp>
        <p:nvSpPr>
          <p:cNvPr id="37171" name="Rectangle 307"/>
          <p:cNvSpPr>
            <a:spLocks noChangeArrowheads="1"/>
          </p:cNvSpPr>
          <p:nvPr/>
        </p:nvSpPr>
        <p:spPr bwMode="auto">
          <a:xfrm>
            <a:off x="374650" y="6435725"/>
            <a:ext cx="966788" cy="27781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376" name="Picture 308" descr="quads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377" name="Picture 309" descr="quads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7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7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7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7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7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7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7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7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7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7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7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7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37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37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7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7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7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7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7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37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7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7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3" dur="500"/>
                                        <p:tgtEl>
                                          <p:spTgt spid="37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7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7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37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7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7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1" dur="500"/>
                                        <p:tgtEl>
                                          <p:spTgt spid="37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7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7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7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7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37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7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7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37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1" dur="500"/>
                                        <p:tgtEl>
                                          <p:spTgt spid="37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37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37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4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37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3" dur="500"/>
                                        <p:tgtEl>
                                          <p:spTgt spid="37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7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9" dur="500"/>
                                        <p:tgtEl>
                                          <p:spTgt spid="37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3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37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37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37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37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37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3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3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3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8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3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37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37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37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9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1" dur="500"/>
                                        <p:tgtEl>
                                          <p:spTgt spid="37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37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37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0" dur="500"/>
                                        <p:tgtEl>
                                          <p:spTgt spid="37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3" dur="500"/>
                                        <p:tgtEl>
                                          <p:spTgt spid="37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37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37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2" dur="500"/>
                                        <p:tgtEl>
                                          <p:spTgt spid="37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37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8" dur="500"/>
                                        <p:tgtEl>
                                          <p:spTgt spid="37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2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37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4" dur="500"/>
                                        <p:tgtEl>
                                          <p:spTgt spid="37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7" dur="500"/>
                                        <p:tgtEl>
                                          <p:spTgt spid="37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3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0" dur="500"/>
                                        <p:tgtEl>
                                          <p:spTgt spid="37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3" dur="500"/>
                                        <p:tgtEl>
                                          <p:spTgt spid="37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37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9" dur="500"/>
                                        <p:tgtEl>
                                          <p:spTgt spid="37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2" dur="500"/>
                                        <p:tgtEl>
                                          <p:spTgt spid="37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5" dur="500"/>
                                        <p:tgtEl>
                                          <p:spTgt spid="37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8" dur="500"/>
                                        <p:tgtEl>
                                          <p:spTgt spid="37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5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1" dur="500"/>
                                        <p:tgtEl>
                                          <p:spTgt spid="37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4" dur="500"/>
                                        <p:tgtEl>
                                          <p:spTgt spid="37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7" dur="500"/>
                                        <p:tgtEl>
                                          <p:spTgt spid="37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0" dur="500"/>
                                        <p:tgtEl>
                                          <p:spTgt spid="37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3" dur="500"/>
                                        <p:tgtEl>
                                          <p:spTgt spid="37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6" dur="500"/>
                                        <p:tgtEl>
                                          <p:spTgt spid="37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37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3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3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37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8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37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3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37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9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37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37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6" dur="500"/>
                                        <p:tgtEl>
                                          <p:spTgt spid="37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0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37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37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37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36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1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1" dur="500"/>
                                        <p:tgtEl>
                                          <p:spTgt spid="36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4" dur="500"/>
                                        <p:tgtEl>
                                          <p:spTgt spid="36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7" dur="500"/>
                                        <p:tgtEl>
                                          <p:spTgt spid="3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2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0" dur="500"/>
                                        <p:tgtEl>
                                          <p:spTgt spid="36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3" dur="500"/>
                                        <p:tgtEl>
                                          <p:spTgt spid="36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6" dur="500"/>
                                        <p:tgtEl>
                                          <p:spTgt spid="36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9" dur="500"/>
                                        <p:tgtEl>
                                          <p:spTgt spid="36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2" dur="500"/>
                                        <p:tgtEl>
                                          <p:spTgt spid="36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5" dur="500"/>
                                        <p:tgtEl>
                                          <p:spTgt spid="36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8" dur="500"/>
                                        <p:tgtEl>
                                          <p:spTgt spid="36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1" dur="500"/>
                                        <p:tgtEl>
                                          <p:spTgt spid="36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2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4" dur="500"/>
                                        <p:tgtEl>
                                          <p:spTgt spid="36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5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7" dur="500"/>
                                        <p:tgtEl>
                                          <p:spTgt spid="36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5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0" dur="500"/>
                                        <p:tgtEl>
                                          <p:spTgt spid="36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3" dur="500"/>
                                        <p:tgtEl>
                                          <p:spTgt spid="36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6" dur="500"/>
                                        <p:tgtEl>
                                          <p:spTgt spid="3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6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9" dur="500"/>
                                        <p:tgtEl>
                                          <p:spTgt spid="36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0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2" dur="500"/>
                                        <p:tgtEl>
                                          <p:spTgt spid="36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3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5" dur="500"/>
                                        <p:tgtEl>
                                          <p:spTgt spid="3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6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8" dur="500"/>
                                        <p:tgtEl>
                                          <p:spTgt spid="3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9" presetID="3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1" dur="500"/>
                                        <p:tgtEl>
                                          <p:spTgt spid="36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4" dur="500"/>
                                        <p:tgtEl>
                                          <p:spTgt spid="37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7" dur="500"/>
                                        <p:tgtEl>
                                          <p:spTgt spid="3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0" dur="500"/>
                                        <p:tgtEl>
                                          <p:spTgt spid="3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3" dur="500"/>
                                        <p:tgtEl>
                                          <p:spTgt spid="3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6" dur="500"/>
                                        <p:tgtEl>
                                          <p:spTgt spid="3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9" dur="500"/>
                                        <p:tgtEl>
                                          <p:spTgt spid="3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2" dur="500"/>
                                        <p:tgtEl>
                                          <p:spTgt spid="3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5" dur="500"/>
                                        <p:tgtEl>
                                          <p:spTgt spid="3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8" dur="500"/>
                                        <p:tgtEl>
                                          <p:spTgt spid="3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1" dur="500"/>
                                        <p:tgtEl>
                                          <p:spTgt spid="3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4" dur="500"/>
                                        <p:tgtEl>
                                          <p:spTgt spid="3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7" dur="500"/>
                                        <p:tgtEl>
                                          <p:spTgt spid="3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0" dur="500"/>
                                        <p:tgtEl>
                                          <p:spTgt spid="3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3" dur="500"/>
                                        <p:tgtEl>
                                          <p:spTgt spid="37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6" dur="500"/>
                                        <p:tgtEl>
                                          <p:spTgt spid="37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9" dur="500"/>
                                        <p:tgtEl>
                                          <p:spTgt spid="37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2" dur="500"/>
                                        <p:tgtEl>
                                          <p:spTgt spid="3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5" dur="500"/>
                                        <p:tgtEl>
                                          <p:spTgt spid="37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8" dur="500"/>
                                        <p:tgtEl>
                                          <p:spTgt spid="3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1" dur="500"/>
                                        <p:tgtEl>
                                          <p:spTgt spid="3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4" dur="500"/>
                                        <p:tgtEl>
                                          <p:spTgt spid="3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 nodeType="clickPar">
                      <p:stCondLst>
                        <p:cond delay="indefinite"/>
                      </p:stCondLst>
                      <p:childTnLst>
                        <p:par>
                          <p:cTn id="4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9" dur="500"/>
                                        <p:tgtEl>
                                          <p:spTgt spid="37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 nodeType="clickPar">
                      <p:stCondLst>
                        <p:cond delay="indefinite"/>
                      </p:stCondLst>
                      <p:childTnLst>
                        <p:par>
                          <p:cTn id="4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4" dur="500"/>
                                        <p:tgtEl>
                                          <p:spTgt spid="37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 nodeType="clickPar">
                      <p:stCondLst>
                        <p:cond delay="indefinite"/>
                      </p:stCondLst>
                      <p:childTnLst>
                        <p:par>
                          <p:cTn id="4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9" dur="500"/>
                                        <p:tgtEl>
                                          <p:spTgt spid="37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 nodeType="clickPar">
                      <p:stCondLst>
                        <p:cond delay="indefinite"/>
                      </p:stCondLst>
                      <p:childTnLst>
                        <p:par>
                          <p:cTn id="4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4" dur="500"/>
                                        <p:tgtEl>
                                          <p:spTgt spid="37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 nodeType="clickPar">
                      <p:stCondLst>
                        <p:cond delay="indefinite"/>
                      </p:stCondLst>
                      <p:childTnLst>
                        <p:par>
                          <p:cTn id="4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9" dur="500"/>
                                        <p:tgtEl>
                                          <p:spTgt spid="37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 nodeType="clickPar">
                      <p:stCondLst>
                        <p:cond delay="indefinite"/>
                      </p:stCondLst>
                      <p:childTnLst>
                        <p:par>
                          <p:cTn id="4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4" dur="500"/>
                                        <p:tgtEl>
                                          <p:spTgt spid="37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 nodeType="clickPar">
                      <p:stCondLst>
                        <p:cond delay="indefinite"/>
                      </p:stCondLst>
                      <p:childTnLst>
                        <p:par>
                          <p:cTn id="4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9" dur="500"/>
                                        <p:tgtEl>
                                          <p:spTgt spid="37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 nodeType="clickPar">
                      <p:stCondLst>
                        <p:cond delay="indefinite"/>
                      </p:stCondLst>
                      <p:childTnLst>
                        <p:par>
                          <p:cTn id="4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4" dur="500"/>
                                        <p:tgtEl>
                                          <p:spTgt spid="37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fill="hold" nodeType="clickPar">
                      <p:stCondLst>
                        <p:cond delay="indefinite"/>
                      </p:stCondLst>
                      <p:childTnLst>
                        <p:par>
                          <p:cTn id="4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9" dur="500"/>
                                        <p:tgtEl>
                                          <p:spTgt spid="37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 nodeType="clickPar">
                      <p:stCondLst>
                        <p:cond delay="indefinite"/>
                      </p:stCondLst>
                      <p:childTnLst>
                        <p:par>
                          <p:cTn id="4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4" dur="500"/>
                                        <p:tgtEl>
                                          <p:spTgt spid="37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 nodeType="clickPar">
                      <p:stCondLst>
                        <p:cond delay="indefinite"/>
                      </p:stCondLst>
                      <p:childTnLst>
                        <p:par>
                          <p:cTn id="4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9" dur="500"/>
                                        <p:tgtEl>
                                          <p:spTgt spid="37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2" dur="500"/>
                                        <p:tgtEl>
                                          <p:spTgt spid="37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3" fill="hold" nodeType="clickPar">
                      <p:stCondLst>
                        <p:cond delay="indefinite"/>
                      </p:stCondLst>
                      <p:childTnLst>
                        <p:par>
                          <p:cTn id="5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6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8" fill="hold" nodeType="clickPar">
                      <p:stCondLst>
                        <p:cond delay="indefinite"/>
                      </p:stCondLst>
                      <p:childTnLst>
                        <p:par>
                          <p:cTn id="5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2" dur="500"/>
                                        <p:tgtEl>
                                          <p:spTgt spid="37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3" fill="hold" nodeType="clickPar">
                      <p:stCondLst>
                        <p:cond delay="indefinite"/>
                      </p:stCondLst>
                      <p:childTnLst>
                        <p:par>
                          <p:cTn id="5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7" dur="500"/>
                                        <p:tgtEl>
                                          <p:spTgt spid="37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8" fill="hold" nodeType="clickPar">
                      <p:stCondLst>
                        <p:cond delay="indefinite"/>
                      </p:stCondLst>
                      <p:childTnLst>
                        <p:par>
                          <p:cTn id="5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2" dur="500"/>
                                        <p:tgtEl>
                                          <p:spTgt spid="37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3" fill="hold" nodeType="clickPar">
                      <p:stCondLst>
                        <p:cond delay="indefinite"/>
                      </p:stCondLst>
                      <p:childTnLst>
                        <p:par>
                          <p:cTn id="5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7" dur="500"/>
                                        <p:tgtEl>
                                          <p:spTgt spid="37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8" fill="hold" nodeType="clickPar">
                      <p:stCondLst>
                        <p:cond delay="indefinite"/>
                      </p:stCondLst>
                      <p:childTnLst>
                        <p:par>
                          <p:cTn id="5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2" dur="500"/>
                                        <p:tgtEl>
                                          <p:spTgt spid="37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3" fill="hold" nodeType="clickPar">
                      <p:stCondLst>
                        <p:cond delay="indefinite"/>
                      </p:stCondLst>
                      <p:childTnLst>
                        <p:par>
                          <p:cTn id="5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7" dur="500"/>
                                        <p:tgtEl>
                                          <p:spTgt spid="37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8" fill="hold" nodeType="clickPar">
                      <p:stCondLst>
                        <p:cond delay="indefinite"/>
                      </p:stCondLst>
                      <p:childTnLst>
                        <p:par>
                          <p:cTn id="5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2" dur="500"/>
                                        <p:tgtEl>
                                          <p:spTgt spid="37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3" fill="hold" nodeType="clickPar">
                      <p:stCondLst>
                        <p:cond delay="indefinite"/>
                      </p:stCondLst>
                      <p:childTnLst>
                        <p:par>
                          <p:cTn id="5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7" dur="500"/>
                                        <p:tgtEl>
                                          <p:spTgt spid="3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8" fill="hold" nodeType="clickPar">
                      <p:stCondLst>
                        <p:cond delay="indefinite"/>
                      </p:stCondLst>
                      <p:childTnLst>
                        <p:par>
                          <p:cTn id="5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2" dur="500"/>
                                        <p:tgtEl>
                                          <p:spTgt spid="3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63" grpId="0"/>
      <p:bldP spid="37110" grpId="0" animBg="1"/>
      <p:bldP spid="37161" grpId="0" animBg="1"/>
      <p:bldP spid="36872" grpId="0"/>
      <p:bldP spid="37103" grpId="0"/>
      <p:bldP spid="37102" grpId="0"/>
      <p:bldP spid="37101" grpId="0"/>
      <p:bldP spid="37100" grpId="0"/>
      <p:bldP spid="37099" grpId="0"/>
      <p:bldP spid="37098" grpId="0"/>
      <p:bldP spid="37095" grpId="0"/>
      <p:bldP spid="37094" grpId="0"/>
      <p:bldP spid="37093" grpId="0"/>
      <p:bldP spid="37092" grpId="0"/>
      <p:bldP spid="37091" grpId="0"/>
      <p:bldP spid="37090" grpId="0"/>
      <p:bldP spid="37089" grpId="0"/>
      <p:bldP spid="37088" grpId="0"/>
      <p:bldP spid="37087" grpId="0"/>
      <p:bldP spid="37086" grpId="0"/>
      <p:bldP spid="37085" grpId="0"/>
      <p:bldP spid="37084" grpId="0"/>
      <p:bldP spid="37083" grpId="0"/>
      <p:bldP spid="37082" grpId="0"/>
      <p:bldP spid="37081" grpId="0"/>
      <p:bldP spid="37080" grpId="0"/>
      <p:bldP spid="37079" grpId="0"/>
      <p:bldP spid="37078" grpId="0"/>
      <p:bldP spid="37077" grpId="0"/>
      <p:bldP spid="37076" grpId="0"/>
      <p:bldP spid="37075" grpId="0"/>
      <p:bldP spid="37074" grpId="0"/>
      <p:bldP spid="37073" grpId="0"/>
      <p:bldP spid="37072" grpId="0"/>
      <p:bldP spid="37071" grpId="0"/>
      <p:bldP spid="37070" grpId="0"/>
      <p:bldP spid="37069" grpId="0"/>
      <p:bldP spid="37068" grpId="0"/>
      <p:bldP spid="37067" grpId="0"/>
      <p:bldP spid="37066" grpId="0"/>
      <p:bldP spid="37065" grpId="0"/>
      <p:bldP spid="37064" grpId="0"/>
      <p:bldP spid="37063" grpId="0"/>
      <p:bldP spid="37062" grpId="0"/>
      <p:bldP spid="37061" grpId="0"/>
      <p:bldP spid="37060" grpId="0"/>
      <p:bldP spid="37059" grpId="0"/>
      <p:bldP spid="37058" grpId="0"/>
      <p:bldP spid="37057" grpId="0"/>
      <p:bldP spid="37056" grpId="0"/>
      <p:bldP spid="37055" grpId="0"/>
      <p:bldP spid="37054" grpId="0"/>
      <p:bldP spid="37053" grpId="0"/>
      <p:bldP spid="37052" grpId="0"/>
      <p:bldP spid="37051" grpId="0"/>
      <p:bldP spid="37050" grpId="0"/>
      <p:bldP spid="37049" grpId="0"/>
      <p:bldP spid="37048" grpId="0"/>
      <p:bldP spid="37047" grpId="0"/>
      <p:bldP spid="37046" grpId="0"/>
      <p:bldP spid="37045" grpId="0"/>
      <p:bldP spid="37044" grpId="0"/>
      <p:bldP spid="37043" grpId="0"/>
      <p:bldP spid="37042" grpId="0"/>
      <p:bldP spid="37041" grpId="0"/>
      <p:bldP spid="37040" grpId="0"/>
      <p:bldP spid="37039" grpId="0"/>
      <p:bldP spid="37038" grpId="0"/>
      <p:bldP spid="37037" grpId="0"/>
      <p:bldP spid="37036" grpId="0"/>
      <p:bldP spid="37035" grpId="0"/>
      <p:bldP spid="37033" grpId="0"/>
      <p:bldP spid="37032" grpId="0"/>
      <p:bldP spid="37031" grpId="0"/>
      <p:bldP spid="37030" grpId="0"/>
      <p:bldP spid="37029" grpId="0"/>
      <p:bldP spid="37028" grpId="0"/>
      <p:bldP spid="37027" grpId="0"/>
      <p:bldP spid="37026" grpId="0"/>
      <p:bldP spid="37025" grpId="0"/>
      <p:bldP spid="37024" grpId="0"/>
      <p:bldP spid="37023" grpId="0"/>
      <p:bldP spid="37022" grpId="0"/>
      <p:bldP spid="37021" grpId="0"/>
      <p:bldP spid="37020" grpId="0"/>
      <p:bldP spid="37019" grpId="0"/>
      <p:bldP spid="37018" grpId="0"/>
      <p:bldP spid="37017" grpId="0"/>
      <p:bldP spid="37016" grpId="0"/>
      <p:bldP spid="37015" grpId="0"/>
      <p:bldP spid="37014" grpId="0"/>
      <p:bldP spid="37013" grpId="0"/>
      <p:bldP spid="37012" grpId="0"/>
      <p:bldP spid="37011" grpId="0"/>
      <p:bldP spid="37010" grpId="0"/>
      <p:bldP spid="37009" grpId="0"/>
      <p:bldP spid="37008" grpId="0"/>
      <p:bldP spid="37007" grpId="0"/>
      <p:bldP spid="37006" grpId="0"/>
      <p:bldP spid="37005" grpId="0"/>
      <p:bldP spid="37004" grpId="0"/>
      <p:bldP spid="37003" grpId="0"/>
      <p:bldP spid="37002" grpId="0"/>
      <p:bldP spid="37001" grpId="0"/>
      <p:bldP spid="37000" grpId="0"/>
      <p:bldP spid="36999" grpId="0"/>
      <p:bldP spid="36998" grpId="0"/>
      <p:bldP spid="36997" grpId="0"/>
      <p:bldP spid="36996" grpId="0"/>
      <p:bldP spid="36995" grpId="0"/>
      <p:bldP spid="36994" grpId="0"/>
      <p:bldP spid="36993" grpId="0"/>
      <p:bldP spid="36992" grpId="0"/>
      <p:bldP spid="36991" grpId="0"/>
      <p:bldP spid="36990" grpId="0"/>
      <p:bldP spid="36989" grpId="0"/>
      <p:bldP spid="36988" grpId="0"/>
      <p:bldP spid="36987" grpId="0"/>
      <p:bldP spid="36986" grpId="0"/>
      <p:bldP spid="36985" grpId="0"/>
      <p:bldP spid="36984" grpId="0"/>
      <p:bldP spid="36983" grpId="0"/>
      <p:bldP spid="36982" grpId="0"/>
      <p:bldP spid="36981" grpId="0"/>
      <p:bldP spid="36980" grpId="0"/>
      <p:bldP spid="36979" grpId="0"/>
      <p:bldP spid="36978" grpId="0"/>
      <p:bldP spid="37105" grpId="0" animBg="1"/>
      <p:bldP spid="37106" grpId="0" animBg="1"/>
      <p:bldP spid="37107" grpId="0" animBg="1"/>
      <p:bldP spid="37108" grpId="0" animBg="1"/>
      <p:bldP spid="37109" grpId="0" animBg="1"/>
      <p:bldP spid="37111" grpId="0" animBg="1"/>
      <p:bldP spid="37112" grpId="0" animBg="1"/>
      <p:bldP spid="37113" grpId="0" animBg="1"/>
      <p:bldP spid="37114" grpId="0" animBg="1"/>
      <p:bldP spid="37115" grpId="0" animBg="1"/>
      <p:bldP spid="37116" grpId="0" animBg="1"/>
      <p:bldP spid="37117" grpId="0" animBg="1"/>
      <p:bldP spid="37119" grpId="0" animBg="1"/>
      <p:bldP spid="37120" grpId="0" animBg="1"/>
      <p:bldP spid="37123" grpId="0" animBg="1"/>
      <p:bldP spid="37124" grpId="0" animBg="1"/>
      <p:bldP spid="37125" grpId="0" animBg="1"/>
      <p:bldP spid="37126" grpId="0" animBg="1"/>
      <p:bldP spid="37127" grpId="0" animBg="1"/>
      <p:bldP spid="37160" grpId="0"/>
      <p:bldP spid="37162" grpId="0" animBg="1"/>
      <p:bldP spid="37164" grpId="0" animBg="1"/>
      <p:bldP spid="37122" grpId="0" animBg="1"/>
      <p:bldP spid="37121" grpId="0" animBg="1"/>
      <p:bldP spid="37159" grpId="0" animBg="1"/>
      <p:bldP spid="37165" grpId="0"/>
      <p:bldP spid="37166" grpId="0" animBg="1"/>
      <p:bldP spid="37167" grpId="0"/>
      <p:bldP spid="37168" grpId="0"/>
      <p:bldP spid="37169" grpId="0"/>
      <p:bldP spid="37170" grpId="0"/>
      <p:bldP spid="371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3"/>
          <p:cNvSpPr>
            <a:spLocks noChangeShapeType="1"/>
          </p:cNvSpPr>
          <p:nvPr/>
        </p:nvSpPr>
        <p:spPr bwMode="auto">
          <a:xfrm>
            <a:off x="3886200" y="440848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19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819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4032250" cy="49958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Plotting Graphs</a:t>
            </a:r>
          </a:p>
          <a:p>
            <a:pPr eaLnBrk="1" hangingPunct="1">
              <a:buFontTx/>
              <a:buNone/>
            </a:pPr>
            <a:endParaRPr lang="en-GB" altLang="en-US" sz="16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accurately plot graphs of Quadratic Functions.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</a:t>
            </a:r>
            <a:endParaRPr lang="en-GB" altLang="en-US" sz="1400" smtClean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2A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381000" y="3048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8199" name="Text Box 9"/>
          <p:cNvSpPr txBox="1">
            <a:spLocks noChangeArrowheads="1"/>
          </p:cNvSpPr>
          <p:nvPr/>
        </p:nvSpPr>
        <p:spPr bwMode="auto">
          <a:xfrm>
            <a:off x="457200" y="3429000"/>
            <a:ext cx="3124200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a) Draw the graph with equation    y = x</a:t>
            </a:r>
            <a:r>
              <a:rPr lang="en-GB" altLang="en-US" sz="1400" baseline="30000"/>
              <a:t>2</a:t>
            </a:r>
            <a:r>
              <a:rPr lang="en-GB" altLang="en-US" sz="1400"/>
              <a:t> – 3x – 4 for values of x from -2 to +5</a:t>
            </a:r>
          </a:p>
        </p:txBody>
      </p:sp>
      <p:sp>
        <p:nvSpPr>
          <p:cNvPr id="8200" name="Text Box 10"/>
          <p:cNvSpPr txBox="1">
            <a:spLocks noChangeArrowheads="1"/>
          </p:cNvSpPr>
          <p:nvPr/>
        </p:nvSpPr>
        <p:spPr bwMode="auto">
          <a:xfrm>
            <a:off x="457200" y="4191000"/>
            <a:ext cx="3124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b) Write down the minimum value of y</a:t>
            </a:r>
          </a:p>
        </p:txBody>
      </p:sp>
      <p:sp>
        <p:nvSpPr>
          <p:cNvPr id="37899" name="Text Box 11"/>
          <p:cNvSpPr txBox="1">
            <a:spLocks noChangeArrowheads="1"/>
          </p:cNvSpPr>
          <p:nvPr/>
        </p:nvSpPr>
        <p:spPr bwMode="auto">
          <a:xfrm>
            <a:off x="457200" y="4800600"/>
            <a:ext cx="3124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c) Label the line of symmetry</a:t>
            </a:r>
          </a:p>
        </p:txBody>
      </p:sp>
      <p:sp>
        <p:nvSpPr>
          <p:cNvPr id="8202" name="Text Box 12"/>
          <p:cNvSpPr txBox="1">
            <a:spLocks noChangeArrowheads="1"/>
          </p:cNvSpPr>
          <p:nvPr/>
        </p:nvSpPr>
        <p:spPr bwMode="auto">
          <a:xfrm>
            <a:off x="5257800" y="1219200"/>
            <a:ext cx="22860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y = x</a:t>
            </a:r>
            <a:r>
              <a:rPr lang="en-GB" altLang="en-US" sz="1800" baseline="30000"/>
              <a:t>2</a:t>
            </a:r>
            <a:r>
              <a:rPr lang="en-GB" altLang="en-US" sz="1800"/>
              <a:t> – 3x - 4</a:t>
            </a:r>
          </a:p>
        </p:txBody>
      </p:sp>
      <p:graphicFrame>
        <p:nvGraphicFramePr>
          <p:cNvPr id="37901" name="Group 13"/>
          <p:cNvGraphicFramePr>
            <a:graphicFrameLocks noGrp="1"/>
          </p:cNvGraphicFramePr>
          <p:nvPr/>
        </p:nvGraphicFramePr>
        <p:xfrm>
          <a:off x="3886200" y="1752600"/>
          <a:ext cx="5029200" cy="762000"/>
        </p:xfrm>
        <a:graphic>
          <a:graphicData uri="http://schemas.openxmlformats.org/drawingml/2006/table">
            <a:tbl>
              <a:tblPr/>
              <a:tblGrid>
                <a:gridCol w="558800"/>
                <a:gridCol w="558800"/>
                <a:gridCol w="558800"/>
                <a:gridCol w="558800"/>
                <a:gridCol w="558800"/>
                <a:gridCol w="558800"/>
                <a:gridCol w="558800"/>
                <a:gridCol w="558800"/>
                <a:gridCol w="5588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x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  <a:cs typeface="Arial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235" name="Rectangle 45"/>
          <p:cNvSpPr>
            <a:spLocks noChangeArrowheads="1"/>
          </p:cNvSpPr>
          <p:nvPr/>
        </p:nvSpPr>
        <p:spPr bwMode="auto">
          <a:xfrm>
            <a:off x="7204075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36" name="Rectangle 46"/>
          <p:cNvSpPr>
            <a:spLocks noChangeArrowheads="1"/>
          </p:cNvSpPr>
          <p:nvPr/>
        </p:nvSpPr>
        <p:spPr bwMode="auto">
          <a:xfrm>
            <a:off x="6791325" y="63515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37" name="Rectangle 47"/>
          <p:cNvSpPr>
            <a:spLocks noChangeArrowheads="1"/>
          </p:cNvSpPr>
          <p:nvPr/>
        </p:nvSpPr>
        <p:spPr bwMode="auto">
          <a:xfrm>
            <a:off x="6375400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38" name="Rectangle 48"/>
          <p:cNvSpPr>
            <a:spLocks noChangeArrowheads="1"/>
          </p:cNvSpPr>
          <p:nvPr/>
        </p:nvSpPr>
        <p:spPr bwMode="auto">
          <a:xfrm>
            <a:off x="5959475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39" name="Rectangle 49"/>
          <p:cNvSpPr>
            <a:spLocks noChangeArrowheads="1"/>
          </p:cNvSpPr>
          <p:nvPr/>
        </p:nvSpPr>
        <p:spPr bwMode="auto">
          <a:xfrm>
            <a:off x="5546725" y="63515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0" name="Rectangle 50"/>
          <p:cNvSpPr>
            <a:spLocks noChangeArrowheads="1"/>
          </p:cNvSpPr>
          <p:nvPr/>
        </p:nvSpPr>
        <p:spPr bwMode="auto">
          <a:xfrm>
            <a:off x="5130800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1" name="Rectangle 51"/>
          <p:cNvSpPr>
            <a:spLocks noChangeArrowheads="1"/>
          </p:cNvSpPr>
          <p:nvPr/>
        </p:nvSpPr>
        <p:spPr bwMode="auto">
          <a:xfrm>
            <a:off x="3886200" y="63515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2" name="Rectangle 52"/>
          <p:cNvSpPr>
            <a:spLocks noChangeArrowheads="1"/>
          </p:cNvSpPr>
          <p:nvPr/>
        </p:nvSpPr>
        <p:spPr bwMode="auto">
          <a:xfrm>
            <a:off x="7204075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3" name="Rectangle 53"/>
          <p:cNvSpPr>
            <a:spLocks noChangeArrowheads="1"/>
          </p:cNvSpPr>
          <p:nvPr/>
        </p:nvSpPr>
        <p:spPr bwMode="auto">
          <a:xfrm>
            <a:off x="6791325" y="60737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4" name="Rectangle 54"/>
          <p:cNvSpPr>
            <a:spLocks noChangeArrowheads="1"/>
          </p:cNvSpPr>
          <p:nvPr/>
        </p:nvSpPr>
        <p:spPr bwMode="auto">
          <a:xfrm>
            <a:off x="6375400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5" name="Rectangle 55"/>
          <p:cNvSpPr>
            <a:spLocks noChangeArrowheads="1"/>
          </p:cNvSpPr>
          <p:nvPr/>
        </p:nvSpPr>
        <p:spPr bwMode="auto">
          <a:xfrm>
            <a:off x="5959475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6" name="Rectangle 56"/>
          <p:cNvSpPr>
            <a:spLocks noChangeArrowheads="1"/>
          </p:cNvSpPr>
          <p:nvPr/>
        </p:nvSpPr>
        <p:spPr bwMode="auto">
          <a:xfrm>
            <a:off x="5546725" y="60737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7" name="Rectangle 57"/>
          <p:cNvSpPr>
            <a:spLocks noChangeArrowheads="1"/>
          </p:cNvSpPr>
          <p:nvPr/>
        </p:nvSpPr>
        <p:spPr bwMode="auto">
          <a:xfrm>
            <a:off x="5130800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8" name="Rectangle 58"/>
          <p:cNvSpPr>
            <a:spLocks noChangeArrowheads="1"/>
          </p:cNvSpPr>
          <p:nvPr/>
        </p:nvSpPr>
        <p:spPr bwMode="auto">
          <a:xfrm>
            <a:off x="4714875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49" name="Rectangle 59"/>
          <p:cNvSpPr>
            <a:spLocks noChangeArrowheads="1"/>
          </p:cNvSpPr>
          <p:nvPr/>
        </p:nvSpPr>
        <p:spPr bwMode="auto">
          <a:xfrm>
            <a:off x="4302125" y="60737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0" name="Rectangle 60"/>
          <p:cNvSpPr>
            <a:spLocks noChangeArrowheads="1"/>
          </p:cNvSpPr>
          <p:nvPr/>
        </p:nvSpPr>
        <p:spPr bwMode="auto">
          <a:xfrm>
            <a:off x="3886200" y="60737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1" name="Rectangle 61"/>
          <p:cNvSpPr>
            <a:spLocks noChangeArrowheads="1"/>
          </p:cNvSpPr>
          <p:nvPr/>
        </p:nvSpPr>
        <p:spPr bwMode="auto">
          <a:xfrm>
            <a:off x="7204075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2" name="Rectangle 62"/>
          <p:cNvSpPr>
            <a:spLocks noChangeArrowheads="1"/>
          </p:cNvSpPr>
          <p:nvPr/>
        </p:nvSpPr>
        <p:spPr bwMode="auto">
          <a:xfrm>
            <a:off x="6791325" y="57959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3" name="Rectangle 63"/>
          <p:cNvSpPr>
            <a:spLocks noChangeArrowheads="1"/>
          </p:cNvSpPr>
          <p:nvPr/>
        </p:nvSpPr>
        <p:spPr bwMode="auto">
          <a:xfrm>
            <a:off x="6375400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4" name="Rectangle 64"/>
          <p:cNvSpPr>
            <a:spLocks noChangeArrowheads="1"/>
          </p:cNvSpPr>
          <p:nvPr/>
        </p:nvSpPr>
        <p:spPr bwMode="auto">
          <a:xfrm>
            <a:off x="5959475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5" name="Rectangle 65"/>
          <p:cNvSpPr>
            <a:spLocks noChangeArrowheads="1"/>
          </p:cNvSpPr>
          <p:nvPr/>
        </p:nvSpPr>
        <p:spPr bwMode="auto">
          <a:xfrm>
            <a:off x="5546725" y="57959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6" name="Rectangle 66"/>
          <p:cNvSpPr>
            <a:spLocks noChangeArrowheads="1"/>
          </p:cNvSpPr>
          <p:nvPr/>
        </p:nvSpPr>
        <p:spPr bwMode="auto">
          <a:xfrm>
            <a:off x="5130800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7" name="Rectangle 67"/>
          <p:cNvSpPr>
            <a:spLocks noChangeArrowheads="1"/>
          </p:cNvSpPr>
          <p:nvPr/>
        </p:nvSpPr>
        <p:spPr bwMode="auto">
          <a:xfrm>
            <a:off x="4714875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8" name="Rectangle 68"/>
          <p:cNvSpPr>
            <a:spLocks noChangeArrowheads="1"/>
          </p:cNvSpPr>
          <p:nvPr/>
        </p:nvSpPr>
        <p:spPr bwMode="auto">
          <a:xfrm>
            <a:off x="4302125" y="57959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59" name="Rectangle 69"/>
          <p:cNvSpPr>
            <a:spLocks noChangeArrowheads="1"/>
          </p:cNvSpPr>
          <p:nvPr/>
        </p:nvSpPr>
        <p:spPr bwMode="auto">
          <a:xfrm>
            <a:off x="3886200" y="57959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0" name="Rectangle 70"/>
          <p:cNvSpPr>
            <a:spLocks noChangeArrowheads="1"/>
          </p:cNvSpPr>
          <p:nvPr/>
        </p:nvSpPr>
        <p:spPr bwMode="auto">
          <a:xfrm>
            <a:off x="7204075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1" name="Rectangle 71"/>
          <p:cNvSpPr>
            <a:spLocks noChangeArrowheads="1"/>
          </p:cNvSpPr>
          <p:nvPr/>
        </p:nvSpPr>
        <p:spPr bwMode="auto">
          <a:xfrm>
            <a:off x="6791325" y="55197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2" name="Rectangle 72"/>
          <p:cNvSpPr>
            <a:spLocks noChangeArrowheads="1"/>
          </p:cNvSpPr>
          <p:nvPr/>
        </p:nvSpPr>
        <p:spPr bwMode="auto">
          <a:xfrm>
            <a:off x="6375400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3" name="Rectangle 73"/>
          <p:cNvSpPr>
            <a:spLocks noChangeArrowheads="1"/>
          </p:cNvSpPr>
          <p:nvPr/>
        </p:nvSpPr>
        <p:spPr bwMode="auto">
          <a:xfrm>
            <a:off x="5959475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4" name="Rectangle 74"/>
          <p:cNvSpPr>
            <a:spLocks noChangeArrowheads="1"/>
          </p:cNvSpPr>
          <p:nvPr/>
        </p:nvSpPr>
        <p:spPr bwMode="auto">
          <a:xfrm>
            <a:off x="5546725" y="55197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5" name="Rectangle 75"/>
          <p:cNvSpPr>
            <a:spLocks noChangeArrowheads="1"/>
          </p:cNvSpPr>
          <p:nvPr/>
        </p:nvSpPr>
        <p:spPr bwMode="auto">
          <a:xfrm>
            <a:off x="5130800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6" name="Rectangle 76"/>
          <p:cNvSpPr>
            <a:spLocks noChangeArrowheads="1"/>
          </p:cNvSpPr>
          <p:nvPr/>
        </p:nvSpPr>
        <p:spPr bwMode="auto">
          <a:xfrm>
            <a:off x="4714875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7" name="Rectangle 77"/>
          <p:cNvSpPr>
            <a:spLocks noChangeArrowheads="1"/>
          </p:cNvSpPr>
          <p:nvPr/>
        </p:nvSpPr>
        <p:spPr bwMode="auto">
          <a:xfrm>
            <a:off x="4302125" y="55197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8" name="Rectangle 78"/>
          <p:cNvSpPr>
            <a:spLocks noChangeArrowheads="1"/>
          </p:cNvSpPr>
          <p:nvPr/>
        </p:nvSpPr>
        <p:spPr bwMode="auto">
          <a:xfrm>
            <a:off x="3886200" y="55197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69" name="Rectangle 79"/>
          <p:cNvSpPr>
            <a:spLocks noChangeArrowheads="1"/>
          </p:cNvSpPr>
          <p:nvPr/>
        </p:nvSpPr>
        <p:spPr bwMode="auto">
          <a:xfrm>
            <a:off x="7204075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0" name="Rectangle 80"/>
          <p:cNvSpPr>
            <a:spLocks noChangeArrowheads="1"/>
          </p:cNvSpPr>
          <p:nvPr/>
        </p:nvSpPr>
        <p:spPr bwMode="auto">
          <a:xfrm>
            <a:off x="6791325" y="52419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1" name="Rectangle 81"/>
          <p:cNvSpPr>
            <a:spLocks noChangeArrowheads="1"/>
          </p:cNvSpPr>
          <p:nvPr/>
        </p:nvSpPr>
        <p:spPr bwMode="auto">
          <a:xfrm>
            <a:off x="6375400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2" name="Rectangle 82"/>
          <p:cNvSpPr>
            <a:spLocks noChangeArrowheads="1"/>
          </p:cNvSpPr>
          <p:nvPr/>
        </p:nvSpPr>
        <p:spPr bwMode="auto">
          <a:xfrm>
            <a:off x="5959475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3" name="Rectangle 83"/>
          <p:cNvSpPr>
            <a:spLocks noChangeArrowheads="1"/>
          </p:cNvSpPr>
          <p:nvPr/>
        </p:nvSpPr>
        <p:spPr bwMode="auto">
          <a:xfrm>
            <a:off x="5546725" y="52419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4" name="Rectangle 84"/>
          <p:cNvSpPr>
            <a:spLocks noChangeArrowheads="1"/>
          </p:cNvSpPr>
          <p:nvPr/>
        </p:nvSpPr>
        <p:spPr bwMode="auto">
          <a:xfrm>
            <a:off x="5130800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5" name="Rectangle 85"/>
          <p:cNvSpPr>
            <a:spLocks noChangeArrowheads="1"/>
          </p:cNvSpPr>
          <p:nvPr/>
        </p:nvSpPr>
        <p:spPr bwMode="auto">
          <a:xfrm>
            <a:off x="4714875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6" name="Rectangle 86"/>
          <p:cNvSpPr>
            <a:spLocks noChangeArrowheads="1"/>
          </p:cNvSpPr>
          <p:nvPr/>
        </p:nvSpPr>
        <p:spPr bwMode="auto">
          <a:xfrm>
            <a:off x="4302125" y="52419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7" name="Rectangle 87"/>
          <p:cNvSpPr>
            <a:spLocks noChangeArrowheads="1"/>
          </p:cNvSpPr>
          <p:nvPr/>
        </p:nvSpPr>
        <p:spPr bwMode="auto">
          <a:xfrm>
            <a:off x="3886200" y="52419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8" name="Rectangle 88"/>
          <p:cNvSpPr>
            <a:spLocks noChangeArrowheads="1"/>
          </p:cNvSpPr>
          <p:nvPr/>
        </p:nvSpPr>
        <p:spPr bwMode="auto">
          <a:xfrm>
            <a:off x="7204075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79" name="Rectangle 89"/>
          <p:cNvSpPr>
            <a:spLocks noChangeArrowheads="1"/>
          </p:cNvSpPr>
          <p:nvPr/>
        </p:nvSpPr>
        <p:spPr bwMode="auto">
          <a:xfrm>
            <a:off x="6791325" y="49641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0" name="Rectangle 90"/>
          <p:cNvSpPr>
            <a:spLocks noChangeArrowheads="1"/>
          </p:cNvSpPr>
          <p:nvPr/>
        </p:nvSpPr>
        <p:spPr bwMode="auto">
          <a:xfrm>
            <a:off x="6375400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1" name="Rectangle 91"/>
          <p:cNvSpPr>
            <a:spLocks noChangeArrowheads="1"/>
          </p:cNvSpPr>
          <p:nvPr/>
        </p:nvSpPr>
        <p:spPr bwMode="auto">
          <a:xfrm>
            <a:off x="5959475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2" name="Rectangle 92"/>
          <p:cNvSpPr>
            <a:spLocks noChangeArrowheads="1"/>
          </p:cNvSpPr>
          <p:nvPr/>
        </p:nvSpPr>
        <p:spPr bwMode="auto">
          <a:xfrm>
            <a:off x="5546725" y="49641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3" name="Rectangle 93"/>
          <p:cNvSpPr>
            <a:spLocks noChangeArrowheads="1"/>
          </p:cNvSpPr>
          <p:nvPr/>
        </p:nvSpPr>
        <p:spPr bwMode="auto">
          <a:xfrm>
            <a:off x="5130800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4" name="Rectangle 94"/>
          <p:cNvSpPr>
            <a:spLocks noChangeArrowheads="1"/>
          </p:cNvSpPr>
          <p:nvPr/>
        </p:nvSpPr>
        <p:spPr bwMode="auto">
          <a:xfrm>
            <a:off x="4714875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5" name="Rectangle 95"/>
          <p:cNvSpPr>
            <a:spLocks noChangeArrowheads="1"/>
          </p:cNvSpPr>
          <p:nvPr/>
        </p:nvSpPr>
        <p:spPr bwMode="auto">
          <a:xfrm>
            <a:off x="4302125" y="49641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6" name="Rectangle 96"/>
          <p:cNvSpPr>
            <a:spLocks noChangeArrowheads="1"/>
          </p:cNvSpPr>
          <p:nvPr/>
        </p:nvSpPr>
        <p:spPr bwMode="auto">
          <a:xfrm>
            <a:off x="3886200" y="49641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7" name="Rectangle 97"/>
          <p:cNvSpPr>
            <a:spLocks noChangeArrowheads="1"/>
          </p:cNvSpPr>
          <p:nvPr/>
        </p:nvSpPr>
        <p:spPr bwMode="auto">
          <a:xfrm>
            <a:off x="7204075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8" name="Rectangle 98"/>
          <p:cNvSpPr>
            <a:spLocks noChangeArrowheads="1"/>
          </p:cNvSpPr>
          <p:nvPr/>
        </p:nvSpPr>
        <p:spPr bwMode="auto">
          <a:xfrm>
            <a:off x="6791325" y="46863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89" name="Rectangle 99"/>
          <p:cNvSpPr>
            <a:spLocks noChangeArrowheads="1"/>
          </p:cNvSpPr>
          <p:nvPr/>
        </p:nvSpPr>
        <p:spPr bwMode="auto">
          <a:xfrm>
            <a:off x="6375400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0" name="Rectangle 100"/>
          <p:cNvSpPr>
            <a:spLocks noChangeArrowheads="1"/>
          </p:cNvSpPr>
          <p:nvPr/>
        </p:nvSpPr>
        <p:spPr bwMode="auto">
          <a:xfrm>
            <a:off x="5959475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1" name="Rectangle 101"/>
          <p:cNvSpPr>
            <a:spLocks noChangeArrowheads="1"/>
          </p:cNvSpPr>
          <p:nvPr/>
        </p:nvSpPr>
        <p:spPr bwMode="auto">
          <a:xfrm>
            <a:off x="5546725" y="46863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2" name="Rectangle 102"/>
          <p:cNvSpPr>
            <a:spLocks noChangeArrowheads="1"/>
          </p:cNvSpPr>
          <p:nvPr/>
        </p:nvSpPr>
        <p:spPr bwMode="auto">
          <a:xfrm>
            <a:off x="5130800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3" name="Rectangle 103"/>
          <p:cNvSpPr>
            <a:spLocks noChangeArrowheads="1"/>
          </p:cNvSpPr>
          <p:nvPr/>
        </p:nvSpPr>
        <p:spPr bwMode="auto">
          <a:xfrm>
            <a:off x="4714875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4" name="Rectangle 104"/>
          <p:cNvSpPr>
            <a:spLocks noChangeArrowheads="1"/>
          </p:cNvSpPr>
          <p:nvPr/>
        </p:nvSpPr>
        <p:spPr bwMode="auto">
          <a:xfrm>
            <a:off x="4302125" y="46863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5" name="Rectangle 105"/>
          <p:cNvSpPr>
            <a:spLocks noChangeArrowheads="1"/>
          </p:cNvSpPr>
          <p:nvPr/>
        </p:nvSpPr>
        <p:spPr bwMode="auto">
          <a:xfrm>
            <a:off x="3886200" y="46863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6" name="Rectangle 106"/>
          <p:cNvSpPr>
            <a:spLocks noChangeArrowheads="1"/>
          </p:cNvSpPr>
          <p:nvPr/>
        </p:nvSpPr>
        <p:spPr bwMode="auto">
          <a:xfrm>
            <a:off x="7204075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7" name="Rectangle 107"/>
          <p:cNvSpPr>
            <a:spLocks noChangeArrowheads="1"/>
          </p:cNvSpPr>
          <p:nvPr/>
        </p:nvSpPr>
        <p:spPr bwMode="auto">
          <a:xfrm>
            <a:off x="6791325" y="44084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8" name="Rectangle 108"/>
          <p:cNvSpPr>
            <a:spLocks noChangeArrowheads="1"/>
          </p:cNvSpPr>
          <p:nvPr/>
        </p:nvSpPr>
        <p:spPr bwMode="auto">
          <a:xfrm>
            <a:off x="6375400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299" name="Rectangle 109"/>
          <p:cNvSpPr>
            <a:spLocks noChangeArrowheads="1"/>
          </p:cNvSpPr>
          <p:nvPr/>
        </p:nvSpPr>
        <p:spPr bwMode="auto">
          <a:xfrm>
            <a:off x="5959475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0" name="Rectangle 110"/>
          <p:cNvSpPr>
            <a:spLocks noChangeArrowheads="1"/>
          </p:cNvSpPr>
          <p:nvPr/>
        </p:nvSpPr>
        <p:spPr bwMode="auto">
          <a:xfrm>
            <a:off x="5546725" y="44084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1" name="Rectangle 111"/>
          <p:cNvSpPr>
            <a:spLocks noChangeArrowheads="1"/>
          </p:cNvSpPr>
          <p:nvPr/>
        </p:nvSpPr>
        <p:spPr bwMode="auto">
          <a:xfrm>
            <a:off x="5130800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2" name="Rectangle 112"/>
          <p:cNvSpPr>
            <a:spLocks noChangeArrowheads="1"/>
          </p:cNvSpPr>
          <p:nvPr/>
        </p:nvSpPr>
        <p:spPr bwMode="auto">
          <a:xfrm>
            <a:off x="4302125" y="4408488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3" name="Rectangle 113"/>
          <p:cNvSpPr>
            <a:spLocks noChangeArrowheads="1"/>
          </p:cNvSpPr>
          <p:nvPr/>
        </p:nvSpPr>
        <p:spPr bwMode="auto">
          <a:xfrm>
            <a:off x="3886200" y="4408488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4" name="Rectangle 114"/>
          <p:cNvSpPr>
            <a:spLocks noChangeArrowheads="1"/>
          </p:cNvSpPr>
          <p:nvPr/>
        </p:nvSpPr>
        <p:spPr bwMode="auto">
          <a:xfrm>
            <a:off x="7204075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5" name="Rectangle 115"/>
          <p:cNvSpPr>
            <a:spLocks noChangeArrowheads="1"/>
          </p:cNvSpPr>
          <p:nvPr/>
        </p:nvSpPr>
        <p:spPr bwMode="auto">
          <a:xfrm>
            <a:off x="6791325" y="41306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6" name="Rectangle 116"/>
          <p:cNvSpPr>
            <a:spLocks noChangeArrowheads="1"/>
          </p:cNvSpPr>
          <p:nvPr/>
        </p:nvSpPr>
        <p:spPr bwMode="auto">
          <a:xfrm>
            <a:off x="6375400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7" name="Rectangle 117"/>
          <p:cNvSpPr>
            <a:spLocks noChangeArrowheads="1"/>
          </p:cNvSpPr>
          <p:nvPr/>
        </p:nvSpPr>
        <p:spPr bwMode="auto">
          <a:xfrm>
            <a:off x="5959475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8" name="Rectangle 118"/>
          <p:cNvSpPr>
            <a:spLocks noChangeArrowheads="1"/>
          </p:cNvSpPr>
          <p:nvPr/>
        </p:nvSpPr>
        <p:spPr bwMode="auto">
          <a:xfrm>
            <a:off x="5546725" y="41306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09" name="Rectangle 119"/>
          <p:cNvSpPr>
            <a:spLocks noChangeArrowheads="1"/>
          </p:cNvSpPr>
          <p:nvPr/>
        </p:nvSpPr>
        <p:spPr bwMode="auto">
          <a:xfrm>
            <a:off x="5130800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0" name="Rectangle 121"/>
          <p:cNvSpPr>
            <a:spLocks noChangeArrowheads="1"/>
          </p:cNvSpPr>
          <p:nvPr/>
        </p:nvSpPr>
        <p:spPr bwMode="auto">
          <a:xfrm>
            <a:off x="4302125" y="413067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1" name="Rectangle 122"/>
          <p:cNvSpPr>
            <a:spLocks noChangeArrowheads="1"/>
          </p:cNvSpPr>
          <p:nvPr/>
        </p:nvSpPr>
        <p:spPr bwMode="auto">
          <a:xfrm>
            <a:off x="3886200" y="413067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2" name="Rectangle 123"/>
          <p:cNvSpPr>
            <a:spLocks noChangeArrowheads="1"/>
          </p:cNvSpPr>
          <p:nvPr/>
        </p:nvSpPr>
        <p:spPr bwMode="auto">
          <a:xfrm>
            <a:off x="7204075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3" name="Rectangle 124"/>
          <p:cNvSpPr>
            <a:spLocks noChangeArrowheads="1"/>
          </p:cNvSpPr>
          <p:nvPr/>
        </p:nvSpPr>
        <p:spPr bwMode="auto">
          <a:xfrm>
            <a:off x="6791325" y="38528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4" name="Rectangle 125"/>
          <p:cNvSpPr>
            <a:spLocks noChangeArrowheads="1"/>
          </p:cNvSpPr>
          <p:nvPr/>
        </p:nvSpPr>
        <p:spPr bwMode="auto">
          <a:xfrm>
            <a:off x="6375400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5" name="Rectangle 126"/>
          <p:cNvSpPr>
            <a:spLocks noChangeArrowheads="1"/>
          </p:cNvSpPr>
          <p:nvPr/>
        </p:nvSpPr>
        <p:spPr bwMode="auto">
          <a:xfrm>
            <a:off x="5959475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6" name="Rectangle 127"/>
          <p:cNvSpPr>
            <a:spLocks noChangeArrowheads="1"/>
          </p:cNvSpPr>
          <p:nvPr/>
        </p:nvSpPr>
        <p:spPr bwMode="auto">
          <a:xfrm>
            <a:off x="5546725" y="38528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7" name="Rectangle 128"/>
          <p:cNvSpPr>
            <a:spLocks noChangeArrowheads="1"/>
          </p:cNvSpPr>
          <p:nvPr/>
        </p:nvSpPr>
        <p:spPr bwMode="auto">
          <a:xfrm>
            <a:off x="5130800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8" name="Rectangle 129"/>
          <p:cNvSpPr>
            <a:spLocks noChangeArrowheads="1"/>
          </p:cNvSpPr>
          <p:nvPr/>
        </p:nvSpPr>
        <p:spPr bwMode="auto">
          <a:xfrm>
            <a:off x="4714875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19" name="Rectangle 130"/>
          <p:cNvSpPr>
            <a:spLocks noChangeArrowheads="1"/>
          </p:cNvSpPr>
          <p:nvPr/>
        </p:nvSpPr>
        <p:spPr bwMode="auto">
          <a:xfrm>
            <a:off x="4302125" y="385286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0" name="Rectangle 131"/>
          <p:cNvSpPr>
            <a:spLocks noChangeArrowheads="1"/>
          </p:cNvSpPr>
          <p:nvPr/>
        </p:nvSpPr>
        <p:spPr bwMode="auto">
          <a:xfrm>
            <a:off x="3886200" y="385286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1" name="Rectangle 132"/>
          <p:cNvSpPr>
            <a:spLocks noChangeArrowheads="1"/>
          </p:cNvSpPr>
          <p:nvPr/>
        </p:nvSpPr>
        <p:spPr bwMode="auto">
          <a:xfrm>
            <a:off x="7204075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2" name="Rectangle 133"/>
          <p:cNvSpPr>
            <a:spLocks noChangeArrowheads="1"/>
          </p:cNvSpPr>
          <p:nvPr/>
        </p:nvSpPr>
        <p:spPr bwMode="auto">
          <a:xfrm>
            <a:off x="6791325" y="35766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3" name="Rectangle 134"/>
          <p:cNvSpPr>
            <a:spLocks noChangeArrowheads="1"/>
          </p:cNvSpPr>
          <p:nvPr/>
        </p:nvSpPr>
        <p:spPr bwMode="auto">
          <a:xfrm>
            <a:off x="6375400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4" name="Rectangle 135"/>
          <p:cNvSpPr>
            <a:spLocks noChangeArrowheads="1"/>
          </p:cNvSpPr>
          <p:nvPr/>
        </p:nvSpPr>
        <p:spPr bwMode="auto">
          <a:xfrm>
            <a:off x="5959475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5" name="Rectangle 136"/>
          <p:cNvSpPr>
            <a:spLocks noChangeArrowheads="1"/>
          </p:cNvSpPr>
          <p:nvPr/>
        </p:nvSpPr>
        <p:spPr bwMode="auto">
          <a:xfrm>
            <a:off x="5546725" y="35766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6" name="Rectangle 137"/>
          <p:cNvSpPr>
            <a:spLocks noChangeArrowheads="1"/>
          </p:cNvSpPr>
          <p:nvPr/>
        </p:nvSpPr>
        <p:spPr bwMode="auto">
          <a:xfrm>
            <a:off x="5130800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7" name="Rectangle 138"/>
          <p:cNvSpPr>
            <a:spLocks noChangeArrowheads="1"/>
          </p:cNvSpPr>
          <p:nvPr/>
        </p:nvSpPr>
        <p:spPr bwMode="auto">
          <a:xfrm>
            <a:off x="4714875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8" name="Rectangle 139"/>
          <p:cNvSpPr>
            <a:spLocks noChangeArrowheads="1"/>
          </p:cNvSpPr>
          <p:nvPr/>
        </p:nvSpPr>
        <p:spPr bwMode="auto">
          <a:xfrm>
            <a:off x="4302125" y="3576638"/>
            <a:ext cx="412750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29" name="Rectangle 140"/>
          <p:cNvSpPr>
            <a:spLocks noChangeArrowheads="1"/>
          </p:cNvSpPr>
          <p:nvPr/>
        </p:nvSpPr>
        <p:spPr bwMode="auto">
          <a:xfrm>
            <a:off x="3886200" y="3576638"/>
            <a:ext cx="41592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0" name="Rectangle 141"/>
          <p:cNvSpPr>
            <a:spLocks noChangeArrowheads="1"/>
          </p:cNvSpPr>
          <p:nvPr/>
        </p:nvSpPr>
        <p:spPr bwMode="auto">
          <a:xfrm>
            <a:off x="7204075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1" name="Rectangle 142"/>
          <p:cNvSpPr>
            <a:spLocks noChangeArrowheads="1"/>
          </p:cNvSpPr>
          <p:nvPr/>
        </p:nvSpPr>
        <p:spPr bwMode="auto">
          <a:xfrm>
            <a:off x="6791325" y="32988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2" name="Rectangle 143"/>
          <p:cNvSpPr>
            <a:spLocks noChangeArrowheads="1"/>
          </p:cNvSpPr>
          <p:nvPr/>
        </p:nvSpPr>
        <p:spPr bwMode="auto">
          <a:xfrm>
            <a:off x="6375400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3" name="Rectangle 144"/>
          <p:cNvSpPr>
            <a:spLocks noChangeArrowheads="1"/>
          </p:cNvSpPr>
          <p:nvPr/>
        </p:nvSpPr>
        <p:spPr bwMode="auto">
          <a:xfrm>
            <a:off x="5959475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4" name="Rectangle 145"/>
          <p:cNvSpPr>
            <a:spLocks noChangeArrowheads="1"/>
          </p:cNvSpPr>
          <p:nvPr/>
        </p:nvSpPr>
        <p:spPr bwMode="auto">
          <a:xfrm>
            <a:off x="5546725" y="32988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5" name="Rectangle 146"/>
          <p:cNvSpPr>
            <a:spLocks noChangeArrowheads="1"/>
          </p:cNvSpPr>
          <p:nvPr/>
        </p:nvSpPr>
        <p:spPr bwMode="auto">
          <a:xfrm>
            <a:off x="5130800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6" name="Rectangle 147"/>
          <p:cNvSpPr>
            <a:spLocks noChangeArrowheads="1"/>
          </p:cNvSpPr>
          <p:nvPr/>
        </p:nvSpPr>
        <p:spPr bwMode="auto">
          <a:xfrm>
            <a:off x="4714875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7" name="Rectangle 148"/>
          <p:cNvSpPr>
            <a:spLocks noChangeArrowheads="1"/>
          </p:cNvSpPr>
          <p:nvPr/>
        </p:nvSpPr>
        <p:spPr bwMode="auto">
          <a:xfrm>
            <a:off x="4302125" y="3298825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8" name="Rectangle 149"/>
          <p:cNvSpPr>
            <a:spLocks noChangeArrowheads="1"/>
          </p:cNvSpPr>
          <p:nvPr/>
        </p:nvSpPr>
        <p:spPr bwMode="auto">
          <a:xfrm>
            <a:off x="3886200" y="3298825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39" name="Rectangle 150"/>
          <p:cNvSpPr>
            <a:spLocks noChangeArrowheads="1"/>
          </p:cNvSpPr>
          <p:nvPr/>
        </p:nvSpPr>
        <p:spPr bwMode="auto">
          <a:xfrm>
            <a:off x="7204075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0" name="Rectangle 151"/>
          <p:cNvSpPr>
            <a:spLocks noChangeArrowheads="1"/>
          </p:cNvSpPr>
          <p:nvPr/>
        </p:nvSpPr>
        <p:spPr bwMode="auto">
          <a:xfrm>
            <a:off x="6791325" y="30210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1" name="Rectangle 152"/>
          <p:cNvSpPr>
            <a:spLocks noChangeArrowheads="1"/>
          </p:cNvSpPr>
          <p:nvPr/>
        </p:nvSpPr>
        <p:spPr bwMode="auto">
          <a:xfrm>
            <a:off x="6375400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2" name="Rectangle 153"/>
          <p:cNvSpPr>
            <a:spLocks noChangeArrowheads="1"/>
          </p:cNvSpPr>
          <p:nvPr/>
        </p:nvSpPr>
        <p:spPr bwMode="auto">
          <a:xfrm>
            <a:off x="5959475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3" name="Rectangle 154"/>
          <p:cNvSpPr>
            <a:spLocks noChangeArrowheads="1"/>
          </p:cNvSpPr>
          <p:nvPr/>
        </p:nvSpPr>
        <p:spPr bwMode="auto">
          <a:xfrm>
            <a:off x="5546725" y="30210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4" name="Rectangle 155"/>
          <p:cNvSpPr>
            <a:spLocks noChangeArrowheads="1"/>
          </p:cNvSpPr>
          <p:nvPr/>
        </p:nvSpPr>
        <p:spPr bwMode="auto">
          <a:xfrm>
            <a:off x="5130800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5" name="Rectangle 156"/>
          <p:cNvSpPr>
            <a:spLocks noChangeArrowheads="1"/>
          </p:cNvSpPr>
          <p:nvPr/>
        </p:nvSpPr>
        <p:spPr bwMode="auto">
          <a:xfrm>
            <a:off x="4714875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6" name="Rectangle 157"/>
          <p:cNvSpPr>
            <a:spLocks noChangeArrowheads="1"/>
          </p:cNvSpPr>
          <p:nvPr/>
        </p:nvSpPr>
        <p:spPr bwMode="auto">
          <a:xfrm>
            <a:off x="4302125" y="3021013"/>
            <a:ext cx="412750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7" name="Rectangle 158"/>
          <p:cNvSpPr>
            <a:spLocks noChangeArrowheads="1"/>
          </p:cNvSpPr>
          <p:nvPr/>
        </p:nvSpPr>
        <p:spPr bwMode="auto">
          <a:xfrm>
            <a:off x="3886200" y="3021013"/>
            <a:ext cx="415925" cy="27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8" name="Rectangle 159"/>
          <p:cNvSpPr>
            <a:spLocks noChangeArrowheads="1"/>
          </p:cNvSpPr>
          <p:nvPr/>
        </p:nvSpPr>
        <p:spPr bwMode="auto">
          <a:xfrm>
            <a:off x="7204075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49" name="Rectangle 160"/>
          <p:cNvSpPr>
            <a:spLocks noChangeArrowheads="1"/>
          </p:cNvSpPr>
          <p:nvPr/>
        </p:nvSpPr>
        <p:spPr bwMode="auto">
          <a:xfrm>
            <a:off x="6791325" y="27432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0" name="Rectangle 161"/>
          <p:cNvSpPr>
            <a:spLocks noChangeArrowheads="1"/>
          </p:cNvSpPr>
          <p:nvPr/>
        </p:nvSpPr>
        <p:spPr bwMode="auto">
          <a:xfrm>
            <a:off x="6375400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1" name="Rectangle 162"/>
          <p:cNvSpPr>
            <a:spLocks noChangeArrowheads="1"/>
          </p:cNvSpPr>
          <p:nvPr/>
        </p:nvSpPr>
        <p:spPr bwMode="auto">
          <a:xfrm>
            <a:off x="5959475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2" name="Rectangle 163"/>
          <p:cNvSpPr>
            <a:spLocks noChangeArrowheads="1"/>
          </p:cNvSpPr>
          <p:nvPr/>
        </p:nvSpPr>
        <p:spPr bwMode="auto">
          <a:xfrm>
            <a:off x="5546725" y="27432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3" name="Rectangle 164"/>
          <p:cNvSpPr>
            <a:spLocks noChangeArrowheads="1"/>
          </p:cNvSpPr>
          <p:nvPr/>
        </p:nvSpPr>
        <p:spPr bwMode="auto">
          <a:xfrm>
            <a:off x="5130800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4" name="Rectangle 165"/>
          <p:cNvSpPr>
            <a:spLocks noChangeArrowheads="1"/>
          </p:cNvSpPr>
          <p:nvPr/>
        </p:nvSpPr>
        <p:spPr bwMode="auto">
          <a:xfrm>
            <a:off x="4714875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5" name="Rectangle 166"/>
          <p:cNvSpPr>
            <a:spLocks noChangeArrowheads="1"/>
          </p:cNvSpPr>
          <p:nvPr/>
        </p:nvSpPr>
        <p:spPr bwMode="auto">
          <a:xfrm>
            <a:off x="4302125" y="2743200"/>
            <a:ext cx="412750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6" name="Rectangle 167"/>
          <p:cNvSpPr>
            <a:spLocks noChangeArrowheads="1"/>
          </p:cNvSpPr>
          <p:nvPr/>
        </p:nvSpPr>
        <p:spPr bwMode="auto">
          <a:xfrm>
            <a:off x="3886200" y="2743200"/>
            <a:ext cx="415925" cy="277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buFontTx/>
              <a:buNone/>
            </a:pPr>
            <a:endParaRPr lang="en-US" altLang="en-US" sz="800">
              <a:latin typeface="Arial" charset="0"/>
            </a:endParaRPr>
          </a:p>
        </p:txBody>
      </p:sp>
      <p:sp>
        <p:nvSpPr>
          <p:cNvPr id="8357" name="Line 168"/>
          <p:cNvSpPr>
            <a:spLocks noChangeShapeType="1"/>
          </p:cNvSpPr>
          <p:nvPr/>
        </p:nvSpPr>
        <p:spPr bwMode="auto">
          <a:xfrm>
            <a:off x="3886200" y="302101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58" name="Line 169"/>
          <p:cNvSpPr>
            <a:spLocks noChangeShapeType="1"/>
          </p:cNvSpPr>
          <p:nvPr/>
        </p:nvSpPr>
        <p:spPr bwMode="auto">
          <a:xfrm>
            <a:off x="3886200" y="329882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59" name="Line 170"/>
          <p:cNvSpPr>
            <a:spLocks noChangeShapeType="1"/>
          </p:cNvSpPr>
          <p:nvPr/>
        </p:nvSpPr>
        <p:spPr bwMode="auto">
          <a:xfrm>
            <a:off x="3886200" y="357663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0" name="Line 171"/>
          <p:cNvSpPr>
            <a:spLocks noChangeShapeType="1"/>
          </p:cNvSpPr>
          <p:nvPr/>
        </p:nvSpPr>
        <p:spPr bwMode="auto">
          <a:xfrm>
            <a:off x="3886200" y="385286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1" name="Line 172"/>
          <p:cNvSpPr>
            <a:spLocks noChangeShapeType="1"/>
          </p:cNvSpPr>
          <p:nvPr/>
        </p:nvSpPr>
        <p:spPr bwMode="auto">
          <a:xfrm>
            <a:off x="3886200" y="413067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2" name="Line 173"/>
          <p:cNvSpPr>
            <a:spLocks noChangeShapeType="1"/>
          </p:cNvSpPr>
          <p:nvPr/>
        </p:nvSpPr>
        <p:spPr bwMode="auto">
          <a:xfrm>
            <a:off x="3886200" y="4686300"/>
            <a:ext cx="3733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3" name="Line 174"/>
          <p:cNvSpPr>
            <a:spLocks noChangeShapeType="1"/>
          </p:cNvSpPr>
          <p:nvPr/>
        </p:nvSpPr>
        <p:spPr bwMode="auto">
          <a:xfrm>
            <a:off x="3886200" y="496411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4" name="Line 175"/>
          <p:cNvSpPr>
            <a:spLocks noChangeShapeType="1"/>
          </p:cNvSpPr>
          <p:nvPr/>
        </p:nvSpPr>
        <p:spPr bwMode="auto">
          <a:xfrm>
            <a:off x="3886200" y="524192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5" name="Line 176"/>
          <p:cNvSpPr>
            <a:spLocks noChangeShapeType="1"/>
          </p:cNvSpPr>
          <p:nvPr/>
        </p:nvSpPr>
        <p:spPr bwMode="auto">
          <a:xfrm>
            <a:off x="3886200" y="551973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6" name="Line 177"/>
          <p:cNvSpPr>
            <a:spLocks noChangeShapeType="1"/>
          </p:cNvSpPr>
          <p:nvPr/>
        </p:nvSpPr>
        <p:spPr bwMode="auto">
          <a:xfrm>
            <a:off x="3886200" y="5795963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7" name="Line 178"/>
          <p:cNvSpPr>
            <a:spLocks noChangeShapeType="1"/>
          </p:cNvSpPr>
          <p:nvPr/>
        </p:nvSpPr>
        <p:spPr bwMode="auto">
          <a:xfrm>
            <a:off x="3886200" y="6073775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8" name="Line 179"/>
          <p:cNvSpPr>
            <a:spLocks noChangeShapeType="1"/>
          </p:cNvSpPr>
          <p:nvPr/>
        </p:nvSpPr>
        <p:spPr bwMode="auto">
          <a:xfrm>
            <a:off x="3886200" y="6351588"/>
            <a:ext cx="3733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69" name="Line 180"/>
          <p:cNvSpPr>
            <a:spLocks noChangeShapeType="1"/>
          </p:cNvSpPr>
          <p:nvPr/>
        </p:nvSpPr>
        <p:spPr bwMode="auto">
          <a:xfrm>
            <a:off x="5122863" y="2743200"/>
            <a:ext cx="0" cy="3886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70" name="Line 181"/>
          <p:cNvSpPr>
            <a:spLocks noChangeShapeType="1"/>
          </p:cNvSpPr>
          <p:nvPr/>
        </p:nvSpPr>
        <p:spPr bwMode="auto">
          <a:xfrm>
            <a:off x="430212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71" name="Line 182"/>
          <p:cNvSpPr>
            <a:spLocks noChangeShapeType="1"/>
          </p:cNvSpPr>
          <p:nvPr/>
        </p:nvSpPr>
        <p:spPr bwMode="auto">
          <a:xfrm>
            <a:off x="554672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72" name="Line 183"/>
          <p:cNvSpPr>
            <a:spLocks noChangeShapeType="1"/>
          </p:cNvSpPr>
          <p:nvPr/>
        </p:nvSpPr>
        <p:spPr bwMode="auto">
          <a:xfrm>
            <a:off x="595947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73" name="Line 184"/>
          <p:cNvSpPr>
            <a:spLocks noChangeShapeType="1"/>
          </p:cNvSpPr>
          <p:nvPr/>
        </p:nvSpPr>
        <p:spPr bwMode="auto">
          <a:xfrm>
            <a:off x="6375400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74" name="Line 185"/>
          <p:cNvSpPr>
            <a:spLocks noChangeShapeType="1"/>
          </p:cNvSpPr>
          <p:nvPr/>
        </p:nvSpPr>
        <p:spPr bwMode="auto">
          <a:xfrm>
            <a:off x="679132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75" name="Line 186"/>
          <p:cNvSpPr>
            <a:spLocks noChangeShapeType="1"/>
          </p:cNvSpPr>
          <p:nvPr/>
        </p:nvSpPr>
        <p:spPr bwMode="auto">
          <a:xfrm>
            <a:off x="720407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pSp>
        <p:nvGrpSpPr>
          <p:cNvPr id="8376" name="Group 187"/>
          <p:cNvGrpSpPr>
            <a:grpSpLocks/>
          </p:cNvGrpSpPr>
          <p:nvPr/>
        </p:nvGrpSpPr>
        <p:grpSpPr bwMode="auto">
          <a:xfrm>
            <a:off x="4243388" y="2943225"/>
            <a:ext cx="136525" cy="136525"/>
            <a:chOff x="1220" y="3543"/>
            <a:chExt cx="86" cy="86"/>
          </a:xfrm>
        </p:grpSpPr>
        <p:sp>
          <p:nvSpPr>
            <p:cNvPr id="8407" name="Line 188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8" name="Line 189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77" name="Group 190"/>
          <p:cNvGrpSpPr>
            <a:grpSpLocks/>
          </p:cNvGrpSpPr>
          <p:nvPr/>
        </p:nvGrpSpPr>
        <p:grpSpPr bwMode="auto">
          <a:xfrm>
            <a:off x="5054600" y="5729288"/>
            <a:ext cx="136525" cy="136525"/>
            <a:chOff x="1220" y="3543"/>
            <a:chExt cx="86" cy="86"/>
          </a:xfrm>
        </p:grpSpPr>
        <p:sp>
          <p:nvSpPr>
            <p:cNvPr id="8405" name="Line 191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6" name="Line 192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78" name="Group 193"/>
          <p:cNvGrpSpPr>
            <a:grpSpLocks/>
          </p:cNvGrpSpPr>
          <p:nvPr/>
        </p:nvGrpSpPr>
        <p:grpSpPr bwMode="auto">
          <a:xfrm>
            <a:off x="5475288" y="6281738"/>
            <a:ext cx="136525" cy="136525"/>
            <a:chOff x="1220" y="3543"/>
            <a:chExt cx="86" cy="86"/>
          </a:xfrm>
        </p:grpSpPr>
        <p:sp>
          <p:nvSpPr>
            <p:cNvPr id="8403" name="Line 194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4" name="Line 195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79" name="Group 196"/>
          <p:cNvGrpSpPr>
            <a:grpSpLocks/>
          </p:cNvGrpSpPr>
          <p:nvPr/>
        </p:nvGrpSpPr>
        <p:grpSpPr bwMode="auto">
          <a:xfrm>
            <a:off x="5881688" y="6286500"/>
            <a:ext cx="136525" cy="136525"/>
            <a:chOff x="1220" y="3543"/>
            <a:chExt cx="86" cy="86"/>
          </a:xfrm>
        </p:grpSpPr>
        <p:sp>
          <p:nvSpPr>
            <p:cNvPr id="8401" name="Line 197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2" name="Line 198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80" name="Group 199"/>
          <p:cNvGrpSpPr>
            <a:grpSpLocks/>
          </p:cNvGrpSpPr>
          <p:nvPr/>
        </p:nvGrpSpPr>
        <p:grpSpPr bwMode="auto">
          <a:xfrm>
            <a:off x="7135813" y="2949575"/>
            <a:ext cx="136525" cy="136525"/>
            <a:chOff x="1220" y="3543"/>
            <a:chExt cx="86" cy="86"/>
          </a:xfrm>
        </p:grpSpPr>
        <p:sp>
          <p:nvSpPr>
            <p:cNvPr id="8399" name="Line 200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400" name="Line 201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81" name="Group 202"/>
          <p:cNvGrpSpPr>
            <a:grpSpLocks/>
          </p:cNvGrpSpPr>
          <p:nvPr/>
        </p:nvGrpSpPr>
        <p:grpSpPr bwMode="auto">
          <a:xfrm>
            <a:off x="6713538" y="4619625"/>
            <a:ext cx="136525" cy="136525"/>
            <a:chOff x="1220" y="3543"/>
            <a:chExt cx="86" cy="86"/>
          </a:xfrm>
        </p:grpSpPr>
        <p:sp>
          <p:nvSpPr>
            <p:cNvPr id="8397" name="Line 203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398" name="Line 204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8382" name="Group 205"/>
          <p:cNvGrpSpPr>
            <a:grpSpLocks/>
          </p:cNvGrpSpPr>
          <p:nvPr/>
        </p:nvGrpSpPr>
        <p:grpSpPr bwMode="auto">
          <a:xfrm>
            <a:off x="6307138" y="5727700"/>
            <a:ext cx="136525" cy="136525"/>
            <a:chOff x="1220" y="3543"/>
            <a:chExt cx="86" cy="86"/>
          </a:xfrm>
        </p:grpSpPr>
        <p:sp>
          <p:nvSpPr>
            <p:cNvPr id="8395" name="Line 206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396" name="Line 207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383" name="Text Box 208"/>
          <p:cNvSpPr txBox="1">
            <a:spLocks noChangeArrowheads="1"/>
          </p:cNvSpPr>
          <p:nvPr/>
        </p:nvSpPr>
        <p:spPr bwMode="auto">
          <a:xfrm>
            <a:off x="7140575" y="2646363"/>
            <a:ext cx="17049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>
                <a:solidFill>
                  <a:srgbClr val="FF0000"/>
                </a:solidFill>
              </a:rPr>
              <a:t>y = x</a:t>
            </a:r>
            <a:r>
              <a:rPr lang="en-GB" altLang="en-US" sz="1600" baseline="30000">
                <a:solidFill>
                  <a:srgbClr val="FF0000"/>
                </a:solidFill>
              </a:rPr>
              <a:t>2</a:t>
            </a:r>
            <a:r>
              <a:rPr lang="en-GB" altLang="en-US" sz="1600">
                <a:solidFill>
                  <a:srgbClr val="FF0000"/>
                </a:solidFill>
              </a:rPr>
              <a:t> – 3x - 4</a:t>
            </a:r>
          </a:p>
        </p:txBody>
      </p:sp>
      <p:grpSp>
        <p:nvGrpSpPr>
          <p:cNvPr id="8384" name="Group 210"/>
          <p:cNvGrpSpPr>
            <a:grpSpLocks/>
          </p:cNvGrpSpPr>
          <p:nvPr/>
        </p:nvGrpSpPr>
        <p:grpSpPr bwMode="auto">
          <a:xfrm>
            <a:off x="4641850" y="4627563"/>
            <a:ext cx="136525" cy="136525"/>
            <a:chOff x="1220" y="3543"/>
            <a:chExt cx="86" cy="86"/>
          </a:xfrm>
        </p:grpSpPr>
        <p:sp>
          <p:nvSpPr>
            <p:cNvPr id="8393" name="Line 211"/>
            <p:cNvSpPr>
              <a:spLocks noChangeShapeType="1"/>
            </p:cNvSpPr>
            <p:nvPr/>
          </p:nvSpPr>
          <p:spPr bwMode="auto">
            <a:xfrm>
              <a:off x="1223" y="3543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394" name="Line 212"/>
            <p:cNvSpPr>
              <a:spLocks noChangeShapeType="1"/>
            </p:cNvSpPr>
            <p:nvPr/>
          </p:nvSpPr>
          <p:spPr bwMode="auto">
            <a:xfrm flipH="1">
              <a:off x="1220" y="3546"/>
              <a:ext cx="83" cy="83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385" name="Line 214"/>
          <p:cNvSpPr>
            <a:spLocks noChangeShapeType="1"/>
          </p:cNvSpPr>
          <p:nvPr/>
        </p:nvSpPr>
        <p:spPr bwMode="auto">
          <a:xfrm>
            <a:off x="5130800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86" name="Line 215"/>
          <p:cNvSpPr>
            <a:spLocks noChangeShapeType="1"/>
          </p:cNvSpPr>
          <p:nvPr/>
        </p:nvSpPr>
        <p:spPr bwMode="auto">
          <a:xfrm>
            <a:off x="4714875" y="27432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87" name="Freeform 216"/>
          <p:cNvSpPr>
            <a:spLocks/>
          </p:cNvSpPr>
          <p:nvPr/>
        </p:nvSpPr>
        <p:spPr bwMode="auto">
          <a:xfrm>
            <a:off x="4302125" y="3005138"/>
            <a:ext cx="2900363" cy="3436937"/>
          </a:xfrm>
          <a:custGeom>
            <a:avLst/>
            <a:gdLst>
              <a:gd name="T0" fmla="*/ 0 w 1827"/>
              <a:gd name="T1" fmla="*/ 0 h 2165"/>
              <a:gd name="T2" fmla="*/ 2147483647 w 1827"/>
              <a:gd name="T3" fmla="*/ 2147483647 h 2165"/>
              <a:gd name="T4" fmla="*/ 2147483647 w 1827"/>
              <a:gd name="T5" fmla="*/ 2147483647 h 2165"/>
              <a:gd name="T6" fmla="*/ 2147483647 w 1827"/>
              <a:gd name="T7" fmla="*/ 2147483647 h 2165"/>
              <a:gd name="T8" fmla="*/ 2147483647 w 1827"/>
              <a:gd name="T9" fmla="*/ 2147483647 h 2165"/>
              <a:gd name="T10" fmla="*/ 2147483647 w 1827"/>
              <a:gd name="T11" fmla="*/ 2147483647 h 2165"/>
              <a:gd name="T12" fmla="*/ 2147483647 w 1827"/>
              <a:gd name="T13" fmla="*/ 2147483647 h 2165"/>
              <a:gd name="T14" fmla="*/ 2147483647 w 1827"/>
              <a:gd name="T15" fmla="*/ 2147483647 h 216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827" h="2165">
                <a:moveTo>
                  <a:pt x="0" y="0"/>
                </a:moveTo>
                <a:cubicBezTo>
                  <a:pt x="86" y="383"/>
                  <a:pt x="173" y="766"/>
                  <a:pt x="258" y="1058"/>
                </a:cubicBezTo>
                <a:cubicBezTo>
                  <a:pt x="343" y="1350"/>
                  <a:pt x="423" y="1580"/>
                  <a:pt x="510" y="1755"/>
                </a:cubicBezTo>
                <a:cubicBezTo>
                  <a:pt x="597" y="1930"/>
                  <a:pt x="690" y="2047"/>
                  <a:pt x="779" y="2106"/>
                </a:cubicBezTo>
                <a:cubicBezTo>
                  <a:pt x="868" y="2165"/>
                  <a:pt x="954" y="2165"/>
                  <a:pt x="1042" y="2106"/>
                </a:cubicBezTo>
                <a:cubicBezTo>
                  <a:pt x="1130" y="2047"/>
                  <a:pt x="1219" y="1930"/>
                  <a:pt x="1306" y="1755"/>
                </a:cubicBezTo>
                <a:cubicBezTo>
                  <a:pt x="1393" y="1580"/>
                  <a:pt x="1476" y="1350"/>
                  <a:pt x="1563" y="1058"/>
                </a:cubicBezTo>
                <a:cubicBezTo>
                  <a:pt x="1650" y="766"/>
                  <a:pt x="1738" y="385"/>
                  <a:pt x="1827" y="5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8105" name="Text Box 217"/>
          <p:cNvSpPr txBox="1">
            <a:spLocks noChangeArrowheads="1"/>
          </p:cNvSpPr>
          <p:nvPr/>
        </p:nvSpPr>
        <p:spPr bwMode="auto">
          <a:xfrm>
            <a:off x="5400675" y="2552700"/>
            <a:ext cx="10969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</a:rPr>
              <a:t>x = 1.5</a:t>
            </a:r>
          </a:p>
        </p:txBody>
      </p:sp>
      <p:sp>
        <p:nvSpPr>
          <p:cNvPr id="38106" name="Line 218"/>
          <p:cNvSpPr>
            <a:spLocks noChangeShapeType="1"/>
          </p:cNvSpPr>
          <p:nvPr/>
        </p:nvSpPr>
        <p:spPr bwMode="auto">
          <a:xfrm>
            <a:off x="5748338" y="2759075"/>
            <a:ext cx="0" cy="3876675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8390" name="Text Box 222"/>
          <p:cNvSpPr txBox="1">
            <a:spLocks noChangeArrowheads="1"/>
          </p:cNvSpPr>
          <p:nvPr/>
        </p:nvSpPr>
        <p:spPr bwMode="auto">
          <a:xfrm>
            <a:off x="949325" y="4421188"/>
            <a:ext cx="10001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y = -6.25</a:t>
            </a:r>
          </a:p>
        </p:txBody>
      </p:sp>
      <p:pic>
        <p:nvPicPr>
          <p:cNvPr id="8391" name="Picture 224" descr="quads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392" name="Picture 225" descr="quads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8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9" grpId="0"/>
      <p:bldP spid="38105" grpId="0"/>
      <p:bldP spid="3810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>
            <a:off x="838200" y="2971800"/>
            <a:ext cx="7620000" cy="744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buFontTx/>
              <a:buNone/>
            </a:pPr>
            <a:r>
              <a:rPr lang="en-GB" sz="3600" kern="10">
                <a:ln w="25400">
                  <a:solidFill>
                    <a:schemeClr val="tx1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rgbClr val="510000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Teachings for Exercise 2B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latin typeface="Comic Sans MS" pitchFamily="66" charset="0"/>
              </a:rPr>
              <a:t>Quadratic Functions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4276725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altLang="en-US" sz="1600" smtClean="0">
                <a:latin typeface="Comic Sans MS" pitchFamily="66" charset="0"/>
              </a:rPr>
              <a:t>	</a:t>
            </a:r>
            <a:r>
              <a:rPr lang="en-GB" altLang="en-US" sz="1600" b="1" u="sng" smtClean="0">
                <a:latin typeface="Comic Sans MS" pitchFamily="66" charset="0"/>
              </a:rPr>
              <a:t>Solving by Factorisation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You need to be able to solve Quadratic Equations by factorising them.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A Quadratic Equation will have 0, 1 or 2 solutions, known as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roots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  <a:p>
            <a:pPr eaLnBrk="1" hangingPunct="1">
              <a:buFontTx/>
              <a:buNone/>
            </a:pPr>
            <a:endParaRPr lang="en-GB" altLang="en-US" sz="1400" smtClean="0">
              <a:latin typeface="Comic Sans MS" pitchFamily="66" charset="0"/>
            </a:endParaRPr>
          </a:p>
          <a:p>
            <a:pPr eaLnBrk="1" hangingPunct="1">
              <a:buFontTx/>
              <a:buNone/>
            </a:pPr>
            <a:r>
              <a:rPr lang="en-GB" altLang="en-US" sz="1400" smtClean="0">
                <a:latin typeface="Comic Sans MS" pitchFamily="66" charset="0"/>
              </a:rPr>
              <a:t>	If there is 1 solution it is known as a ‘</a:t>
            </a:r>
            <a:r>
              <a:rPr lang="en-GB" altLang="en-US" sz="1400" smtClean="0">
                <a:solidFill>
                  <a:srgbClr val="FF0000"/>
                </a:solidFill>
                <a:latin typeface="Comic Sans MS" pitchFamily="66" charset="0"/>
              </a:rPr>
              <a:t>repeated root</a:t>
            </a:r>
            <a:r>
              <a:rPr lang="en-GB" altLang="en-US" sz="1400" smtClean="0">
                <a:latin typeface="Comic Sans MS" pitchFamily="66" charset="0"/>
              </a:rPr>
              <a:t>’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8612188" y="6491288"/>
            <a:ext cx="53181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800"/>
              <a:t>2B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4800600" y="1524000"/>
            <a:ext cx="116681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 b="1" u="sng"/>
              <a:t>Example</a:t>
            </a: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4800600" y="19050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/>
              <a:t>Solve the equation…</a:t>
            </a:r>
          </a:p>
        </p:txBody>
      </p:sp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4800600" y="22860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600"/>
              <a:t>a)</a:t>
            </a:r>
          </a:p>
        </p:txBody>
      </p:sp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6365875" y="2286000"/>
          <a:ext cx="768350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7" name="Equation" r:id="rId4" imgW="494870" imgH="203024" progId="Equation.DSMT4">
                  <p:embed/>
                </p:oleObj>
              </mc:Choice>
              <mc:Fallback>
                <p:oleObj name="Equation" r:id="rId4" imgW="494870" imgH="203024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875" y="2286000"/>
                        <a:ext cx="768350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8" name="Object 12"/>
          <p:cNvGraphicFramePr>
            <a:graphicFrameLocks noChangeAspect="1"/>
          </p:cNvGraphicFramePr>
          <p:nvPr/>
        </p:nvGraphicFramePr>
        <p:xfrm>
          <a:off x="5918200" y="2667000"/>
          <a:ext cx="1082675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6" imgW="698197" imgH="203112" progId="Equation.DSMT4">
                  <p:embed/>
                </p:oleObj>
              </mc:Choice>
              <mc:Fallback>
                <p:oleObj name="Equation" r:id="rId6" imgW="698197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200" y="2667000"/>
                        <a:ext cx="1082675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9" name="Object 13"/>
          <p:cNvGraphicFramePr>
            <a:graphicFrameLocks noChangeAspect="1"/>
          </p:cNvGraphicFramePr>
          <p:nvPr/>
        </p:nvGraphicFramePr>
        <p:xfrm>
          <a:off x="5867400" y="3048000"/>
          <a:ext cx="1141413" cy="31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8" imgW="736600" imgH="203200" progId="Equation.DSMT4">
                  <p:embed/>
                </p:oleObj>
              </mc:Choice>
              <mc:Fallback>
                <p:oleObj name="Equation" r:id="rId8" imgW="736600" imgH="203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048000"/>
                        <a:ext cx="1141413" cy="315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0" name="Object 14"/>
          <p:cNvGraphicFramePr>
            <a:graphicFrameLocks noChangeAspect="1"/>
          </p:cNvGraphicFramePr>
          <p:nvPr/>
        </p:nvGraphicFramePr>
        <p:xfrm>
          <a:off x="5029200" y="4114800"/>
          <a:ext cx="55086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10" imgW="355138" imgH="177569" progId="Equation.DSMT4">
                  <p:embed/>
                </p:oleObj>
              </mc:Choice>
              <mc:Fallback>
                <p:oleObj name="Equation" r:id="rId10" imgW="355138" imgH="177569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114800"/>
                        <a:ext cx="55086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1" name="Object 15"/>
          <p:cNvGraphicFramePr>
            <a:graphicFrameLocks noChangeAspect="1"/>
          </p:cNvGraphicFramePr>
          <p:nvPr/>
        </p:nvGraphicFramePr>
        <p:xfrm>
          <a:off x="6400800" y="4114800"/>
          <a:ext cx="865188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12" imgW="558558" imgH="177723" progId="Equation.DSMT4">
                  <p:embed/>
                </p:oleObj>
              </mc:Choice>
              <mc:Fallback>
                <p:oleObj name="Equation" r:id="rId12" imgW="558558" imgH="17772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114800"/>
                        <a:ext cx="865188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52" name="Object 16"/>
          <p:cNvGraphicFramePr>
            <a:graphicFrameLocks noChangeAspect="1"/>
          </p:cNvGraphicFramePr>
          <p:nvPr/>
        </p:nvGraphicFramePr>
        <p:xfrm>
          <a:off x="6705600" y="4495800"/>
          <a:ext cx="550863" cy="276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14" imgW="355138" imgH="177569" progId="Equation.DSMT4">
                  <p:embed/>
                </p:oleObj>
              </mc:Choice>
              <mc:Fallback>
                <p:oleObj name="Equation" r:id="rId14" imgW="355138" imgH="177569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495800"/>
                        <a:ext cx="550863" cy="276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3" name="Arc 17"/>
          <p:cNvSpPr>
            <a:spLocks/>
          </p:cNvSpPr>
          <p:nvPr/>
        </p:nvSpPr>
        <p:spPr bwMode="auto">
          <a:xfrm>
            <a:off x="7315200" y="24384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29636542 h 43199"/>
              <a:gd name="T4" fmla="*/ 0 w 21600"/>
              <a:gd name="T5" fmla="*/ 1481858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54" name="Arc 18"/>
          <p:cNvSpPr>
            <a:spLocks/>
          </p:cNvSpPr>
          <p:nvPr/>
        </p:nvSpPr>
        <p:spPr bwMode="auto">
          <a:xfrm>
            <a:off x="7315200" y="2819400"/>
            <a:ext cx="228600" cy="381000"/>
          </a:xfrm>
          <a:custGeom>
            <a:avLst/>
            <a:gdLst>
              <a:gd name="T0" fmla="*/ 0 w 21600"/>
              <a:gd name="T1" fmla="*/ 0 h 43199"/>
              <a:gd name="T2" fmla="*/ 197919 w 21600"/>
              <a:gd name="T3" fmla="*/ 29636542 h 43199"/>
              <a:gd name="T4" fmla="*/ 0 w 21600"/>
              <a:gd name="T5" fmla="*/ 14818580 h 4319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43199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</a:path>
              <a:path w="21600" h="43199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33464"/>
                  <a:pt x="12030" y="43107"/>
                  <a:pt x="167" y="4319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7391400" y="2438400"/>
            <a:ext cx="152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Subtract 9x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391400" y="2819400"/>
            <a:ext cx="1295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Factorise</a:t>
            </a:r>
          </a:p>
        </p:txBody>
      </p:sp>
      <p:sp>
        <p:nvSpPr>
          <p:cNvPr id="39957" name="Line 21"/>
          <p:cNvSpPr>
            <a:spLocks noChangeShapeType="1"/>
          </p:cNvSpPr>
          <p:nvPr/>
        </p:nvSpPr>
        <p:spPr bwMode="auto">
          <a:xfrm>
            <a:off x="5867400" y="3352800"/>
            <a:ext cx="228600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58" name="Line 22"/>
          <p:cNvSpPr>
            <a:spLocks noChangeShapeType="1"/>
          </p:cNvSpPr>
          <p:nvPr/>
        </p:nvSpPr>
        <p:spPr bwMode="auto">
          <a:xfrm>
            <a:off x="6096000" y="3352800"/>
            <a:ext cx="533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59" name="Line 23"/>
          <p:cNvSpPr>
            <a:spLocks noChangeShapeType="1"/>
          </p:cNvSpPr>
          <p:nvPr/>
        </p:nvSpPr>
        <p:spPr bwMode="auto">
          <a:xfrm flipH="1">
            <a:off x="5334000" y="3429000"/>
            <a:ext cx="609600" cy="685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60" name="Line 24"/>
          <p:cNvSpPr>
            <a:spLocks noChangeShapeType="1"/>
          </p:cNvSpPr>
          <p:nvPr/>
        </p:nvSpPr>
        <p:spPr bwMode="auto">
          <a:xfrm>
            <a:off x="6400800" y="3429000"/>
            <a:ext cx="381000" cy="6096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9961" name="Text Box 25"/>
          <p:cNvSpPr txBox="1">
            <a:spLocks noChangeArrowheads="1"/>
          </p:cNvSpPr>
          <p:nvPr/>
        </p:nvSpPr>
        <p:spPr bwMode="auto">
          <a:xfrm>
            <a:off x="7391400" y="3352800"/>
            <a:ext cx="1600200" cy="7556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GB" altLang="en-US" sz="1400">
                <a:solidFill>
                  <a:srgbClr val="FF0000"/>
                </a:solidFill>
              </a:rPr>
              <a:t>Either ‘x’ or ‘x-9’ must be equal to 0</a:t>
            </a:r>
          </a:p>
        </p:txBody>
      </p:sp>
      <p:sp>
        <p:nvSpPr>
          <p:cNvPr id="39963" name="Oval 27"/>
          <p:cNvSpPr>
            <a:spLocks noChangeArrowheads="1"/>
          </p:cNvSpPr>
          <p:nvPr/>
        </p:nvSpPr>
        <p:spPr bwMode="auto">
          <a:xfrm>
            <a:off x="4953000" y="4038600"/>
            <a:ext cx="6858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9964" name="Oval 28"/>
          <p:cNvSpPr>
            <a:spLocks noChangeArrowheads="1"/>
          </p:cNvSpPr>
          <p:nvPr/>
        </p:nvSpPr>
        <p:spPr bwMode="auto">
          <a:xfrm>
            <a:off x="6629400" y="4419600"/>
            <a:ext cx="685800" cy="3810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0265" name="Picture 29" descr="quads1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6" name="Picture 30" descr="quads1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1600200" cy="101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39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2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39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87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39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39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9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/>
      <p:bldP spid="39943" grpId="0"/>
      <p:bldP spid="39953" grpId="0" animBg="1"/>
      <p:bldP spid="39954" grpId="0" animBg="1"/>
      <p:bldP spid="39955" grpId="0"/>
      <p:bldP spid="39956" grpId="0"/>
      <p:bldP spid="39957" grpId="0" animBg="1"/>
      <p:bldP spid="39958" grpId="0" animBg="1"/>
      <p:bldP spid="39959" grpId="0" animBg="1"/>
      <p:bldP spid="39960" grpId="0" animBg="1"/>
      <p:bldP spid="39961" grpId="0" animBg="1"/>
      <p:bldP spid="39963" grpId="0" animBg="1"/>
      <p:bldP spid="3996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GB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656</TotalTime>
  <Words>1288</Words>
  <Application>Microsoft Office PowerPoint</Application>
  <PresentationFormat>On-screen Show (4:3)</PresentationFormat>
  <Paragraphs>477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Comic Sans MS</vt:lpstr>
      <vt:lpstr>Arial</vt:lpstr>
      <vt:lpstr>Calibri</vt:lpstr>
      <vt:lpstr>Wingdings</vt:lpstr>
      <vt:lpstr>Default Design</vt:lpstr>
      <vt:lpstr>MathType 6.0 Equation</vt:lpstr>
      <vt:lpstr>PowerPoint Presentation</vt:lpstr>
      <vt:lpstr>Introduction</vt:lpstr>
      <vt:lpstr>PowerPoint Presentation</vt:lpstr>
      <vt:lpstr>Quadratic Functions</vt:lpstr>
      <vt:lpstr>Quadratic Functions</vt:lpstr>
      <vt:lpstr>Quadratic Functions</vt:lpstr>
      <vt:lpstr>Quadratic Functions</vt:lpstr>
      <vt:lpstr>PowerPoint Presentation</vt:lpstr>
      <vt:lpstr>Quadratic Functions</vt:lpstr>
      <vt:lpstr>Quadratic Functions</vt:lpstr>
      <vt:lpstr>Quadratic Functions</vt:lpstr>
      <vt:lpstr>Quadratic Functions</vt:lpstr>
      <vt:lpstr>Quadratic Functions</vt:lpstr>
      <vt:lpstr>Quadratic Functions</vt:lpstr>
      <vt:lpstr>Quadratic Functions</vt:lpstr>
      <vt:lpstr>PowerPoint Presentation</vt:lpstr>
      <vt:lpstr>Quadratic Functions</vt:lpstr>
      <vt:lpstr>Quadratic Functions</vt:lpstr>
      <vt:lpstr>Quadratic Functions</vt:lpstr>
      <vt:lpstr>Quadratic Functions</vt:lpstr>
      <vt:lpstr>PowerPoint Presentation</vt:lpstr>
      <vt:lpstr>Quadratic Functions</vt:lpstr>
      <vt:lpstr>Quadratic Functions</vt:lpstr>
      <vt:lpstr>PowerPoint Presentation</vt:lpstr>
      <vt:lpstr>Quadratic Functions</vt:lpstr>
      <vt:lpstr>Quadratic Functions</vt:lpstr>
      <vt:lpstr>Quadratic Functions</vt:lpstr>
      <vt:lpstr>PowerPoint Presentation</vt:lpstr>
      <vt:lpstr>Quadratic Functions</vt:lpstr>
      <vt:lpstr>Quadratic Functions</vt:lpstr>
      <vt:lpstr>Quadratic Functions</vt:lpstr>
      <vt:lpstr>Quadratic Functions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Mike</cp:lastModifiedBy>
  <cp:revision>127</cp:revision>
  <cp:lastPrinted>1601-01-01T00:00:00Z</cp:lastPrinted>
  <dcterms:created xsi:type="dcterms:W3CDTF">2010-08-18T21:02:54Z</dcterms:created>
  <dcterms:modified xsi:type="dcterms:W3CDTF">2014-06-07T09:52:49Z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