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99FF99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1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image" Target="../media/image61.wmf"/><Relationship Id="rId7" Type="http://schemas.openxmlformats.org/officeDocument/2006/relationships/image" Target="../media/image72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71.wmf"/><Relationship Id="rId11" Type="http://schemas.openxmlformats.org/officeDocument/2006/relationships/image" Target="../media/image76.wmf"/><Relationship Id="rId5" Type="http://schemas.openxmlformats.org/officeDocument/2006/relationships/image" Target="../media/image70.wmf"/><Relationship Id="rId10" Type="http://schemas.openxmlformats.org/officeDocument/2006/relationships/image" Target="../media/image75.wmf"/><Relationship Id="rId4" Type="http://schemas.openxmlformats.org/officeDocument/2006/relationships/image" Target="../media/image69.wmf"/><Relationship Id="rId9" Type="http://schemas.openxmlformats.org/officeDocument/2006/relationships/image" Target="../media/image74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3" Type="http://schemas.openxmlformats.org/officeDocument/2006/relationships/image" Target="../media/image77.wmf"/><Relationship Id="rId7" Type="http://schemas.openxmlformats.org/officeDocument/2006/relationships/image" Target="../media/image81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80.wmf"/><Relationship Id="rId11" Type="http://schemas.openxmlformats.org/officeDocument/2006/relationships/image" Target="../media/image85.wmf"/><Relationship Id="rId5" Type="http://schemas.openxmlformats.org/officeDocument/2006/relationships/image" Target="../media/image79.wmf"/><Relationship Id="rId10" Type="http://schemas.openxmlformats.org/officeDocument/2006/relationships/image" Target="../media/image84.wmf"/><Relationship Id="rId4" Type="http://schemas.openxmlformats.org/officeDocument/2006/relationships/image" Target="../media/image78.wmf"/><Relationship Id="rId9" Type="http://schemas.openxmlformats.org/officeDocument/2006/relationships/image" Target="../media/image83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8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6" Type="http://schemas.openxmlformats.org/officeDocument/2006/relationships/image" Target="../media/image91.wmf"/><Relationship Id="rId5" Type="http://schemas.openxmlformats.org/officeDocument/2006/relationships/image" Target="../media/image90.wmf"/><Relationship Id="rId4" Type="http://schemas.openxmlformats.org/officeDocument/2006/relationships/image" Target="../media/image89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99.wmf"/><Relationship Id="rId13" Type="http://schemas.openxmlformats.org/officeDocument/2006/relationships/image" Target="../media/image104.wmf"/><Relationship Id="rId18" Type="http://schemas.openxmlformats.org/officeDocument/2006/relationships/image" Target="../media/image109.wmf"/><Relationship Id="rId26" Type="http://schemas.openxmlformats.org/officeDocument/2006/relationships/image" Target="../media/image117.wmf"/><Relationship Id="rId3" Type="http://schemas.openxmlformats.org/officeDocument/2006/relationships/image" Target="../media/image94.wmf"/><Relationship Id="rId21" Type="http://schemas.openxmlformats.org/officeDocument/2006/relationships/image" Target="../media/image112.wmf"/><Relationship Id="rId7" Type="http://schemas.openxmlformats.org/officeDocument/2006/relationships/image" Target="../media/image98.wmf"/><Relationship Id="rId12" Type="http://schemas.openxmlformats.org/officeDocument/2006/relationships/image" Target="../media/image103.wmf"/><Relationship Id="rId17" Type="http://schemas.openxmlformats.org/officeDocument/2006/relationships/image" Target="../media/image108.wmf"/><Relationship Id="rId25" Type="http://schemas.openxmlformats.org/officeDocument/2006/relationships/image" Target="../media/image116.wmf"/><Relationship Id="rId2" Type="http://schemas.openxmlformats.org/officeDocument/2006/relationships/image" Target="../media/image93.wmf"/><Relationship Id="rId16" Type="http://schemas.openxmlformats.org/officeDocument/2006/relationships/image" Target="../media/image107.wmf"/><Relationship Id="rId20" Type="http://schemas.openxmlformats.org/officeDocument/2006/relationships/image" Target="../media/image111.wmf"/><Relationship Id="rId29" Type="http://schemas.openxmlformats.org/officeDocument/2006/relationships/image" Target="../media/image120.wmf"/><Relationship Id="rId1" Type="http://schemas.openxmlformats.org/officeDocument/2006/relationships/image" Target="../media/image92.wmf"/><Relationship Id="rId6" Type="http://schemas.openxmlformats.org/officeDocument/2006/relationships/image" Target="../media/image97.wmf"/><Relationship Id="rId11" Type="http://schemas.openxmlformats.org/officeDocument/2006/relationships/image" Target="../media/image102.wmf"/><Relationship Id="rId24" Type="http://schemas.openxmlformats.org/officeDocument/2006/relationships/image" Target="../media/image115.wmf"/><Relationship Id="rId5" Type="http://schemas.openxmlformats.org/officeDocument/2006/relationships/image" Target="../media/image96.wmf"/><Relationship Id="rId15" Type="http://schemas.openxmlformats.org/officeDocument/2006/relationships/image" Target="../media/image106.wmf"/><Relationship Id="rId23" Type="http://schemas.openxmlformats.org/officeDocument/2006/relationships/image" Target="../media/image114.wmf"/><Relationship Id="rId28" Type="http://schemas.openxmlformats.org/officeDocument/2006/relationships/image" Target="../media/image119.wmf"/><Relationship Id="rId10" Type="http://schemas.openxmlformats.org/officeDocument/2006/relationships/image" Target="../media/image101.wmf"/><Relationship Id="rId19" Type="http://schemas.openxmlformats.org/officeDocument/2006/relationships/image" Target="../media/image110.wmf"/><Relationship Id="rId31" Type="http://schemas.openxmlformats.org/officeDocument/2006/relationships/image" Target="../media/image122.wmf"/><Relationship Id="rId4" Type="http://schemas.openxmlformats.org/officeDocument/2006/relationships/image" Target="../media/image95.wmf"/><Relationship Id="rId9" Type="http://schemas.openxmlformats.org/officeDocument/2006/relationships/image" Target="../media/image100.wmf"/><Relationship Id="rId14" Type="http://schemas.openxmlformats.org/officeDocument/2006/relationships/image" Target="../media/image105.wmf"/><Relationship Id="rId22" Type="http://schemas.openxmlformats.org/officeDocument/2006/relationships/image" Target="../media/image113.wmf"/><Relationship Id="rId27" Type="http://schemas.openxmlformats.org/officeDocument/2006/relationships/image" Target="../media/image118.wmf"/><Relationship Id="rId30" Type="http://schemas.openxmlformats.org/officeDocument/2006/relationships/image" Target="../media/image121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2.wmf"/><Relationship Id="rId7" Type="http://schemas.openxmlformats.org/officeDocument/2006/relationships/image" Target="../media/image126.wmf"/><Relationship Id="rId2" Type="http://schemas.openxmlformats.org/officeDocument/2006/relationships/image" Target="../media/image121.wmf"/><Relationship Id="rId1" Type="http://schemas.openxmlformats.org/officeDocument/2006/relationships/image" Target="../media/image120.wmf"/><Relationship Id="rId6" Type="http://schemas.openxmlformats.org/officeDocument/2006/relationships/image" Target="../media/image125.wmf"/><Relationship Id="rId5" Type="http://schemas.openxmlformats.org/officeDocument/2006/relationships/image" Target="../media/image124.wmf"/><Relationship Id="rId4" Type="http://schemas.openxmlformats.org/officeDocument/2006/relationships/image" Target="../media/image123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0.wmf"/><Relationship Id="rId3" Type="http://schemas.openxmlformats.org/officeDocument/2006/relationships/image" Target="../media/image122.wmf"/><Relationship Id="rId7" Type="http://schemas.openxmlformats.org/officeDocument/2006/relationships/image" Target="../media/image129.wmf"/><Relationship Id="rId2" Type="http://schemas.openxmlformats.org/officeDocument/2006/relationships/image" Target="../media/image121.wmf"/><Relationship Id="rId1" Type="http://schemas.openxmlformats.org/officeDocument/2006/relationships/image" Target="../media/image120.wmf"/><Relationship Id="rId6" Type="http://schemas.openxmlformats.org/officeDocument/2006/relationships/image" Target="../media/image128.wmf"/><Relationship Id="rId5" Type="http://schemas.openxmlformats.org/officeDocument/2006/relationships/image" Target="../media/image61.wmf"/><Relationship Id="rId4" Type="http://schemas.openxmlformats.org/officeDocument/2006/relationships/image" Target="../media/image127.wmf"/><Relationship Id="rId9" Type="http://schemas.openxmlformats.org/officeDocument/2006/relationships/image" Target="../media/image131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6.wmf"/><Relationship Id="rId3" Type="http://schemas.openxmlformats.org/officeDocument/2006/relationships/image" Target="../media/image122.wmf"/><Relationship Id="rId7" Type="http://schemas.openxmlformats.org/officeDocument/2006/relationships/image" Target="../media/image135.wmf"/><Relationship Id="rId12" Type="http://schemas.openxmlformats.org/officeDocument/2006/relationships/image" Target="../media/image140.wmf"/><Relationship Id="rId2" Type="http://schemas.openxmlformats.org/officeDocument/2006/relationships/image" Target="../media/image121.wmf"/><Relationship Id="rId1" Type="http://schemas.openxmlformats.org/officeDocument/2006/relationships/image" Target="../media/image120.wmf"/><Relationship Id="rId6" Type="http://schemas.openxmlformats.org/officeDocument/2006/relationships/image" Target="../media/image134.wmf"/><Relationship Id="rId11" Type="http://schemas.openxmlformats.org/officeDocument/2006/relationships/image" Target="../media/image139.wmf"/><Relationship Id="rId5" Type="http://schemas.openxmlformats.org/officeDocument/2006/relationships/image" Target="../media/image133.wmf"/><Relationship Id="rId10" Type="http://schemas.openxmlformats.org/officeDocument/2006/relationships/image" Target="../media/image138.wmf"/><Relationship Id="rId4" Type="http://schemas.openxmlformats.org/officeDocument/2006/relationships/image" Target="../media/image132.wmf"/><Relationship Id="rId9" Type="http://schemas.openxmlformats.org/officeDocument/2006/relationships/image" Target="../media/image137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3.wmf"/><Relationship Id="rId3" Type="http://schemas.openxmlformats.org/officeDocument/2006/relationships/image" Target="../media/image122.wmf"/><Relationship Id="rId7" Type="http://schemas.openxmlformats.org/officeDocument/2006/relationships/image" Target="../media/image142.wmf"/><Relationship Id="rId2" Type="http://schemas.openxmlformats.org/officeDocument/2006/relationships/image" Target="../media/image121.wmf"/><Relationship Id="rId1" Type="http://schemas.openxmlformats.org/officeDocument/2006/relationships/image" Target="../media/image120.wmf"/><Relationship Id="rId6" Type="http://schemas.openxmlformats.org/officeDocument/2006/relationships/image" Target="../media/image141.wmf"/><Relationship Id="rId5" Type="http://schemas.openxmlformats.org/officeDocument/2006/relationships/image" Target="../media/image140.wmf"/><Relationship Id="rId4" Type="http://schemas.openxmlformats.org/officeDocument/2006/relationships/image" Target="../media/image139.wmf"/><Relationship Id="rId9" Type="http://schemas.openxmlformats.org/officeDocument/2006/relationships/image" Target="../media/image144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6.wmf"/><Relationship Id="rId1" Type="http://schemas.openxmlformats.org/officeDocument/2006/relationships/image" Target="../media/image145.wmf"/></Relationships>
</file>

<file path=ppt/drawings/_rels/vmlDrawing1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1.wmf"/><Relationship Id="rId3" Type="http://schemas.openxmlformats.org/officeDocument/2006/relationships/image" Target="../media/image120.wmf"/><Relationship Id="rId7" Type="http://schemas.openxmlformats.org/officeDocument/2006/relationships/image" Target="../media/image150.wmf"/><Relationship Id="rId2" Type="http://schemas.openxmlformats.org/officeDocument/2006/relationships/image" Target="../media/image147.wmf"/><Relationship Id="rId1" Type="http://schemas.openxmlformats.org/officeDocument/2006/relationships/image" Target="../media/image145.wmf"/><Relationship Id="rId6" Type="http://schemas.openxmlformats.org/officeDocument/2006/relationships/image" Target="../media/image149.wmf"/><Relationship Id="rId5" Type="http://schemas.openxmlformats.org/officeDocument/2006/relationships/image" Target="../media/image148.wmf"/><Relationship Id="rId4" Type="http://schemas.openxmlformats.org/officeDocument/2006/relationships/image" Target="../media/image12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10" Type="http://schemas.openxmlformats.org/officeDocument/2006/relationships/image" Target="../media/image39.wmf"/><Relationship Id="rId4" Type="http://schemas.openxmlformats.org/officeDocument/2006/relationships/image" Target="../media/image33.wmf"/><Relationship Id="rId9" Type="http://schemas.openxmlformats.org/officeDocument/2006/relationships/image" Target="../media/image3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4" Type="http://schemas.openxmlformats.org/officeDocument/2006/relationships/image" Target="../media/image43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image" Target="../media/image42.wmf"/><Relationship Id="rId7" Type="http://schemas.openxmlformats.org/officeDocument/2006/relationships/image" Target="../media/image46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6" Type="http://schemas.openxmlformats.org/officeDocument/2006/relationships/image" Target="../media/image45.wmf"/><Relationship Id="rId11" Type="http://schemas.openxmlformats.org/officeDocument/2006/relationships/image" Target="../media/image50.wmf"/><Relationship Id="rId5" Type="http://schemas.openxmlformats.org/officeDocument/2006/relationships/image" Target="../media/image44.wmf"/><Relationship Id="rId10" Type="http://schemas.openxmlformats.org/officeDocument/2006/relationships/image" Target="../media/image49.wmf"/><Relationship Id="rId4" Type="http://schemas.openxmlformats.org/officeDocument/2006/relationships/image" Target="../media/image43.wmf"/><Relationship Id="rId9" Type="http://schemas.openxmlformats.org/officeDocument/2006/relationships/image" Target="../media/image48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image" Target="../media/image42.wmf"/><Relationship Id="rId7" Type="http://schemas.openxmlformats.org/officeDocument/2006/relationships/image" Target="../media/image53.wmf"/><Relationship Id="rId12" Type="http://schemas.openxmlformats.org/officeDocument/2006/relationships/image" Target="../media/image58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6" Type="http://schemas.openxmlformats.org/officeDocument/2006/relationships/image" Target="../media/image52.wmf"/><Relationship Id="rId11" Type="http://schemas.openxmlformats.org/officeDocument/2006/relationships/image" Target="../media/image57.wmf"/><Relationship Id="rId5" Type="http://schemas.openxmlformats.org/officeDocument/2006/relationships/image" Target="../media/image51.wmf"/><Relationship Id="rId10" Type="http://schemas.openxmlformats.org/officeDocument/2006/relationships/image" Target="../media/image56.wmf"/><Relationship Id="rId4" Type="http://schemas.openxmlformats.org/officeDocument/2006/relationships/image" Target="../media/image43.wmf"/><Relationship Id="rId9" Type="http://schemas.openxmlformats.org/officeDocument/2006/relationships/image" Target="../media/image55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64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Relationship Id="rId9" Type="http://schemas.openxmlformats.org/officeDocument/2006/relationships/image" Target="../media/image6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EABBA2-CF6B-4F3A-85DF-A0C680D6C85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26949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2ABDB9-2B0B-4162-B087-E589DFFF524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3463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E29597-E561-487F-AECB-EF8B685CF97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73950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54F7F7-B67E-4B98-9B9D-50181612D78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01234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3F746D-0516-4E5B-88CC-B5EC6B81260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07043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2179AB-9D9E-4EAC-8373-0B287FDBFFE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8651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F72C14-D5FA-4FD6-9371-82244D3F5B7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27222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6C11D0-D476-4C44-A092-785D2FE8305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70407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0FA1B6-EF59-48A7-ADA2-F3EDBE04B11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15643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E83432-B8B0-4A99-BE7A-46466E2A38E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52584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27A04E-C449-4325-B3E5-7C9AA81682B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32298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CC"/>
            </a:gs>
            <a:gs pos="100000">
              <a:srgbClr val="99FF99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9F4C06D-4BFA-4519-B5B8-5B1A441273E9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1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6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8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oleObject" Target="../embeddings/oleObject55.bin"/><Relationship Id="rId18" Type="http://schemas.openxmlformats.org/officeDocument/2006/relationships/image" Target="../media/image47.wmf"/><Relationship Id="rId3" Type="http://schemas.openxmlformats.org/officeDocument/2006/relationships/oleObject" Target="../embeddings/oleObject50.bin"/><Relationship Id="rId21" Type="http://schemas.openxmlformats.org/officeDocument/2006/relationships/oleObject" Target="../embeddings/oleObject59.bin"/><Relationship Id="rId7" Type="http://schemas.openxmlformats.org/officeDocument/2006/relationships/oleObject" Target="../embeddings/oleObject52.bin"/><Relationship Id="rId12" Type="http://schemas.openxmlformats.org/officeDocument/2006/relationships/image" Target="../media/image44.wmf"/><Relationship Id="rId17" Type="http://schemas.openxmlformats.org/officeDocument/2006/relationships/oleObject" Target="../embeddings/oleObject57.bin"/><Relationship Id="rId25" Type="http://schemas.openxmlformats.org/officeDocument/2006/relationships/image" Target="../media/image13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6.wmf"/><Relationship Id="rId20" Type="http://schemas.openxmlformats.org/officeDocument/2006/relationships/image" Target="../media/image48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54.bin"/><Relationship Id="rId24" Type="http://schemas.openxmlformats.org/officeDocument/2006/relationships/image" Target="../media/image50.wmf"/><Relationship Id="rId5" Type="http://schemas.openxmlformats.org/officeDocument/2006/relationships/oleObject" Target="../embeddings/oleObject51.bin"/><Relationship Id="rId15" Type="http://schemas.openxmlformats.org/officeDocument/2006/relationships/oleObject" Target="../embeddings/oleObject56.bin"/><Relationship Id="rId23" Type="http://schemas.openxmlformats.org/officeDocument/2006/relationships/oleObject" Target="../embeddings/oleObject60.bin"/><Relationship Id="rId10" Type="http://schemas.openxmlformats.org/officeDocument/2006/relationships/image" Target="../media/image43.wmf"/><Relationship Id="rId19" Type="http://schemas.openxmlformats.org/officeDocument/2006/relationships/oleObject" Target="../embeddings/oleObject58.bin"/><Relationship Id="rId4" Type="http://schemas.openxmlformats.org/officeDocument/2006/relationships/image" Target="../media/image40.wmf"/><Relationship Id="rId9" Type="http://schemas.openxmlformats.org/officeDocument/2006/relationships/oleObject" Target="../embeddings/oleObject53.bin"/><Relationship Id="rId14" Type="http://schemas.openxmlformats.org/officeDocument/2006/relationships/image" Target="../media/image45.wmf"/><Relationship Id="rId22" Type="http://schemas.openxmlformats.org/officeDocument/2006/relationships/image" Target="../media/image4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oleObject" Target="../embeddings/oleObject66.bin"/><Relationship Id="rId18" Type="http://schemas.openxmlformats.org/officeDocument/2006/relationships/oleObject" Target="../embeddings/oleObject69.bin"/><Relationship Id="rId26" Type="http://schemas.openxmlformats.org/officeDocument/2006/relationships/image" Target="../media/image57.wmf"/><Relationship Id="rId3" Type="http://schemas.openxmlformats.org/officeDocument/2006/relationships/oleObject" Target="../embeddings/oleObject61.bin"/><Relationship Id="rId21" Type="http://schemas.openxmlformats.org/officeDocument/2006/relationships/image" Target="../media/image55.wmf"/><Relationship Id="rId7" Type="http://schemas.openxmlformats.org/officeDocument/2006/relationships/oleObject" Target="../embeddings/oleObject63.bin"/><Relationship Id="rId12" Type="http://schemas.openxmlformats.org/officeDocument/2006/relationships/image" Target="../media/image51.wmf"/><Relationship Id="rId17" Type="http://schemas.openxmlformats.org/officeDocument/2006/relationships/oleObject" Target="../embeddings/oleObject68.bin"/><Relationship Id="rId25" Type="http://schemas.openxmlformats.org/officeDocument/2006/relationships/oleObject" Target="../embeddings/oleObject7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3.wmf"/><Relationship Id="rId20" Type="http://schemas.openxmlformats.org/officeDocument/2006/relationships/oleObject" Target="../embeddings/oleObject70.bin"/><Relationship Id="rId29" Type="http://schemas.openxmlformats.org/officeDocument/2006/relationships/image" Target="../media/image13.jpeg"/><Relationship Id="rId1" Type="http://schemas.openxmlformats.org/officeDocument/2006/relationships/vmlDrawing" Target="../drawings/vmlDrawing8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65.bin"/><Relationship Id="rId24" Type="http://schemas.openxmlformats.org/officeDocument/2006/relationships/image" Target="../media/image56.wmf"/><Relationship Id="rId5" Type="http://schemas.openxmlformats.org/officeDocument/2006/relationships/oleObject" Target="../embeddings/oleObject62.bin"/><Relationship Id="rId15" Type="http://schemas.openxmlformats.org/officeDocument/2006/relationships/oleObject" Target="../embeddings/oleObject67.bin"/><Relationship Id="rId23" Type="http://schemas.openxmlformats.org/officeDocument/2006/relationships/oleObject" Target="../embeddings/oleObject72.bin"/><Relationship Id="rId28" Type="http://schemas.openxmlformats.org/officeDocument/2006/relationships/image" Target="../media/image58.wmf"/><Relationship Id="rId10" Type="http://schemas.openxmlformats.org/officeDocument/2006/relationships/image" Target="../media/image43.wmf"/><Relationship Id="rId19" Type="http://schemas.openxmlformats.org/officeDocument/2006/relationships/image" Target="../media/image54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64.bin"/><Relationship Id="rId14" Type="http://schemas.openxmlformats.org/officeDocument/2006/relationships/image" Target="../media/image52.wmf"/><Relationship Id="rId22" Type="http://schemas.openxmlformats.org/officeDocument/2006/relationships/oleObject" Target="../embeddings/oleObject71.bin"/><Relationship Id="rId27" Type="http://schemas.openxmlformats.org/officeDocument/2006/relationships/oleObject" Target="../embeddings/oleObject74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oleObject" Target="../embeddings/oleObject80.bin"/><Relationship Id="rId18" Type="http://schemas.openxmlformats.org/officeDocument/2006/relationships/image" Target="../media/image66.wmf"/><Relationship Id="rId3" Type="http://schemas.openxmlformats.org/officeDocument/2006/relationships/oleObject" Target="../embeddings/oleObject75.bin"/><Relationship Id="rId21" Type="http://schemas.openxmlformats.org/officeDocument/2006/relationships/image" Target="../media/image68.jpeg"/><Relationship Id="rId7" Type="http://schemas.openxmlformats.org/officeDocument/2006/relationships/oleObject" Target="../embeddings/oleObject77.bin"/><Relationship Id="rId12" Type="http://schemas.openxmlformats.org/officeDocument/2006/relationships/image" Target="../media/image63.wmf"/><Relationship Id="rId17" Type="http://schemas.openxmlformats.org/officeDocument/2006/relationships/oleObject" Target="../embeddings/oleObject8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5.wmf"/><Relationship Id="rId20" Type="http://schemas.openxmlformats.org/officeDocument/2006/relationships/image" Target="../media/image67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79.bin"/><Relationship Id="rId5" Type="http://schemas.openxmlformats.org/officeDocument/2006/relationships/oleObject" Target="../embeddings/oleObject76.bin"/><Relationship Id="rId15" Type="http://schemas.openxmlformats.org/officeDocument/2006/relationships/oleObject" Target="../embeddings/oleObject81.bin"/><Relationship Id="rId10" Type="http://schemas.openxmlformats.org/officeDocument/2006/relationships/image" Target="../media/image62.wmf"/><Relationship Id="rId19" Type="http://schemas.openxmlformats.org/officeDocument/2006/relationships/oleObject" Target="../embeddings/oleObject83.bin"/><Relationship Id="rId4" Type="http://schemas.openxmlformats.org/officeDocument/2006/relationships/image" Target="../media/image59.wmf"/><Relationship Id="rId9" Type="http://schemas.openxmlformats.org/officeDocument/2006/relationships/oleObject" Target="../embeddings/oleObject78.bin"/><Relationship Id="rId14" Type="http://schemas.openxmlformats.org/officeDocument/2006/relationships/image" Target="../media/image64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6.bin"/><Relationship Id="rId13" Type="http://schemas.openxmlformats.org/officeDocument/2006/relationships/image" Target="../media/image70.wmf"/><Relationship Id="rId18" Type="http://schemas.openxmlformats.org/officeDocument/2006/relationships/oleObject" Target="../embeddings/oleObject92.bin"/><Relationship Id="rId26" Type="http://schemas.openxmlformats.org/officeDocument/2006/relationships/image" Target="../media/image75.wmf"/><Relationship Id="rId3" Type="http://schemas.openxmlformats.org/officeDocument/2006/relationships/slideLayout" Target="../slideLayouts/slideLayout2.xml"/><Relationship Id="rId21" Type="http://schemas.openxmlformats.org/officeDocument/2006/relationships/oleObject" Target="../embeddings/oleObject94.bin"/><Relationship Id="rId7" Type="http://schemas.openxmlformats.org/officeDocument/2006/relationships/image" Target="../media/image60.wmf"/><Relationship Id="rId12" Type="http://schemas.openxmlformats.org/officeDocument/2006/relationships/oleObject" Target="../embeddings/oleObject88.bin"/><Relationship Id="rId17" Type="http://schemas.openxmlformats.org/officeDocument/2006/relationships/oleObject" Target="../embeddings/oleObject91.bin"/><Relationship Id="rId25" Type="http://schemas.openxmlformats.org/officeDocument/2006/relationships/oleObject" Target="../embeddings/oleObject96.bin"/><Relationship Id="rId2" Type="http://schemas.openxmlformats.org/officeDocument/2006/relationships/tags" Target="../tags/tag5.xml"/><Relationship Id="rId16" Type="http://schemas.openxmlformats.org/officeDocument/2006/relationships/image" Target="../media/image71.wmf"/><Relationship Id="rId20" Type="http://schemas.openxmlformats.org/officeDocument/2006/relationships/oleObject" Target="../embeddings/oleObject93.bin"/><Relationship Id="rId29" Type="http://schemas.openxmlformats.org/officeDocument/2006/relationships/image" Target="../media/image68.jpeg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85.bin"/><Relationship Id="rId11" Type="http://schemas.openxmlformats.org/officeDocument/2006/relationships/image" Target="../media/image69.wmf"/><Relationship Id="rId24" Type="http://schemas.openxmlformats.org/officeDocument/2006/relationships/image" Target="../media/image74.wmf"/><Relationship Id="rId5" Type="http://schemas.openxmlformats.org/officeDocument/2006/relationships/image" Target="../media/image59.wmf"/><Relationship Id="rId15" Type="http://schemas.openxmlformats.org/officeDocument/2006/relationships/oleObject" Target="../embeddings/oleObject90.bin"/><Relationship Id="rId23" Type="http://schemas.openxmlformats.org/officeDocument/2006/relationships/oleObject" Target="../embeddings/oleObject95.bin"/><Relationship Id="rId28" Type="http://schemas.openxmlformats.org/officeDocument/2006/relationships/image" Target="../media/image76.wmf"/><Relationship Id="rId10" Type="http://schemas.openxmlformats.org/officeDocument/2006/relationships/oleObject" Target="../embeddings/oleObject87.bin"/><Relationship Id="rId19" Type="http://schemas.openxmlformats.org/officeDocument/2006/relationships/image" Target="../media/image72.wmf"/><Relationship Id="rId4" Type="http://schemas.openxmlformats.org/officeDocument/2006/relationships/oleObject" Target="../embeddings/oleObject84.bin"/><Relationship Id="rId9" Type="http://schemas.openxmlformats.org/officeDocument/2006/relationships/image" Target="../media/image61.wmf"/><Relationship Id="rId14" Type="http://schemas.openxmlformats.org/officeDocument/2006/relationships/oleObject" Target="../embeddings/oleObject89.bin"/><Relationship Id="rId22" Type="http://schemas.openxmlformats.org/officeDocument/2006/relationships/image" Target="../media/image73.wmf"/><Relationship Id="rId27" Type="http://schemas.openxmlformats.org/officeDocument/2006/relationships/oleObject" Target="../embeddings/oleObject97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13" Type="http://schemas.openxmlformats.org/officeDocument/2006/relationships/oleObject" Target="../embeddings/oleObject103.bin"/><Relationship Id="rId18" Type="http://schemas.openxmlformats.org/officeDocument/2006/relationships/image" Target="../media/image82.wmf"/><Relationship Id="rId26" Type="http://schemas.openxmlformats.org/officeDocument/2006/relationships/image" Target="../media/image85.wmf"/><Relationship Id="rId3" Type="http://schemas.openxmlformats.org/officeDocument/2006/relationships/oleObject" Target="../embeddings/oleObject98.bin"/><Relationship Id="rId21" Type="http://schemas.openxmlformats.org/officeDocument/2006/relationships/oleObject" Target="../embeddings/oleObject108.bin"/><Relationship Id="rId7" Type="http://schemas.openxmlformats.org/officeDocument/2006/relationships/oleObject" Target="../embeddings/oleObject100.bin"/><Relationship Id="rId12" Type="http://schemas.openxmlformats.org/officeDocument/2006/relationships/image" Target="../media/image79.wmf"/><Relationship Id="rId17" Type="http://schemas.openxmlformats.org/officeDocument/2006/relationships/oleObject" Target="../embeddings/oleObject105.bin"/><Relationship Id="rId25" Type="http://schemas.openxmlformats.org/officeDocument/2006/relationships/oleObject" Target="../embeddings/oleObject11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1.wmf"/><Relationship Id="rId20" Type="http://schemas.openxmlformats.org/officeDocument/2006/relationships/oleObject" Target="../embeddings/oleObject107.bin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102.bin"/><Relationship Id="rId24" Type="http://schemas.openxmlformats.org/officeDocument/2006/relationships/image" Target="../media/image84.wmf"/><Relationship Id="rId5" Type="http://schemas.openxmlformats.org/officeDocument/2006/relationships/oleObject" Target="../embeddings/oleObject99.bin"/><Relationship Id="rId15" Type="http://schemas.openxmlformats.org/officeDocument/2006/relationships/oleObject" Target="../embeddings/oleObject104.bin"/><Relationship Id="rId23" Type="http://schemas.openxmlformats.org/officeDocument/2006/relationships/oleObject" Target="../embeddings/oleObject109.bin"/><Relationship Id="rId10" Type="http://schemas.openxmlformats.org/officeDocument/2006/relationships/image" Target="../media/image78.wmf"/><Relationship Id="rId19" Type="http://schemas.openxmlformats.org/officeDocument/2006/relationships/oleObject" Target="../embeddings/oleObject106.bin"/><Relationship Id="rId4" Type="http://schemas.openxmlformats.org/officeDocument/2006/relationships/image" Target="../media/image59.wmf"/><Relationship Id="rId9" Type="http://schemas.openxmlformats.org/officeDocument/2006/relationships/oleObject" Target="../embeddings/oleObject101.bin"/><Relationship Id="rId14" Type="http://schemas.openxmlformats.org/officeDocument/2006/relationships/image" Target="../media/image80.wmf"/><Relationship Id="rId22" Type="http://schemas.openxmlformats.org/officeDocument/2006/relationships/image" Target="../media/image83.wmf"/><Relationship Id="rId27" Type="http://schemas.openxmlformats.org/officeDocument/2006/relationships/image" Target="../media/image68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13" Type="http://schemas.openxmlformats.org/officeDocument/2006/relationships/oleObject" Target="../embeddings/oleObject116.bin"/><Relationship Id="rId3" Type="http://schemas.openxmlformats.org/officeDocument/2006/relationships/oleObject" Target="../embeddings/oleObject111.bin"/><Relationship Id="rId7" Type="http://schemas.openxmlformats.org/officeDocument/2006/relationships/oleObject" Target="../embeddings/oleObject113.bin"/><Relationship Id="rId12" Type="http://schemas.openxmlformats.org/officeDocument/2006/relationships/image" Target="../media/image9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87.wmf"/><Relationship Id="rId11" Type="http://schemas.openxmlformats.org/officeDocument/2006/relationships/oleObject" Target="../embeddings/oleObject115.bin"/><Relationship Id="rId5" Type="http://schemas.openxmlformats.org/officeDocument/2006/relationships/oleObject" Target="../embeddings/oleObject112.bin"/><Relationship Id="rId15" Type="http://schemas.openxmlformats.org/officeDocument/2006/relationships/image" Target="../media/image68.jpeg"/><Relationship Id="rId10" Type="http://schemas.openxmlformats.org/officeDocument/2006/relationships/image" Target="../media/image89.wmf"/><Relationship Id="rId4" Type="http://schemas.openxmlformats.org/officeDocument/2006/relationships/image" Target="../media/image86.wmf"/><Relationship Id="rId9" Type="http://schemas.openxmlformats.org/officeDocument/2006/relationships/oleObject" Target="../embeddings/oleObject114.bin"/><Relationship Id="rId14" Type="http://schemas.openxmlformats.org/officeDocument/2006/relationships/image" Target="../media/image91.wmf"/></Relationships>
</file>

<file path=ppt/slides/_rels/slide22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22.bin"/><Relationship Id="rId18" Type="http://schemas.openxmlformats.org/officeDocument/2006/relationships/image" Target="../media/image99.wmf"/><Relationship Id="rId26" Type="http://schemas.openxmlformats.org/officeDocument/2006/relationships/image" Target="../media/image103.wmf"/><Relationship Id="rId39" Type="http://schemas.openxmlformats.org/officeDocument/2006/relationships/oleObject" Target="../embeddings/oleObject135.bin"/><Relationship Id="rId21" Type="http://schemas.openxmlformats.org/officeDocument/2006/relationships/oleObject" Target="../embeddings/oleObject126.bin"/><Relationship Id="rId34" Type="http://schemas.openxmlformats.org/officeDocument/2006/relationships/image" Target="../media/image107.wmf"/><Relationship Id="rId42" Type="http://schemas.openxmlformats.org/officeDocument/2006/relationships/image" Target="../media/image111.wmf"/><Relationship Id="rId47" Type="http://schemas.openxmlformats.org/officeDocument/2006/relationships/oleObject" Target="../embeddings/oleObject139.bin"/><Relationship Id="rId50" Type="http://schemas.openxmlformats.org/officeDocument/2006/relationships/image" Target="../media/image115.wmf"/><Relationship Id="rId55" Type="http://schemas.openxmlformats.org/officeDocument/2006/relationships/oleObject" Target="../embeddings/oleObject143.bin"/><Relationship Id="rId63" Type="http://schemas.openxmlformats.org/officeDocument/2006/relationships/oleObject" Target="../embeddings/oleObject148.bin"/><Relationship Id="rId68" Type="http://schemas.openxmlformats.org/officeDocument/2006/relationships/image" Target="../media/image68.jpeg"/><Relationship Id="rId7" Type="http://schemas.openxmlformats.org/officeDocument/2006/relationships/oleObject" Target="../embeddings/oleObject11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8.wmf"/><Relationship Id="rId29" Type="http://schemas.openxmlformats.org/officeDocument/2006/relationships/oleObject" Target="../embeddings/oleObject130.bin"/><Relationship Id="rId1" Type="http://schemas.openxmlformats.org/officeDocument/2006/relationships/vmlDrawing" Target="../drawings/vmlDrawing13.vml"/><Relationship Id="rId6" Type="http://schemas.openxmlformats.org/officeDocument/2006/relationships/image" Target="../media/image93.wmf"/><Relationship Id="rId11" Type="http://schemas.openxmlformats.org/officeDocument/2006/relationships/oleObject" Target="../embeddings/oleObject121.bin"/><Relationship Id="rId24" Type="http://schemas.openxmlformats.org/officeDocument/2006/relationships/image" Target="../media/image102.wmf"/><Relationship Id="rId32" Type="http://schemas.openxmlformats.org/officeDocument/2006/relationships/image" Target="../media/image106.wmf"/><Relationship Id="rId37" Type="http://schemas.openxmlformats.org/officeDocument/2006/relationships/oleObject" Target="../embeddings/oleObject134.bin"/><Relationship Id="rId40" Type="http://schemas.openxmlformats.org/officeDocument/2006/relationships/image" Target="../media/image110.wmf"/><Relationship Id="rId45" Type="http://schemas.openxmlformats.org/officeDocument/2006/relationships/oleObject" Target="../embeddings/oleObject138.bin"/><Relationship Id="rId53" Type="http://schemas.openxmlformats.org/officeDocument/2006/relationships/oleObject" Target="../embeddings/oleObject142.bin"/><Relationship Id="rId58" Type="http://schemas.openxmlformats.org/officeDocument/2006/relationships/oleObject" Target="../embeddings/oleObject145.bin"/><Relationship Id="rId66" Type="http://schemas.openxmlformats.org/officeDocument/2006/relationships/oleObject" Target="../embeddings/oleObject150.bin"/><Relationship Id="rId5" Type="http://schemas.openxmlformats.org/officeDocument/2006/relationships/oleObject" Target="../embeddings/oleObject118.bin"/><Relationship Id="rId15" Type="http://schemas.openxmlformats.org/officeDocument/2006/relationships/oleObject" Target="../embeddings/oleObject123.bin"/><Relationship Id="rId23" Type="http://schemas.openxmlformats.org/officeDocument/2006/relationships/oleObject" Target="../embeddings/oleObject127.bin"/><Relationship Id="rId28" Type="http://schemas.openxmlformats.org/officeDocument/2006/relationships/image" Target="../media/image104.wmf"/><Relationship Id="rId36" Type="http://schemas.openxmlformats.org/officeDocument/2006/relationships/image" Target="../media/image108.wmf"/><Relationship Id="rId49" Type="http://schemas.openxmlformats.org/officeDocument/2006/relationships/oleObject" Target="../embeddings/oleObject140.bin"/><Relationship Id="rId57" Type="http://schemas.openxmlformats.org/officeDocument/2006/relationships/oleObject" Target="../embeddings/oleObject144.bin"/><Relationship Id="rId61" Type="http://schemas.openxmlformats.org/officeDocument/2006/relationships/oleObject" Target="../embeddings/oleObject147.bin"/><Relationship Id="rId10" Type="http://schemas.openxmlformats.org/officeDocument/2006/relationships/image" Target="../media/image95.wmf"/><Relationship Id="rId19" Type="http://schemas.openxmlformats.org/officeDocument/2006/relationships/oleObject" Target="../embeddings/oleObject125.bin"/><Relationship Id="rId31" Type="http://schemas.openxmlformats.org/officeDocument/2006/relationships/oleObject" Target="../embeddings/oleObject131.bin"/><Relationship Id="rId44" Type="http://schemas.openxmlformats.org/officeDocument/2006/relationships/image" Target="../media/image112.wmf"/><Relationship Id="rId52" Type="http://schemas.openxmlformats.org/officeDocument/2006/relationships/image" Target="../media/image116.wmf"/><Relationship Id="rId60" Type="http://schemas.openxmlformats.org/officeDocument/2006/relationships/image" Target="../media/image119.wmf"/><Relationship Id="rId65" Type="http://schemas.openxmlformats.org/officeDocument/2006/relationships/oleObject" Target="../embeddings/oleObject149.bin"/><Relationship Id="rId4" Type="http://schemas.openxmlformats.org/officeDocument/2006/relationships/image" Target="../media/image92.wmf"/><Relationship Id="rId9" Type="http://schemas.openxmlformats.org/officeDocument/2006/relationships/oleObject" Target="../embeddings/oleObject120.bin"/><Relationship Id="rId14" Type="http://schemas.openxmlformats.org/officeDocument/2006/relationships/image" Target="../media/image97.wmf"/><Relationship Id="rId22" Type="http://schemas.openxmlformats.org/officeDocument/2006/relationships/image" Target="../media/image101.wmf"/><Relationship Id="rId27" Type="http://schemas.openxmlformats.org/officeDocument/2006/relationships/oleObject" Target="../embeddings/oleObject129.bin"/><Relationship Id="rId30" Type="http://schemas.openxmlformats.org/officeDocument/2006/relationships/image" Target="../media/image105.wmf"/><Relationship Id="rId35" Type="http://schemas.openxmlformats.org/officeDocument/2006/relationships/oleObject" Target="../embeddings/oleObject133.bin"/><Relationship Id="rId43" Type="http://schemas.openxmlformats.org/officeDocument/2006/relationships/oleObject" Target="../embeddings/oleObject137.bin"/><Relationship Id="rId48" Type="http://schemas.openxmlformats.org/officeDocument/2006/relationships/image" Target="../media/image114.wmf"/><Relationship Id="rId56" Type="http://schemas.openxmlformats.org/officeDocument/2006/relationships/image" Target="../media/image118.wmf"/><Relationship Id="rId64" Type="http://schemas.openxmlformats.org/officeDocument/2006/relationships/image" Target="../media/image121.wmf"/><Relationship Id="rId8" Type="http://schemas.openxmlformats.org/officeDocument/2006/relationships/image" Target="../media/image94.wmf"/><Relationship Id="rId51" Type="http://schemas.openxmlformats.org/officeDocument/2006/relationships/oleObject" Target="../embeddings/oleObject141.bin"/><Relationship Id="rId3" Type="http://schemas.openxmlformats.org/officeDocument/2006/relationships/oleObject" Target="../embeddings/oleObject117.bin"/><Relationship Id="rId12" Type="http://schemas.openxmlformats.org/officeDocument/2006/relationships/image" Target="../media/image96.wmf"/><Relationship Id="rId17" Type="http://schemas.openxmlformats.org/officeDocument/2006/relationships/oleObject" Target="../embeddings/oleObject124.bin"/><Relationship Id="rId25" Type="http://schemas.openxmlformats.org/officeDocument/2006/relationships/oleObject" Target="../embeddings/oleObject128.bin"/><Relationship Id="rId33" Type="http://schemas.openxmlformats.org/officeDocument/2006/relationships/oleObject" Target="../embeddings/oleObject132.bin"/><Relationship Id="rId38" Type="http://schemas.openxmlformats.org/officeDocument/2006/relationships/image" Target="../media/image109.wmf"/><Relationship Id="rId46" Type="http://schemas.openxmlformats.org/officeDocument/2006/relationships/image" Target="../media/image113.wmf"/><Relationship Id="rId59" Type="http://schemas.openxmlformats.org/officeDocument/2006/relationships/oleObject" Target="../embeddings/oleObject146.bin"/><Relationship Id="rId67" Type="http://schemas.openxmlformats.org/officeDocument/2006/relationships/image" Target="../media/image122.wmf"/><Relationship Id="rId20" Type="http://schemas.openxmlformats.org/officeDocument/2006/relationships/image" Target="../media/image100.wmf"/><Relationship Id="rId41" Type="http://schemas.openxmlformats.org/officeDocument/2006/relationships/oleObject" Target="../embeddings/oleObject136.bin"/><Relationship Id="rId54" Type="http://schemas.openxmlformats.org/officeDocument/2006/relationships/image" Target="../media/image117.wmf"/><Relationship Id="rId62" Type="http://schemas.openxmlformats.org/officeDocument/2006/relationships/image" Target="../media/image120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4.bin"/><Relationship Id="rId13" Type="http://schemas.openxmlformats.org/officeDocument/2006/relationships/oleObject" Target="../embeddings/oleObject158.bin"/><Relationship Id="rId18" Type="http://schemas.openxmlformats.org/officeDocument/2006/relationships/oleObject" Target="../embeddings/oleObject161.bin"/><Relationship Id="rId3" Type="http://schemas.openxmlformats.org/officeDocument/2006/relationships/oleObject" Target="../embeddings/oleObject151.bin"/><Relationship Id="rId21" Type="http://schemas.openxmlformats.org/officeDocument/2006/relationships/oleObject" Target="../embeddings/oleObject163.bin"/><Relationship Id="rId7" Type="http://schemas.openxmlformats.org/officeDocument/2006/relationships/oleObject" Target="../embeddings/oleObject153.bin"/><Relationship Id="rId12" Type="http://schemas.openxmlformats.org/officeDocument/2006/relationships/oleObject" Target="../embeddings/oleObject157.bin"/><Relationship Id="rId17" Type="http://schemas.openxmlformats.org/officeDocument/2006/relationships/image" Target="../media/image12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60.bin"/><Relationship Id="rId20" Type="http://schemas.openxmlformats.org/officeDocument/2006/relationships/image" Target="../media/image125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21.wmf"/><Relationship Id="rId11" Type="http://schemas.openxmlformats.org/officeDocument/2006/relationships/oleObject" Target="../embeddings/oleObject156.bin"/><Relationship Id="rId24" Type="http://schemas.openxmlformats.org/officeDocument/2006/relationships/image" Target="../media/image68.jpeg"/><Relationship Id="rId5" Type="http://schemas.openxmlformats.org/officeDocument/2006/relationships/oleObject" Target="../embeddings/oleObject152.bin"/><Relationship Id="rId15" Type="http://schemas.openxmlformats.org/officeDocument/2006/relationships/oleObject" Target="../embeddings/oleObject159.bin"/><Relationship Id="rId23" Type="http://schemas.openxmlformats.org/officeDocument/2006/relationships/image" Target="../media/image126.wmf"/><Relationship Id="rId10" Type="http://schemas.openxmlformats.org/officeDocument/2006/relationships/oleObject" Target="../embeddings/oleObject155.bin"/><Relationship Id="rId19" Type="http://schemas.openxmlformats.org/officeDocument/2006/relationships/oleObject" Target="../embeddings/oleObject162.bin"/><Relationship Id="rId4" Type="http://schemas.openxmlformats.org/officeDocument/2006/relationships/image" Target="../media/image120.wmf"/><Relationship Id="rId9" Type="http://schemas.openxmlformats.org/officeDocument/2006/relationships/image" Target="../media/image122.wmf"/><Relationship Id="rId14" Type="http://schemas.openxmlformats.org/officeDocument/2006/relationships/image" Target="../media/image123.wmf"/><Relationship Id="rId22" Type="http://schemas.openxmlformats.org/officeDocument/2006/relationships/oleObject" Target="../embeddings/oleObject164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8.bin"/><Relationship Id="rId13" Type="http://schemas.openxmlformats.org/officeDocument/2006/relationships/image" Target="../media/image61.wmf"/><Relationship Id="rId18" Type="http://schemas.openxmlformats.org/officeDocument/2006/relationships/oleObject" Target="../embeddings/oleObject174.bin"/><Relationship Id="rId26" Type="http://schemas.openxmlformats.org/officeDocument/2006/relationships/image" Target="../media/image131.wmf"/><Relationship Id="rId3" Type="http://schemas.openxmlformats.org/officeDocument/2006/relationships/oleObject" Target="../embeddings/oleObject165.bin"/><Relationship Id="rId21" Type="http://schemas.openxmlformats.org/officeDocument/2006/relationships/oleObject" Target="../embeddings/oleObject176.bin"/><Relationship Id="rId7" Type="http://schemas.openxmlformats.org/officeDocument/2006/relationships/oleObject" Target="../embeddings/oleObject167.bin"/><Relationship Id="rId12" Type="http://schemas.openxmlformats.org/officeDocument/2006/relationships/oleObject" Target="../embeddings/oleObject170.bin"/><Relationship Id="rId17" Type="http://schemas.openxmlformats.org/officeDocument/2006/relationships/oleObject" Target="../embeddings/oleObject173.bin"/><Relationship Id="rId25" Type="http://schemas.openxmlformats.org/officeDocument/2006/relationships/oleObject" Target="../embeddings/oleObject179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72.bin"/><Relationship Id="rId20" Type="http://schemas.openxmlformats.org/officeDocument/2006/relationships/image" Target="../media/image129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21.wmf"/><Relationship Id="rId11" Type="http://schemas.openxmlformats.org/officeDocument/2006/relationships/image" Target="../media/image127.wmf"/><Relationship Id="rId24" Type="http://schemas.openxmlformats.org/officeDocument/2006/relationships/oleObject" Target="../embeddings/oleObject178.bin"/><Relationship Id="rId5" Type="http://schemas.openxmlformats.org/officeDocument/2006/relationships/oleObject" Target="../embeddings/oleObject166.bin"/><Relationship Id="rId15" Type="http://schemas.openxmlformats.org/officeDocument/2006/relationships/image" Target="../media/image128.wmf"/><Relationship Id="rId23" Type="http://schemas.openxmlformats.org/officeDocument/2006/relationships/image" Target="../media/image130.wmf"/><Relationship Id="rId10" Type="http://schemas.openxmlformats.org/officeDocument/2006/relationships/oleObject" Target="../embeddings/oleObject169.bin"/><Relationship Id="rId19" Type="http://schemas.openxmlformats.org/officeDocument/2006/relationships/oleObject" Target="../embeddings/oleObject175.bin"/><Relationship Id="rId4" Type="http://schemas.openxmlformats.org/officeDocument/2006/relationships/image" Target="../media/image120.wmf"/><Relationship Id="rId9" Type="http://schemas.openxmlformats.org/officeDocument/2006/relationships/image" Target="../media/image122.wmf"/><Relationship Id="rId14" Type="http://schemas.openxmlformats.org/officeDocument/2006/relationships/oleObject" Target="../embeddings/oleObject171.bin"/><Relationship Id="rId22" Type="http://schemas.openxmlformats.org/officeDocument/2006/relationships/oleObject" Target="../embeddings/oleObject177.bin"/><Relationship Id="rId27" Type="http://schemas.openxmlformats.org/officeDocument/2006/relationships/image" Target="../media/image68.jpe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3.bin"/><Relationship Id="rId13" Type="http://schemas.openxmlformats.org/officeDocument/2006/relationships/image" Target="../media/image132.wmf"/><Relationship Id="rId18" Type="http://schemas.openxmlformats.org/officeDocument/2006/relationships/oleObject" Target="../embeddings/oleObject189.bin"/><Relationship Id="rId26" Type="http://schemas.openxmlformats.org/officeDocument/2006/relationships/oleObject" Target="../embeddings/oleObject193.bin"/><Relationship Id="rId3" Type="http://schemas.openxmlformats.org/officeDocument/2006/relationships/oleObject" Target="../embeddings/oleObject180.bin"/><Relationship Id="rId21" Type="http://schemas.openxmlformats.org/officeDocument/2006/relationships/image" Target="../media/image136.wmf"/><Relationship Id="rId7" Type="http://schemas.openxmlformats.org/officeDocument/2006/relationships/oleObject" Target="../embeddings/oleObject182.bin"/><Relationship Id="rId12" Type="http://schemas.openxmlformats.org/officeDocument/2006/relationships/oleObject" Target="../embeddings/oleObject186.bin"/><Relationship Id="rId17" Type="http://schemas.openxmlformats.org/officeDocument/2006/relationships/image" Target="../media/image134.wmf"/><Relationship Id="rId25" Type="http://schemas.openxmlformats.org/officeDocument/2006/relationships/image" Target="../media/image13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88.bin"/><Relationship Id="rId20" Type="http://schemas.openxmlformats.org/officeDocument/2006/relationships/oleObject" Target="../embeddings/oleObject190.bin"/><Relationship Id="rId29" Type="http://schemas.openxmlformats.org/officeDocument/2006/relationships/oleObject" Target="../embeddings/oleObject195.bin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21.wmf"/><Relationship Id="rId11" Type="http://schemas.openxmlformats.org/officeDocument/2006/relationships/oleObject" Target="../embeddings/oleObject185.bin"/><Relationship Id="rId24" Type="http://schemas.openxmlformats.org/officeDocument/2006/relationships/oleObject" Target="../embeddings/oleObject192.bin"/><Relationship Id="rId5" Type="http://schemas.openxmlformats.org/officeDocument/2006/relationships/oleObject" Target="../embeddings/oleObject181.bin"/><Relationship Id="rId15" Type="http://schemas.openxmlformats.org/officeDocument/2006/relationships/image" Target="../media/image133.wmf"/><Relationship Id="rId23" Type="http://schemas.openxmlformats.org/officeDocument/2006/relationships/image" Target="../media/image137.wmf"/><Relationship Id="rId28" Type="http://schemas.openxmlformats.org/officeDocument/2006/relationships/image" Target="../media/image139.wmf"/><Relationship Id="rId10" Type="http://schemas.openxmlformats.org/officeDocument/2006/relationships/oleObject" Target="../embeddings/oleObject184.bin"/><Relationship Id="rId19" Type="http://schemas.openxmlformats.org/officeDocument/2006/relationships/image" Target="../media/image135.wmf"/><Relationship Id="rId31" Type="http://schemas.openxmlformats.org/officeDocument/2006/relationships/image" Target="../media/image68.jpeg"/><Relationship Id="rId4" Type="http://schemas.openxmlformats.org/officeDocument/2006/relationships/image" Target="../media/image120.wmf"/><Relationship Id="rId9" Type="http://schemas.openxmlformats.org/officeDocument/2006/relationships/image" Target="../media/image122.wmf"/><Relationship Id="rId14" Type="http://schemas.openxmlformats.org/officeDocument/2006/relationships/oleObject" Target="../embeddings/oleObject187.bin"/><Relationship Id="rId22" Type="http://schemas.openxmlformats.org/officeDocument/2006/relationships/oleObject" Target="../embeddings/oleObject191.bin"/><Relationship Id="rId27" Type="http://schemas.openxmlformats.org/officeDocument/2006/relationships/oleObject" Target="../embeddings/oleObject194.bin"/><Relationship Id="rId30" Type="http://schemas.openxmlformats.org/officeDocument/2006/relationships/image" Target="../media/image140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9.bin"/><Relationship Id="rId13" Type="http://schemas.openxmlformats.org/officeDocument/2006/relationships/image" Target="../media/image140.wmf"/><Relationship Id="rId18" Type="http://schemas.openxmlformats.org/officeDocument/2006/relationships/oleObject" Target="../embeddings/oleObject204.bin"/><Relationship Id="rId3" Type="http://schemas.openxmlformats.org/officeDocument/2006/relationships/oleObject" Target="../embeddings/oleObject196.bin"/><Relationship Id="rId21" Type="http://schemas.openxmlformats.org/officeDocument/2006/relationships/image" Target="../media/image144.wmf"/><Relationship Id="rId7" Type="http://schemas.openxmlformats.org/officeDocument/2006/relationships/oleObject" Target="../embeddings/oleObject198.bin"/><Relationship Id="rId12" Type="http://schemas.openxmlformats.org/officeDocument/2006/relationships/oleObject" Target="../embeddings/oleObject201.bin"/><Relationship Id="rId17" Type="http://schemas.openxmlformats.org/officeDocument/2006/relationships/image" Target="../media/image14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03.bin"/><Relationship Id="rId20" Type="http://schemas.openxmlformats.org/officeDocument/2006/relationships/oleObject" Target="../embeddings/oleObject205.bin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21.wmf"/><Relationship Id="rId11" Type="http://schemas.openxmlformats.org/officeDocument/2006/relationships/image" Target="../media/image139.wmf"/><Relationship Id="rId5" Type="http://schemas.openxmlformats.org/officeDocument/2006/relationships/oleObject" Target="../embeddings/oleObject197.bin"/><Relationship Id="rId15" Type="http://schemas.openxmlformats.org/officeDocument/2006/relationships/image" Target="../media/image141.wmf"/><Relationship Id="rId10" Type="http://schemas.openxmlformats.org/officeDocument/2006/relationships/oleObject" Target="../embeddings/oleObject200.bin"/><Relationship Id="rId19" Type="http://schemas.openxmlformats.org/officeDocument/2006/relationships/image" Target="../media/image143.wmf"/><Relationship Id="rId4" Type="http://schemas.openxmlformats.org/officeDocument/2006/relationships/image" Target="../media/image120.wmf"/><Relationship Id="rId9" Type="http://schemas.openxmlformats.org/officeDocument/2006/relationships/image" Target="../media/image122.wmf"/><Relationship Id="rId14" Type="http://schemas.openxmlformats.org/officeDocument/2006/relationships/oleObject" Target="../embeddings/oleObject202.bin"/><Relationship Id="rId22" Type="http://schemas.openxmlformats.org/officeDocument/2006/relationships/image" Target="../media/image68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6.bin"/><Relationship Id="rId7" Type="http://schemas.openxmlformats.org/officeDocument/2006/relationships/image" Target="../media/image68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46.wmf"/><Relationship Id="rId5" Type="http://schemas.openxmlformats.org/officeDocument/2006/relationships/oleObject" Target="../embeddings/oleObject207.bin"/><Relationship Id="rId4" Type="http://schemas.openxmlformats.org/officeDocument/2006/relationships/image" Target="../media/image145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0.wmf"/><Relationship Id="rId13" Type="http://schemas.openxmlformats.org/officeDocument/2006/relationships/image" Target="../media/image148.wmf"/><Relationship Id="rId18" Type="http://schemas.openxmlformats.org/officeDocument/2006/relationships/oleObject" Target="../embeddings/oleObject217.bin"/><Relationship Id="rId3" Type="http://schemas.openxmlformats.org/officeDocument/2006/relationships/oleObject" Target="../embeddings/oleObject208.bin"/><Relationship Id="rId21" Type="http://schemas.openxmlformats.org/officeDocument/2006/relationships/oleObject" Target="../embeddings/oleObject219.bin"/><Relationship Id="rId7" Type="http://schemas.openxmlformats.org/officeDocument/2006/relationships/oleObject" Target="../embeddings/oleObject210.bin"/><Relationship Id="rId12" Type="http://schemas.openxmlformats.org/officeDocument/2006/relationships/oleObject" Target="../embeddings/oleObject213.bin"/><Relationship Id="rId17" Type="http://schemas.openxmlformats.org/officeDocument/2006/relationships/oleObject" Target="../embeddings/oleObject21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9.wmf"/><Relationship Id="rId20" Type="http://schemas.openxmlformats.org/officeDocument/2006/relationships/oleObject" Target="../embeddings/oleObject218.bin"/><Relationship Id="rId1" Type="http://schemas.openxmlformats.org/officeDocument/2006/relationships/vmlDrawing" Target="../drawings/vmlDrawing19.vml"/><Relationship Id="rId6" Type="http://schemas.openxmlformats.org/officeDocument/2006/relationships/image" Target="../media/image147.wmf"/><Relationship Id="rId11" Type="http://schemas.openxmlformats.org/officeDocument/2006/relationships/oleObject" Target="../embeddings/oleObject212.bin"/><Relationship Id="rId5" Type="http://schemas.openxmlformats.org/officeDocument/2006/relationships/oleObject" Target="../embeddings/oleObject209.bin"/><Relationship Id="rId15" Type="http://schemas.openxmlformats.org/officeDocument/2006/relationships/oleObject" Target="../embeddings/oleObject215.bin"/><Relationship Id="rId23" Type="http://schemas.openxmlformats.org/officeDocument/2006/relationships/image" Target="../media/image68.jpeg"/><Relationship Id="rId10" Type="http://schemas.openxmlformats.org/officeDocument/2006/relationships/image" Target="../media/image121.wmf"/><Relationship Id="rId19" Type="http://schemas.openxmlformats.org/officeDocument/2006/relationships/image" Target="../media/image150.wmf"/><Relationship Id="rId4" Type="http://schemas.openxmlformats.org/officeDocument/2006/relationships/image" Target="../media/image145.wmf"/><Relationship Id="rId9" Type="http://schemas.openxmlformats.org/officeDocument/2006/relationships/oleObject" Target="../embeddings/oleObject211.bin"/><Relationship Id="rId14" Type="http://schemas.openxmlformats.org/officeDocument/2006/relationships/oleObject" Target="../embeddings/oleObject214.bin"/><Relationship Id="rId22" Type="http://schemas.openxmlformats.org/officeDocument/2006/relationships/image" Target="../media/image151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8.bin"/><Relationship Id="rId3" Type="http://schemas.openxmlformats.org/officeDocument/2006/relationships/slideLayout" Target="../slideLayouts/slideLayout2.xml"/><Relationship Id="rId21" Type="http://schemas.openxmlformats.org/officeDocument/2006/relationships/oleObject" Target="../embeddings/oleObject10.bin"/><Relationship Id="rId7" Type="http://schemas.openxmlformats.org/officeDocument/2006/relationships/image" Target="../media/image4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9.wmf"/><Relationship Id="rId25" Type="http://schemas.openxmlformats.org/officeDocument/2006/relationships/image" Target="../media/image13.jpeg"/><Relationship Id="rId2" Type="http://schemas.openxmlformats.org/officeDocument/2006/relationships/tags" Target="../tags/tag3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6.wmf"/><Relationship Id="rId24" Type="http://schemas.openxmlformats.org/officeDocument/2006/relationships/image" Target="../media/image12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23" Type="http://schemas.openxmlformats.org/officeDocument/2006/relationships/oleObject" Target="../embeddings/oleObject11.bin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6.bin"/><Relationship Id="rId22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oleObject" Target="../embeddings/oleObject17.bin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5.wmf"/><Relationship Id="rId12" Type="http://schemas.openxmlformats.org/officeDocument/2006/relationships/image" Target="../media/image17.wmf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3.bin"/><Relationship Id="rId11" Type="http://schemas.openxmlformats.org/officeDocument/2006/relationships/oleObject" Target="../embeddings/oleObject16.bin"/><Relationship Id="rId5" Type="http://schemas.openxmlformats.org/officeDocument/2006/relationships/image" Target="../media/image14.wmf"/><Relationship Id="rId15" Type="http://schemas.openxmlformats.org/officeDocument/2006/relationships/image" Target="../media/image13.jpeg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6.wmf"/><Relationship Id="rId14" Type="http://schemas.openxmlformats.org/officeDocument/2006/relationships/image" Target="../media/image1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3.bin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1.wmf"/><Relationship Id="rId17" Type="http://schemas.openxmlformats.org/officeDocument/2006/relationships/image" Target="../media/image13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3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10" Type="http://schemas.openxmlformats.org/officeDocument/2006/relationships/image" Target="../media/image20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30.bin"/><Relationship Id="rId18" Type="http://schemas.openxmlformats.org/officeDocument/2006/relationships/image" Target="../media/image29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26.wmf"/><Relationship Id="rId1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8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10" Type="http://schemas.openxmlformats.org/officeDocument/2006/relationships/image" Target="../media/image25.wmf"/><Relationship Id="rId19" Type="http://schemas.openxmlformats.org/officeDocument/2006/relationships/image" Target="../media/image13.jpeg"/><Relationship Id="rId4" Type="http://schemas.openxmlformats.org/officeDocument/2006/relationships/image" Target="../media/image14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2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39.bin"/><Relationship Id="rId18" Type="http://schemas.openxmlformats.org/officeDocument/2006/relationships/image" Target="../media/image36.wmf"/><Relationship Id="rId3" Type="http://schemas.openxmlformats.org/officeDocument/2006/relationships/oleObject" Target="../embeddings/oleObject33.bin"/><Relationship Id="rId21" Type="http://schemas.openxmlformats.org/officeDocument/2006/relationships/oleObject" Target="../embeddings/oleObject43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3.wmf"/><Relationship Id="rId17" Type="http://schemas.openxmlformats.org/officeDocument/2006/relationships/oleObject" Target="../embeddings/oleObject41.bin"/><Relationship Id="rId25" Type="http://schemas.openxmlformats.org/officeDocument/2006/relationships/image" Target="../media/image13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5.wmf"/><Relationship Id="rId20" Type="http://schemas.openxmlformats.org/officeDocument/2006/relationships/image" Target="../media/image37.wmf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5.bin"/><Relationship Id="rId11" Type="http://schemas.openxmlformats.org/officeDocument/2006/relationships/oleObject" Target="../embeddings/oleObject38.bin"/><Relationship Id="rId24" Type="http://schemas.openxmlformats.org/officeDocument/2006/relationships/image" Target="../media/image39.wmf"/><Relationship Id="rId5" Type="http://schemas.openxmlformats.org/officeDocument/2006/relationships/oleObject" Target="../embeddings/oleObject34.bin"/><Relationship Id="rId15" Type="http://schemas.openxmlformats.org/officeDocument/2006/relationships/oleObject" Target="../embeddings/oleObject40.bin"/><Relationship Id="rId23" Type="http://schemas.openxmlformats.org/officeDocument/2006/relationships/oleObject" Target="../embeddings/oleObject44.bin"/><Relationship Id="rId10" Type="http://schemas.openxmlformats.org/officeDocument/2006/relationships/image" Target="../media/image32.wmf"/><Relationship Id="rId19" Type="http://schemas.openxmlformats.org/officeDocument/2006/relationships/oleObject" Target="../embeddings/oleObject42.bin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34.wmf"/><Relationship Id="rId22" Type="http://schemas.openxmlformats.org/officeDocument/2006/relationships/image" Target="../media/image38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>
            <a:off x="685800" y="2743200"/>
            <a:ext cx="7696200" cy="12858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Sequences and Series</a:t>
            </a:r>
          </a:p>
        </p:txBody>
      </p:sp>
      <p:pic>
        <p:nvPicPr>
          <p:cNvPr id="2051" name="Picture 21" descr="how-to-compare-dna-sequenc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2743200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60" descr="fibonacci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022725"/>
            <a:ext cx="4203700" cy="261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Sequences and Series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3886200" cy="45259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 sz="1800" b="1" u="sng" smtClean="0">
                <a:latin typeface="Comic Sans MS" pitchFamily="66" charset="0"/>
              </a:rPr>
              <a:t>Recurrence Relationships</a:t>
            </a:r>
            <a:endParaRPr lang="en-GB" altLang="en-US" sz="18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When you have a rule to get from one term to the next, you can use a ‘recurrence relationship’</a:t>
            </a:r>
          </a:p>
          <a:p>
            <a:pPr marL="0" indent="0" algn="ctr"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5, 8, 11, 14, 17</a:t>
            </a:r>
          </a:p>
          <a:p>
            <a:pPr marL="0" indent="0" algn="ctr"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The rule could be described as ‘add 3 to the previous term’</a:t>
            </a:r>
          </a:p>
          <a:p>
            <a:pPr marL="0" indent="0" algn="ctr"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6C</a:t>
            </a:r>
          </a:p>
        </p:txBody>
      </p:sp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1533525" y="4495800"/>
          <a:ext cx="1219200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3" imgW="723586" imgH="228501" progId="Equation.DSMT4">
                  <p:embed/>
                </p:oleObj>
              </mc:Choice>
              <mc:Fallback>
                <p:oleObj name="Equation" r:id="rId3" imgW="723586" imgH="228501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3525" y="4495800"/>
                        <a:ext cx="1219200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1524000" y="4953000"/>
          <a:ext cx="1239838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5" imgW="736600" imgH="228600" progId="Equation.DSMT4">
                  <p:embed/>
                </p:oleObj>
              </mc:Choice>
              <mc:Fallback>
                <p:oleObj name="Equation" r:id="rId5" imgW="736600" imgH="228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953000"/>
                        <a:ext cx="1239838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1524000" y="5410200"/>
          <a:ext cx="1239838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Equation" r:id="rId7" imgW="736600" imgH="228600" progId="Equation.DSMT4">
                  <p:embed/>
                </p:oleObj>
              </mc:Choice>
              <mc:Fallback>
                <p:oleObj name="Equation" r:id="rId7" imgW="736600" imgH="228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5410200"/>
                        <a:ext cx="1239838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1371600" y="5867400"/>
          <a:ext cx="1389063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Equation" r:id="rId9" imgW="825500" imgH="228600" progId="Equation.DSMT4">
                  <p:embed/>
                </p:oleObj>
              </mc:Choice>
              <mc:Fallback>
                <p:oleObj name="Equation" r:id="rId9" imgW="825500" imgH="228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5867400"/>
                        <a:ext cx="1389063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1" name="Line 9"/>
          <p:cNvSpPr>
            <a:spLocks noChangeShapeType="1"/>
          </p:cNvSpPr>
          <p:nvPr/>
        </p:nvSpPr>
        <p:spPr bwMode="auto">
          <a:xfrm>
            <a:off x="990600" y="5715000"/>
            <a:ext cx="38100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152400" y="5257800"/>
            <a:ext cx="10668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The next term</a:t>
            </a:r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 flipH="1" flipV="1">
            <a:off x="2362200" y="6172200"/>
            <a:ext cx="304800" cy="152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2590800" y="6172200"/>
            <a:ext cx="1371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The current term</a:t>
            </a:r>
          </a:p>
        </p:txBody>
      </p:sp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4572000" y="1600200"/>
            <a:ext cx="38862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en-US">
                <a:latin typeface="Comic Sans MS" pitchFamily="66" charset="0"/>
              </a:rPr>
              <a:t>It is important to remember that the sequences:</a:t>
            </a:r>
          </a:p>
          <a:p>
            <a:pPr algn="ctr" eaLnBrk="1" hangingPunct="1">
              <a:spcBef>
                <a:spcPct val="20000"/>
              </a:spcBef>
            </a:pPr>
            <a:endParaRPr lang="en-GB" altLang="en-US">
              <a:latin typeface="Comic Sans MS" pitchFamily="66" charset="0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en-GB" altLang="en-US">
                <a:latin typeface="Comic Sans MS" pitchFamily="66" charset="0"/>
              </a:rPr>
              <a:t>5, 8, 11, 14, 17</a:t>
            </a:r>
          </a:p>
          <a:p>
            <a:pPr algn="ctr" eaLnBrk="1" hangingPunct="1">
              <a:spcBef>
                <a:spcPct val="20000"/>
              </a:spcBef>
            </a:pPr>
            <a:endParaRPr lang="en-GB" altLang="en-US">
              <a:latin typeface="Comic Sans MS" pitchFamily="66" charset="0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en-GB" altLang="en-US">
                <a:latin typeface="Comic Sans MS" pitchFamily="66" charset="0"/>
              </a:rPr>
              <a:t>and</a:t>
            </a:r>
          </a:p>
          <a:p>
            <a:pPr algn="ctr" eaLnBrk="1" hangingPunct="1">
              <a:spcBef>
                <a:spcPct val="20000"/>
              </a:spcBef>
            </a:pPr>
            <a:endParaRPr lang="en-GB" altLang="en-US">
              <a:latin typeface="Comic Sans MS" pitchFamily="66" charset="0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en-GB" altLang="en-US">
                <a:latin typeface="Comic Sans MS" pitchFamily="66" charset="0"/>
              </a:rPr>
              <a:t>4, 7, 10, 13, 16</a:t>
            </a:r>
          </a:p>
          <a:p>
            <a:pPr algn="ctr" eaLnBrk="1" hangingPunct="1">
              <a:spcBef>
                <a:spcPct val="20000"/>
              </a:spcBef>
            </a:pPr>
            <a:endParaRPr lang="en-GB" altLang="en-US">
              <a:latin typeface="Comic Sans MS" pitchFamily="66" charset="0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en-GB" altLang="en-US">
                <a:latin typeface="Comic Sans MS" pitchFamily="66" charset="0"/>
              </a:rPr>
              <a:t>Will have the same recurrence relationship:</a:t>
            </a:r>
          </a:p>
          <a:p>
            <a:pPr algn="ctr" eaLnBrk="1" hangingPunct="1">
              <a:spcBef>
                <a:spcPct val="20000"/>
              </a:spcBef>
            </a:pPr>
            <a:endParaRPr lang="en-GB" altLang="en-US">
              <a:latin typeface="Comic Sans MS" pitchFamily="66" charset="0"/>
            </a:endParaRPr>
          </a:p>
          <a:p>
            <a:pPr algn="ctr" eaLnBrk="1" hangingPunct="1">
              <a:spcBef>
                <a:spcPct val="20000"/>
              </a:spcBef>
            </a:pPr>
            <a:endParaRPr lang="en-GB" altLang="en-US">
              <a:latin typeface="Comic Sans MS" pitchFamily="66" charset="0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en-GB" altLang="en-US">
                <a:latin typeface="Comic Sans MS" pitchFamily="66" charset="0"/>
              </a:rPr>
              <a:t>However, the first one has U</a:t>
            </a:r>
            <a:r>
              <a:rPr lang="en-GB" altLang="en-US" baseline="-25000">
                <a:latin typeface="Comic Sans MS" pitchFamily="66" charset="0"/>
              </a:rPr>
              <a:t>1</a:t>
            </a:r>
            <a:r>
              <a:rPr lang="en-GB" altLang="en-US">
                <a:latin typeface="Comic Sans MS" pitchFamily="66" charset="0"/>
              </a:rPr>
              <a:t> = 5 and the second has U</a:t>
            </a:r>
            <a:r>
              <a:rPr lang="en-GB" altLang="en-US" baseline="-25000">
                <a:latin typeface="Comic Sans MS" pitchFamily="66" charset="0"/>
              </a:rPr>
              <a:t>1</a:t>
            </a:r>
            <a:r>
              <a:rPr lang="en-GB" altLang="en-US">
                <a:latin typeface="Comic Sans MS" pitchFamily="66" charset="0"/>
              </a:rPr>
              <a:t> = 4</a:t>
            </a:r>
          </a:p>
        </p:txBody>
      </p:sp>
      <p:graphicFrame>
        <p:nvGraphicFramePr>
          <p:cNvPr id="13327" name="Object 15"/>
          <p:cNvGraphicFramePr>
            <a:graphicFrameLocks noChangeAspect="1"/>
          </p:cNvGraphicFramePr>
          <p:nvPr/>
        </p:nvGraphicFramePr>
        <p:xfrm>
          <a:off x="5867400" y="5181600"/>
          <a:ext cx="1389063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Equation" r:id="rId11" imgW="825500" imgH="228600" progId="Equation.DSMT4">
                  <p:embed/>
                </p:oleObj>
              </mc:Choice>
              <mc:Fallback>
                <p:oleObj name="Equation" r:id="rId11" imgW="825500" imgH="2286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5181600"/>
                        <a:ext cx="1389063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79" name="Picture 16" descr="how-to-compare-dna-sequences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143000" cy="1116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3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33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33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33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33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332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1" grpId="0" animBg="1"/>
      <p:bldP spid="13322" grpId="0"/>
      <p:bldP spid="13323" grpId="0" animBg="1"/>
      <p:bldP spid="133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Sequences and Series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3886200" cy="45259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 sz="1800" b="1" u="sng" smtClean="0">
                <a:latin typeface="Comic Sans MS" pitchFamily="66" charset="0"/>
              </a:rPr>
              <a:t>Recurrence Relationships</a:t>
            </a:r>
            <a:endParaRPr lang="en-GB" altLang="en-US" sz="18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When you have a rule to get from one term to the next, you can use a ‘recurrence relationship’</a:t>
            </a:r>
          </a:p>
          <a:p>
            <a:pPr marL="0" indent="0" algn="ctr"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5, 8, 11, 14, 17</a:t>
            </a:r>
          </a:p>
          <a:p>
            <a:pPr marL="0" indent="0" algn="ctr"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The rule could be described as ‘add 3 to the previous term’</a:t>
            </a:r>
          </a:p>
          <a:p>
            <a:pPr marL="0" indent="0" algn="ctr"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6C</a:t>
            </a:r>
          </a:p>
        </p:txBody>
      </p:sp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1533525" y="4495800"/>
          <a:ext cx="1219200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7" name="Equation" r:id="rId3" imgW="723586" imgH="228501" progId="Equation.DSMT4">
                  <p:embed/>
                </p:oleObj>
              </mc:Choice>
              <mc:Fallback>
                <p:oleObj name="Equation" r:id="rId3" imgW="723586" imgH="228501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3525" y="4495800"/>
                        <a:ext cx="1219200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1524000" y="4953000"/>
          <a:ext cx="1239838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8" name="Equation" r:id="rId5" imgW="736600" imgH="228600" progId="Equation.DSMT4">
                  <p:embed/>
                </p:oleObj>
              </mc:Choice>
              <mc:Fallback>
                <p:oleObj name="Equation" r:id="rId5" imgW="736600" imgH="228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953000"/>
                        <a:ext cx="1239838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1524000" y="5410200"/>
          <a:ext cx="1239838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9" name="Equation" r:id="rId7" imgW="736600" imgH="228600" progId="Equation.DSMT4">
                  <p:embed/>
                </p:oleObj>
              </mc:Choice>
              <mc:Fallback>
                <p:oleObj name="Equation" r:id="rId7" imgW="736600" imgH="228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5410200"/>
                        <a:ext cx="1239838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1371600" y="5867400"/>
          <a:ext cx="1389063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0" name="Equation" r:id="rId9" imgW="825500" imgH="228600" progId="Equation.DSMT4">
                  <p:embed/>
                </p:oleObj>
              </mc:Choice>
              <mc:Fallback>
                <p:oleObj name="Equation" r:id="rId9" imgW="825500" imgH="228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5867400"/>
                        <a:ext cx="1389063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7" name="Line 9"/>
          <p:cNvSpPr>
            <a:spLocks noChangeShapeType="1"/>
          </p:cNvSpPr>
          <p:nvPr/>
        </p:nvSpPr>
        <p:spPr bwMode="auto">
          <a:xfrm>
            <a:off x="990600" y="5715000"/>
            <a:ext cx="38100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152400" y="5257800"/>
            <a:ext cx="10668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The next term</a:t>
            </a:r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H="1" flipV="1">
            <a:off x="2362200" y="6172200"/>
            <a:ext cx="304800" cy="152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2590800" y="6172200"/>
            <a:ext cx="1371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The current term</a:t>
            </a:r>
          </a:p>
        </p:txBody>
      </p:sp>
      <p:sp>
        <p:nvSpPr>
          <p:cNvPr id="12301" name="Text Box 15"/>
          <p:cNvSpPr txBox="1">
            <a:spLocks noChangeArrowheads="1"/>
          </p:cNvSpPr>
          <p:nvPr/>
        </p:nvSpPr>
        <p:spPr bwMode="auto">
          <a:xfrm>
            <a:off x="5334000" y="1600200"/>
            <a:ext cx="1371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 1</a:t>
            </a:r>
          </a:p>
        </p:txBody>
      </p:sp>
      <p:sp>
        <p:nvSpPr>
          <p:cNvPr id="12302" name="Text Box 16"/>
          <p:cNvSpPr txBox="1">
            <a:spLocks noChangeArrowheads="1"/>
          </p:cNvSpPr>
          <p:nvPr/>
        </p:nvSpPr>
        <p:spPr bwMode="auto">
          <a:xfrm>
            <a:off x="5334000" y="1981200"/>
            <a:ext cx="35052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Find the first 5 terms of the following sequences:</a:t>
            </a:r>
          </a:p>
        </p:txBody>
      </p:sp>
      <p:graphicFrame>
        <p:nvGraphicFramePr>
          <p:cNvPr id="14353" name="Object 17"/>
          <p:cNvGraphicFramePr>
            <a:graphicFrameLocks noChangeAspect="1"/>
          </p:cNvGraphicFramePr>
          <p:nvPr/>
        </p:nvGraphicFramePr>
        <p:xfrm>
          <a:off x="5429250" y="2743200"/>
          <a:ext cx="1346200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1" name="Equation" r:id="rId11" imgW="838200" imgH="228600" progId="Equation.DSMT4">
                  <p:embed/>
                </p:oleObj>
              </mc:Choice>
              <mc:Fallback>
                <p:oleObj name="Equation" r:id="rId11" imgW="838200" imgH="2286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0" y="2743200"/>
                        <a:ext cx="1346200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4" name="Object 18"/>
          <p:cNvGraphicFramePr>
            <a:graphicFrameLocks noChangeAspect="1"/>
          </p:cNvGraphicFramePr>
          <p:nvPr/>
        </p:nvGraphicFramePr>
        <p:xfrm>
          <a:off x="7181850" y="2743200"/>
          <a:ext cx="693738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2" name="Equation" r:id="rId13" imgW="431613" imgH="228501" progId="Equation.DSMT4">
                  <p:embed/>
                </p:oleObj>
              </mc:Choice>
              <mc:Fallback>
                <p:oleObj name="Equation" r:id="rId13" imgW="431613" imgH="228501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1850" y="2743200"/>
                        <a:ext cx="693738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5886450" y="3200400"/>
            <a:ext cx="1905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7, 11, 15, 19, 23 </a:t>
            </a:r>
          </a:p>
        </p:txBody>
      </p:sp>
      <p:graphicFrame>
        <p:nvGraphicFramePr>
          <p:cNvPr id="14356" name="Object 20"/>
          <p:cNvGraphicFramePr>
            <a:graphicFrameLocks noChangeAspect="1"/>
          </p:cNvGraphicFramePr>
          <p:nvPr/>
        </p:nvGraphicFramePr>
        <p:xfrm>
          <a:off x="5410200" y="3733800"/>
          <a:ext cx="1346200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3" name="Equation" r:id="rId15" imgW="838200" imgH="228600" progId="Equation.DSMT4">
                  <p:embed/>
                </p:oleObj>
              </mc:Choice>
              <mc:Fallback>
                <p:oleObj name="Equation" r:id="rId15" imgW="838200" imgH="2286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733800"/>
                        <a:ext cx="1346200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7" name="Object 21"/>
          <p:cNvGraphicFramePr>
            <a:graphicFrameLocks noChangeAspect="1"/>
          </p:cNvGraphicFramePr>
          <p:nvPr/>
        </p:nvGraphicFramePr>
        <p:xfrm>
          <a:off x="7162800" y="3733800"/>
          <a:ext cx="673100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4" name="Equation" r:id="rId17" imgW="419100" imgH="228600" progId="Equation.DSMT4">
                  <p:embed/>
                </p:oleObj>
              </mc:Choice>
              <mc:Fallback>
                <p:oleObj name="Equation" r:id="rId17" imgW="419100" imgH="2286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3733800"/>
                        <a:ext cx="673100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8" name="Text Box 22"/>
          <p:cNvSpPr txBox="1">
            <a:spLocks noChangeArrowheads="1"/>
          </p:cNvSpPr>
          <p:nvPr/>
        </p:nvSpPr>
        <p:spPr bwMode="auto">
          <a:xfrm>
            <a:off x="4972050" y="2743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a)</a:t>
            </a:r>
          </a:p>
        </p:txBody>
      </p:sp>
      <p:sp>
        <p:nvSpPr>
          <p:cNvPr id="14359" name="Text Box 23"/>
          <p:cNvSpPr txBox="1">
            <a:spLocks noChangeArrowheads="1"/>
          </p:cNvSpPr>
          <p:nvPr/>
        </p:nvSpPr>
        <p:spPr bwMode="auto">
          <a:xfrm>
            <a:off x="4962525" y="37338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b)</a:t>
            </a:r>
          </a:p>
        </p:txBody>
      </p:sp>
      <p:sp>
        <p:nvSpPr>
          <p:cNvPr id="14360" name="Text Box 24"/>
          <p:cNvSpPr txBox="1">
            <a:spLocks noChangeArrowheads="1"/>
          </p:cNvSpPr>
          <p:nvPr/>
        </p:nvSpPr>
        <p:spPr bwMode="auto">
          <a:xfrm>
            <a:off x="5867400" y="4191000"/>
            <a:ext cx="1752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5, 9, 13, 17, 21 </a:t>
            </a:r>
          </a:p>
        </p:txBody>
      </p:sp>
      <p:graphicFrame>
        <p:nvGraphicFramePr>
          <p:cNvPr id="14361" name="Object 25"/>
          <p:cNvGraphicFramePr>
            <a:graphicFrameLocks noChangeAspect="1"/>
          </p:cNvGraphicFramePr>
          <p:nvPr/>
        </p:nvGraphicFramePr>
        <p:xfrm>
          <a:off x="5429250" y="4648200"/>
          <a:ext cx="1754188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5" name="Equation" r:id="rId19" imgW="1091726" imgH="228501" progId="Equation.DSMT4">
                  <p:embed/>
                </p:oleObj>
              </mc:Choice>
              <mc:Fallback>
                <p:oleObj name="Equation" r:id="rId19" imgW="1091726" imgH="228501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0" y="4648200"/>
                        <a:ext cx="1754188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62" name="Object 26"/>
          <p:cNvGraphicFramePr>
            <a:graphicFrameLocks noChangeAspect="1"/>
          </p:cNvGraphicFramePr>
          <p:nvPr/>
        </p:nvGraphicFramePr>
        <p:xfrm>
          <a:off x="7324725" y="4648200"/>
          <a:ext cx="692150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6" name="Equation" r:id="rId21" imgW="431613" imgH="228501" progId="Equation.DSMT4">
                  <p:embed/>
                </p:oleObj>
              </mc:Choice>
              <mc:Fallback>
                <p:oleObj name="Equation" r:id="rId21" imgW="431613" imgH="228501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4725" y="4648200"/>
                        <a:ext cx="692150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63" name="Text Box 27"/>
          <p:cNvSpPr txBox="1">
            <a:spLocks noChangeArrowheads="1"/>
          </p:cNvSpPr>
          <p:nvPr/>
        </p:nvSpPr>
        <p:spPr bwMode="auto">
          <a:xfrm>
            <a:off x="4972050" y="4648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c)</a:t>
            </a:r>
          </a:p>
        </p:txBody>
      </p:sp>
      <p:graphicFrame>
        <p:nvGraphicFramePr>
          <p:cNvPr id="14364" name="Object 28"/>
          <p:cNvGraphicFramePr>
            <a:graphicFrameLocks noChangeAspect="1"/>
          </p:cNvGraphicFramePr>
          <p:nvPr/>
        </p:nvGraphicFramePr>
        <p:xfrm>
          <a:off x="8153400" y="4648200"/>
          <a:ext cx="712788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7" name="Equation" r:id="rId23" imgW="444307" imgH="228501" progId="Equation.DSMT4">
                  <p:embed/>
                </p:oleObj>
              </mc:Choice>
              <mc:Fallback>
                <p:oleObj name="Equation" r:id="rId23" imgW="444307" imgH="228501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3400" y="4648200"/>
                        <a:ext cx="712788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5943600" y="5943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4, 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6248400" y="5943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2, 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6553200" y="5943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2, 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6858000" y="5943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4, 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7162800" y="59436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10, </a:t>
            </a:r>
          </a:p>
        </p:txBody>
      </p:sp>
      <p:sp>
        <p:nvSpPr>
          <p:cNvPr id="14370" name="Line 34"/>
          <p:cNvSpPr>
            <a:spLocks noChangeShapeType="1"/>
          </p:cNvSpPr>
          <p:nvPr/>
        </p:nvSpPr>
        <p:spPr bwMode="auto">
          <a:xfrm flipV="1">
            <a:off x="5638800" y="5029200"/>
            <a:ext cx="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5257800" y="5257800"/>
            <a:ext cx="7620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Next term</a:t>
            </a:r>
          </a:p>
        </p:txBody>
      </p:sp>
      <p:sp>
        <p:nvSpPr>
          <p:cNvPr id="14372" name="Line 36"/>
          <p:cNvSpPr>
            <a:spLocks noChangeShapeType="1"/>
          </p:cNvSpPr>
          <p:nvPr/>
        </p:nvSpPr>
        <p:spPr bwMode="auto">
          <a:xfrm flipV="1">
            <a:off x="6400800" y="5029200"/>
            <a:ext cx="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5943600" y="5257800"/>
            <a:ext cx="838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Current term</a:t>
            </a:r>
          </a:p>
        </p:txBody>
      </p:sp>
      <p:sp>
        <p:nvSpPr>
          <p:cNvPr id="14374" name="Line 38"/>
          <p:cNvSpPr>
            <a:spLocks noChangeShapeType="1"/>
          </p:cNvSpPr>
          <p:nvPr/>
        </p:nvSpPr>
        <p:spPr bwMode="auto">
          <a:xfrm flipH="1" flipV="1">
            <a:off x="7086600" y="5029200"/>
            <a:ext cx="7620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6705600" y="5257800"/>
            <a:ext cx="9144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Previous term</a:t>
            </a:r>
          </a:p>
        </p:txBody>
      </p:sp>
      <p:pic>
        <p:nvPicPr>
          <p:cNvPr id="12326" name="Picture 40" descr="how-to-compare-dna-sequences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143000" cy="1116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4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4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4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4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4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4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4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4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4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4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4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4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5" grpId="0"/>
      <p:bldP spid="14358" grpId="0"/>
      <p:bldP spid="14359" grpId="0"/>
      <p:bldP spid="14360" grpId="0"/>
      <p:bldP spid="14363" grpId="0"/>
      <p:bldP spid="14365" grpId="0"/>
      <p:bldP spid="14366" grpId="0"/>
      <p:bldP spid="14367" grpId="0"/>
      <p:bldP spid="14368" grpId="0"/>
      <p:bldP spid="14369" grpId="0"/>
      <p:bldP spid="14370" grpId="0" animBg="1"/>
      <p:bldP spid="14371" grpId="0"/>
      <p:bldP spid="14372" grpId="0" animBg="1"/>
      <p:bldP spid="14373" grpId="0"/>
      <p:bldP spid="14374" grpId="0" animBg="1"/>
      <p:bldP spid="1437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Sequences and Series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3886200" cy="45259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 sz="1800" b="1" u="sng" smtClean="0">
                <a:latin typeface="Comic Sans MS" pitchFamily="66" charset="0"/>
              </a:rPr>
              <a:t>Recurrence Relationships</a:t>
            </a:r>
            <a:endParaRPr lang="en-GB" altLang="en-US" sz="18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When you have a rule to get from one term to the next, you can use a ‘recurrence relationship’</a:t>
            </a:r>
          </a:p>
          <a:p>
            <a:pPr marL="0" indent="0" algn="ctr"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5, 8, 11, 14, 17</a:t>
            </a:r>
          </a:p>
          <a:p>
            <a:pPr marL="0" indent="0" algn="ctr"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The rule could be described as ‘add 3 to the previous term’</a:t>
            </a:r>
          </a:p>
          <a:p>
            <a:pPr marL="0" indent="0" algn="ctr"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6C</a:t>
            </a:r>
          </a:p>
        </p:txBody>
      </p:sp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1533525" y="4495800"/>
          <a:ext cx="1219200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0" name="Equation" r:id="rId3" imgW="723586" imgH="228501" progId="Equation.DSMT4">
                  <p:embed/>
                </p:oleObj>
              </mc:Choice>
              <mc:Fallback>
                <p:oleObj name="Equation" r:id="rId3" imgW="723586" imgH="228501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3525" y="4495800"/>
                        <a:ext cx="1219200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1524000" y="4953000"/>
          <a:ext cx="1239838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1" name="Equation" r:id="rId5" imgW="736600" imgH="228600" progId="Equation.DSMT4">
                  <p:embed/>
                </p:oleObj>
              </mc:Choice>
              <mc:Fallback>
                <p:oleObj name="Equation" r:id="rId5" imgW="736600" imgH="228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953000"/>
                        <a:ext cx="1239838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1524000" y="5410200"/>
          <a:ext cx="1239838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2" name="Equation" r:id="rId7" imgW="736600" imgH="228600" progId="Equation.DSMT4">
                  <p:embed/>
                </p:oleObj>
              </mc:Choice>
              <mc:Fallback>
                <p:oleObj name="Equation" r:id="rId7" imgW="736600" imgH="228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5410200"/>
                        <a:ext cx="1239838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1371600" y="5867400"/>
          <a:ext cx="1389063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3" name="Equation" r:id="rId9" imgW="825500" imgH="228600" progId="Equation.DSMT4">
                  <p:embed/>
                </p:oleObj>
              </mc:Choice>
              <mc:Fallback>
                <p:oleObj name="Equation" r:id="rId9" imgW="825500" imgH="228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5867400"/>
                        <a:ext cx="1389063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1" name="Line 9"/>
          <p:cNvSpPr>
            <a:spLocks noChangeShapeType="1"/>
          </p:cNvSpPr>
          <p:nvPr/>
        </p:nvSpPr>
        <p:spPr bwMode="auto">
          <a:xfrm>
            <a:off x="990600" y="5715000"/>
            <a:ext cx="38100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152400" y="5257800"/>
            <a:ext cx="10668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The next term</a:t>
            </a:r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 flipH="1" flipV="1">
            <a:off x="2362200" y="6172200"/>
            <a:ext cx="304800" cy="152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2590800" y="6172200"/>
            <a:ext cx="1371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The current term</a:t>
            </a: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5334000" y="1600200"/>
            <a:ext cx="1371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 2</a:t>
            </a: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5334000" y="1981200"/>
            <a:ext cx="35052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A sequence of terms has the following recurrence relationship:</a:t>
            </a:r>
          </a:p>
        </p:txBody>
      </p:sp>
      <p:graphicFrame>
        <p:nvGraphicFramePr>
          <p:cNvPr id="15398" name="Object 38"/>
          <p:cNvGraphicFramePr>
            <a:graphicFrameLocks noChangeAspect="1"/>
          </p:cNvGraphicFramePr>
          <p:nvPr/>
        </p:nvGraphicFramePr>
        <p:xfrm>
          <a:off x="4495800" y="2667000"/>
          <a:ext cx="21082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4" name="Equation" r:id="rId11" imgW="1143000" imgH="228600" progId="Equation.DSMT4">
                  <p:embed/>
                </p:oleObj>
              </mc:Choice>
              <mc:Fallback>
                <p:oleObj name="Equation" r:id="rId11" imgW="1143000" imgH="22860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667000"/>
                        <a:ext cx="2108200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99" name="Object 39"/>
          <p:cNvGraphicFramePr>
            <a:graphicFrameLocks noChangeAspect="1"/>
          </p:cNvGraphicFramePr>
          <p:nvPr/>
        </p:nvGraphicFramePr>
        <p:xfrm>
          <a:off x="6934200" y="2667000"/>
          <a:ext cx="795338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5" name="Equation" r:id="rId13" imgW="431613" imgH="228501" progId="Equation.DSMT4">
                  <p:embed/>
                </p:oleObj>
              </mc:Choice>
              <mc:Fallback>
                <p:oleObj name="Equation" r:id="rId13" imgW="431613" imgH="228501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2667000"/>
                        <a:ext cx="795338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00" name="Object 40"/>
          <p:cNvGraphicFramePr>
            <a:graphicFrameLocks noChangeAspect="1"/>
          </p:cNvGraphicFramePr>
          <p:nvPr/>
        </p:nvGraphicFramePr>
        <p:xfrm>
          <a:off x="7924800" y="2667000"/>
          <a:ext cx="795338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6" name="Equation" r:id="rId15" imgW="431613" imgH="228501" progId="Equation.DSMT4">
                  <p:embed/>
                </p:oleObj>
              </mc:Choice>
              <mc:Fallback>
                <p:oleObj name="Equation" r:id="rId15" imgW="431613" imgH="228501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4800" y="2667000"/>
                        <a:ext cx="795338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401" name="Text Box 41"/>
          <p:cNvSpPr txBox="1">
            <a:spLocks noChangeArrowheads="1"/>
          </p:cNvSpPr>
          <p:nvPr/>
        </p:nvSpPr>
        <p:spPr bwMode="auto">
          <a:xfrm>
            <a:off x="4343400" y="3124200"/>
            <a:ext cx="4800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a) Find an expression for U</a:t>
            </a:r>
            <a:r>
              <a:rPr lang="en-GB" altLang="en-US" sz="1600" baseline="-25000">
                <a:latin typeface="Comic Sans MS" pitchFamily="66" charset="0"/>
              </a:rPr>
              <a:t>3</a:t>
            </a:r>
            <a:r>
              <a:rPr lang="en-GB" altLang="en-US" sz="1600">
                <a:latin typeface="Comic Sans MS" pitchFamily="66" charset="0"/>
              </a:rPr>
              <a:t> in terms of m.</a:t>
            </a:r>
          </a:p>
        </p:txBody>
      </p:sp>
      <p:graphicFrame>
        <p:nvGraphicFramePr>
          <p:cNvPr id="15402" name="Object 42"/>
          <p:cNvGraphicFramePr>
            <a:graphicFrameLocks noChangeAspect="1"/>
          </p:cNvGraphicFramePr>
          <p:nvPr/>
        </p:nvGraphicFramePr>
        <p:xfrm>
          <a:off x="4648200" y="3429000"/>
          <a:ext cx="21082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7" name="Equation" r:id="rId17" imgW="1143000" imgH="228600" progId="Equation.DSMT4">
                  <p:embed/>
                </p:oleObj>
              </mc:Choice>
              <mc:Fallback>
                <p:oleObj name="Equation" r:id="rId17" imgW="1143000" imgH="228600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429000"/>
                        <a:ext cx="2108200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03" name="Object 43"/>
          <p:cNvGraphicFramePr>
            <a:graphicFrameLocks noChangeAspect="1"/>
          </p:cNvGraphicFramePr>
          <p:nvPr/>
        </p:nvGraphicFramePr>
        <p:xfrm>
          <a:off x="4846638" y="3886200"/>
          <a:ext cx="1709737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8" name="Equation" r:id="rId18" imgW="927100" imgH="228600" progId="Equation.DSMT4">
                  <p:embed/>
                </p:oleObj>
              </mc:Choice>
              <mc:Fallback>
                <p:oleObj name="Equation" r:id="rId18" imgW="927100" imgH="22860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6638" y="3886200"/>
                        <a:ext cx="1709737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04" name="Object 44"/>
          <p:cNvGraphicFramePr>
            <a:graphicFrameLocks noChangeAspect="1"/>
          </p:cNvGraphicFramePr>
          <p:nvPr/>
        </p:nvGraphicFramePr>
        <p:xfrm>
          <a:off x="4876800" y="4343400"/>
          <a:ext cx="1404938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9" name="Equation" r:id="rId20" imgW="761669" imgH="228501" progId="Equation.DSMT4">
                  <p:embed/>
                </p:oleObj>
              </mc:Choice>
              <mc:Fallback>
                <p:oleObj name="Equation" r:id="rId20" imgW="761669" imgH="228501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343400"/>
                        <a:ext cx="1404938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405" name="Text Box 45"/>
          <p:cNvSpPr txBox="1">
            <a:spLocks noChangeArrowheads="1"/>
          </p:cNvSpPr>
          <p:nvPr/>
        </p:nvSpPr>
        <p:spPr bwMode="auto">
          <a:xfrm>
            <a:off x="4343400" y="4724400"/>
            <a:ext cx="4800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b) Find an expression for U</a:t>
            </a:r>
            <a:r>
              <a:rPr lang="en-GB" altLang="en-US" sz="1600" baseline="-25000">
                <a:latin typeface="Comic Sans MS" pitchFamily="66" charset="0"/>
              </a:rPr>
              <a:t>4</a:t>
            </a:r>
            <a:r>
              <a:rPr lang="en-GB" altLang="en-US" sz="1600">
                <a:latin typeface="Comic Sans MS" pitchFamily="66" charset="0"/>
              </a:rPr>
              <a:t> in terms of m.</a:t>
            </a:r>
          </a:p>
        </p:txBody>
      </p:sp>
      <p:graphicFrame>
        <p:nvGraphicFramePr>
          <p:cNvPr id="15406" name="Object 46"/>
          <p:cNvGraphicFramePr>
            <a:graphicFrameLocks noChangeAspect="1"/>
          </p:cNvGraphicFramePr>
          <p:nvPr/>
        </p:nvGraphicFramePr>
        <p:xfrm>
          <a:off x="4648200" y="5029200"/>
          <a:ext cx="21082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0" name="Equation" r:id="rId22" imgW="1143000" imgH="228600" progId="Equation.DSMT4">
                  <p:embed/>
                </p:oleObj>
              </mc:Choice>
              <mc:Fallback>
                <p:oleObj name="Equation" r:id="rId22" imgW="1143000" imgH="228600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5029200"/>
                        <a:ext cx="2108200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07" name="Object 47"/>
          <p:cNvGraphicFramePr>
            <a:graphicFrameLocks noChangeAspect="1"/>
          </p:cNvGraphicFramePr>
          <p:nvPr/>
        </p:nvGraphicFramePr>
        <p:xfrm>
          <a:off x="4876800" y="5486400"/>
          <a:ext cx="173355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1" name="Equation" r:id="rId23" imgW="939800" imgH="228600" progId="Equation.DSMT4">
                  <p:embed/>
                </p:oleObj>
              </mc:Choice>
              <mc:Fallback>
                <p:oleObj name="Equation" r:id="rId23" imgW="939800" imgH="228600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5486400"/>
                        <a:ext cx="1733550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08" name="Object 48"/>
          <p:cNvGraphicFramePr>
            <a:graphicFrameLocks noChangeAspect="1"/>
          </p:cNvGraphicFramePr>
          <p:nvPr/>
        </p:nvGraphicFramePr>
        <p:xfrm>
          <a:off x="4876800" y="5943600"/>
          <a:ext cx="2176463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2" name="Equation" r:id="rId25" imgW="1181100" imgH="228600" progId="Equation.DSMT4">
                  <p:embed/>
                </p:oleObj>
              </mc:Choice>
              <mc:Fallback>
                <p:oleObj name="Equation" r:id="rId25" imgW="1181100" imgH="228600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5943600"/>
                        <a:ext cx="2176463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09" name="Object 49"/>
          <p:cNvGraphicFramePr>
            <a:graphicFrameLocks noChangeAspect="1"/>
          </p:cNvGraphicFramePr>
          <p:nvPr/>
        </p:nvGraphicFramePr>
        <p:xfrm>
          <a:off x="4876800" y="6413500"/>
          <a:ext cx="2106613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3" name="Equation" r:id="rId27" imgW="1143000" imgH="241300" progId="Equation.DSMT4">
                  <p:embed/>
                </p:oleObj>
              </mc:Choice>
              <mc:Fallback>
                <p:oleObj name="Equation" r:id="rId27" imgW="1143000" imgH="241300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6413500"/>
                        <a:ext cx="2106613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410" name="Arc 50"/>
          <p:cNvSpPr>
            <a:spLocks/>
          </p:cNvSpPr>
          <p:nvPr/>
        </p:nvSpPr>
        <p:spPr bwMode="auto">
          <a:xfrm>
            <a:off x="6781800" y="3581400"/>
            <a:ext cx="228600" cy="533400"/>
          </a:xfrm>
          <a:custGeom>
            <a:avLst/>
            <a:gdLst>
              <a:gd name="T0" fmla="*/ 0 w 21600"/>
              <a:gd name="T1" fmla="*/ 0 h 43195"/>
              <a:gd name="T2" fmla="*/ 52642 w 21600"/>
              <a:gd name="T3" fmla="*/ 6586771 h 43195"/>
              <a:gd name="T4" fmla="*/ 0 w 21600"/>
              <a:gd name="T5" fmla="*/ 3293768 h 43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6"/>
                  <a:pt x="12213" y="42939"/>
                  <a:pt x="469" y="43194"/>
                </a:cubicBezTo>
              </a:path>
              <a:path w="21600" h="4319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6"/>
                  <a:pt x="12213" y="42939"/>
                  <a:pt x="469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411" name="Text Box 51"/>
          <p:cNvSpPr txBox="1">
            <a:spLocks noChangeArrowheads="1"/>
          </p:cNvSpPr>
          <p:nvPr/>
        </p:nvSpPr>
        <p:spPr bwMode="auto">
          <a:xfrm>
            <a:off x="7010400" y="3657600"/>
            <a:ext cx="1600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Substitute n = 1</a:t>
            </a:r>
          </a:p>
        </p:txBody>
      </p:sp>
      <p:sp>
        <p:nvSpPr>
          <p:cNvPr id="15412" name="Arc 52"/>
          <p:cNvSpPr>
            <a:spLocks/>
          </p:cNvSpPr>
          <p:nvPr/>
        </p:nvSpPr>
        <p:spPr bwMode="auto">
          <a:xfrm>
            <a:off x="6781800" y="4114800"/>
            <a:ext cx="228600" cy="457200"/>
          </a:xfrm>
          <a:custGeom>
            <a:avLst/>
            <a:gdLst>
              <a:gd name="T0" fmla="*/ 0 w 21600"/>
              <a:gd name="T1" fmla="*/ 0 h 43195"/>
              <a:gd name="T2" fmla="*/ 52642 w 21600"/>
              <a:gd name="T3" fmla="*/ 4839260 h 43195"/>
              <a:gd name="T4" fmla="*/ 0 w 21600"/>
              <a:gd name="T5" fmla="*/ 2419905 h 43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6"/>
                  <a:pt x="12213" y="42939"/>
                  <a:pt x="469" y="43194"/>
                </a:cubicBezTo>
              </a:path>
              <a:path w="21600" h="4319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6"/>
                  <a:pt x="12213" y="42939"/>
                  <a:pt x="469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413" name="Text Box 53"/>
          <p:cNvSpPr txBox="1">
            <a:spLocks noChangeArrowheads="1"/>
          </p:cNvSpPr>
          <p:nvPr/>
        </p:nvSpPr>
        <p:spPr bwMode="auto">
          <a:xfrm>
            <a:off x="6934200" y="4038600"/>
            <a:ext cx="17526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Put in the values for U</a:t>
            </a:r>
            <a:r>
              <a:rPr lang="en-GB" altLang="en-US" sz="1400" baseline="-250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and U</a:t>
            </a:r>
            <a:r>
              <a:rPr lang="en-GB" altLang="en-US" sz="1400" baseline="-25000">
                <a:solidFill>
                  <a:srgbClr val="FF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15414" name="Arc 54"/>
          <p:cNvSpPr>
            <a:spLocks/>
          </p:cNvSpPr>
          <p:nvPr/>
        </p:nvSpPr>
        <p:spPr bwMode="auto">
          <a:xfrm>
            <a:off x="7162800" y="5181600"/>
            <a:ext cx="228600" cy="533400"/>
          </a:xfrm>
          <a:custGeom>
            <a:avLst/>
            <a:gdLst>
              <a:gd name="T0" fmla="*/ 0 w 21600"/>
              <a:gd name="T1" fmla="*/ 0 h 43195"/>
              <a:gd name="T2" fmla="*/ 52642 w 21600"/>
              <a:gd name="T3" fmla="*/ 6586771 h 43195"/>
              <a:gd name="T4" fmla="*/ 0 w 21600"/>
              <a:gd name="T5" fmla="*/ 3293768 h 43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6"/>
                  <a:pt x="12213" y="42939"/>
                  <a:pt x="469" y="43194"/>
                </a:cubicBezTo>
              </a:path>
              <a:path w="21600" h="4319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6"/>
                  <a:pt x="12213" y="42939"/>
                  <a:pt x="469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415" name="Arc 55"/>
          <p:cNvSpPr>
            <a:spLocks/>
          </p:cNvSpPr>
          <p:nvPr/>
        </p:nvSpPr>
        <p:spPr bwMode="auto">
          <a:xfrm>
            <a:off x="7162800" y="5715000"/>
            <a:ext cx="228600" cy="457200"/>
          </a:xfrm>
          <a:custGeom>
            <a:avLst/>
            <a:gdLst>
              <a:gd name="T0" fmla="*/ 0 w 21600"/>
              <a:gd name="T1" fmla="*/ 0 h 43195"/>
              <a:gd name="T2" fmla="*/ 52642 w 21600"/>
              <a:gd name="T3" fmla="*/ 4839260 h 43195"/>
              <a:gd name="T4" fmla="*/ 0 w 21600"/>
              <a:gd name="T5" fmla="*/ 2419905 h 43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6"/>
                  <a:pt x="12213" y="42939"/>
                  <a:pt x="469" y="43194"/>
                </a:cubicBezTo>
              </a:path>
              <a:path w="21600" h="4319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6"/>
                  <a:pt x="12213" y="42939"/>
                  <a:pt x="469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416" name="Arc 56"/>
          <p:cNvSpPr>
            <a:spLocks/>
          </p:cNvSpPr>
          <p:nvPr/>
        </p:nvSpPr>
        <p:spPr bwMode="auto">
          <a:xfrm>
            <a:off x="7162800" y="6172200"/>
            <a:ext cx="228600" cy="457200"/>
          </a:xfrm>
          <a:custGeom>
            <a:avLst/>
            <a:gdLst>
              <a:gd name="T0" fmla="*/ 0 w 21600"/>
              <a:gd name="T1" fmla="*/ 0 h 43195"/>
              <a:gd name="T2" fmla="*/ 52642 w 21600"/>
              <a:gd name="T3" fmla="*/ 4839260 h 43195"/>
              <a:gd name="T4" fmla="*/ 0 w 21600"/>
              <a:gd name="T5" fmla="*/ 2419905 h 43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6"/>
                  <a:pt x="12213" y="42939"/>
                  <a:pt x="469" y="43194"/>
                </a:cubicBezTo>
              </a:path>
              <a:path w="21600" h="4319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6"/>
                  <a:pt x="12213" y="42939"/>
                  <a:pt x="469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417" name="Text Box 57"/>
          <p:cNvSpPr txBox="1">
            <a:spLocks noChangeArrowheads="1"/>
          </p:cNvSpPr>
          <p:nvPr/>
        </p:nvSpPr>
        <p:spPr bwMode="auto">
          <a:xfrm>
            <a:off x="7391400" y="5257800"/>
            <a:ext cx="1600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Substitute n = 2</a:t>
            </a:r>
          </a:p>
        </p:txBody>
      </p:sp>
      <p:sp>
        <p:nvSpPr>
          <p:cNvPr id="15418" name="Text Box 58"/>
          <p:cNvSpPr txBox="1">
            <a:spLocks noChangeArrowheads="1"/>
          </p:cNvSpPr>
          <p:nvPr/>
        </p:nvSpPr>
        <p:spPr bwMode="auto">
          <a:xfrm>
            <a:off x="7315200" y="5638800"/>
            <a:ext cx="17526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Put in the values for U</a:t>
            </a:r>
            <a:r>
              <a:rPr lang="en-GB" altLang="en-US" sz="1400" baseline="-25000">
                <a:solidFill>
                  <a:srgbClr val="FF0000"/>
                </a:solidFill>
                <a:latin typeface="Comic Sans MS" pitchFamily="66" charset="0"/>
              </a:rPr>
              <a:t>3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and U</a:t>
            </a:r>
            <a:r>
              <a:rPr lang="en-GB" altLang="en-US" sz="1400" baseline="-2500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15419" name="Text Box 59"/>
          <p:cNvSpPr txBox="1">
            <a:spLocks noChangeArrowheads="1"/>
          </p:cNvSpPr>
          <p:nvPr/>
        </p:nvSpPr>
        <p:spPr bwMode="auto">
          <a:xfrm>
            <a:off x="7391400" y="6248400"/>
            <a:ext cx="990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Simplify</a:t>
            </a:r>
            <a:endParaRPr lang="en-GB" altLang="en-US" sz="1400" baseline="-2500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13349" name="Picture 60" descr="how-to-compare-dna-sequences"/>
          <p:cNvPicPr>
            <a:picLocks noChangeAspect="1" noChangeArrowheads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143000" cy="1116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5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5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5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5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5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5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5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5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5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5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5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15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3" grpId="0"/>
      <p:bldP spid="15374" grpId="0"/>
      <p:bldP spid="15401" grpId="0"/>
      <p:bldP spid="15405" grpId="0"/>
      <p:bldP spid="15410" grpId="0" animBg="1"/>
      <p:bldP spid="15411" grpId="0"/>
      <p:bldP spid="15412" grpId="0" animBg="1"/>
      <p:bldP spid="15413" grpId="0"/>
      <p:bldP spid="15414" grpId="0" animBg="1"/>
      <p:bldP spid="15415" grpId="0" animBg="1"/>
      <p:bldP spid="15416" grpId="0" animBg="1"/>
      <p:bldP spid="15417" grpId="0"/>
      <p:bldP spid="15418" grpId="0"/>
      <p:bldP spid="154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2"/>
          <p:cNvSpPr>
            <a:spLocks noChangeArrowheads="1" noChangeShapeType="1" noTextEdit="1"/>
          </p:cNvSpPr>
          <p:nvPr/>
        </p:nvSpPr>
        <p:spPr bwMode="auto">
          <a:xfrm>
            <a:off x="685800" y="3048000"/>
            <a:ext cx="7696200" cy="9810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Teachings for Exercise 6D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Sequences and Series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4038600" cy="45259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 sz="1800" b="1" u="sng" smtClean="0">
                <a:latin typeface="Comic Sans MS" pitchFamily="66" charset="0"/>
              </a:rPr>
              <a:t>Arithmetic Sequences</a:t>
            </a:r>
            <a:endParaRPr lang="en-GB" altLang="en-US" sz="18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A sequence that increases by a </a:t>
            </a:r>
            <a:r>
              <a:rPr lang="en-GB" altLang="en-US" sz="1800" u="sng" smtClean="0">
                <a:latin typeface="Comic Sans MS" pitchFamily="66" charset="0"/>
              </a:rPr>
              <a:t>constant amount</a:t>
            </a:r>
            <a:r>
              <a:rPr lang="en-GB" altLang="en-US" sz="1800" smtClean="0">
                <a:latin typeface="Comic Sans MS" pitchFamily="66" charset="0"/>
              </a:rPr>
              <a:t> is known as an arithmetic sequence.</a:t>
            </a:r>
          </a:p>
          <a:p>
            <a:pPr marL="0" indent="0"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3, 7, 11, 15, 19…(+4)</a:t>
            </a:r>
          </a:p>
          <a:p>
            <a:pPr marL="0" indent="0" algn="ctr"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17, 14, 11, 8…(-3)</a:t>
            </a:r>
          </a:p>
          <a:p>
            <a:pPr marL="0" indent="0" algn="ctr"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a, a + d, a + 2d, a + 3d…(+d)</a:t>
            </a:r>
          </a:p>
          <a:p>
            <a:pPr marL="0" indent="0" algn="ctr"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6D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5105400" y="1600200"/>
            <a:ext cx="1371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 1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5029200" y="1981200"/>
            <a:ext cx="38100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Find the 10</a:t>
            </a:r>
            <a:r>
              <a:rPr lang="en-GB" altLang="en-US" sz="1600" baseline="30000">
                <a:latin typeface="Comic Sans MS" pitchFamily="66" charset="0"/>
              </a:rPr>
              <a:t>th</a:t>
            </a:r>
            <a:r>
              <a:rPr lang="en-GB" altLang="en-US" sz="1600">
                <a:latin typeface="Comic Sans MS" pitchFamily="66" charset="0"/>
              </a:rPr>
              <a:t>, 50</a:t>
            </a:r>
            <a:r>
              <a:rPr lang="en-GB" altLang="en-US" sz="1600" baseline="30000">
                <a:latin typeface="Comic Sans MS" pitchFamily="66" charset="0"/>
              </a:rPr>
              <a:t>th</a:t>
            </a:r>
            <a:r>
              <a:rPr lang="en-GB" altLang="en-US" sz="1600">
                <a:latin typeface="Comic Sans MS" pitchFamily="66" charset="0"/>
              </a:rPr>
              <a:t> and n</a:t>
            </a:r>
            <a:r>
              <a:rPr lang="en-GB" altLang="en-US" sz="1600" baseline="30000">
                <a:latin typeface="Comic Sans MS" pitchFamily="66" charset="0"/>
              </a:rPr>
              <a:t>th</a:t>
            </a:r>
            <a:r>
              <a:rPr lang="en-GB" altLang="en-US" sz="1600">
                <a:latin typeface="Comic Sans MS" pitchFamily="66" charset="0"/>
              </a:rPr>
              <a:t> terms of the following arithmetic sequence…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5943600" y="2667000"/>
            <a:ext cx="190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3, 7, 11, 15, 19…</a:t>
            </a:r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5181600" y="3124200"/>
            <a:ext cx="190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First term: 3</a:t>
            </a:r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5181600" y="3505200"/>
            <a:ext cx="2971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Second term: 3 + 4</a:t>
            </a:r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5181600" y="3886200"/>
            <a:ext cx="2819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Third term: 3 + 4 + 4</a:t>
            </a: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5181600" y="4267200"/>
            <a:ext cx="3048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Fourth term: 3 + 4 + 4 + 4</a:t>
            </a:r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5181600" y="4648200"/>
            <a:ext cx="1905000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10</a:t>
            </a:r>
            <a:r>
              <a:rPr lang="en-GB" altLang="en-US" sz="1600" baseline="30000">
                <a:solidFill>
                  <a:srgbClr val="FF0000"/>
                </a:solidFill>
                <a:latin typeface="Comic Sans MS" pitchFamily="66" charset="0"/>
              </a:rPr>
              <a:t>th</a:t>
            </a: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 term</a:t>
            </a:r>
            <a:endParaRPr lang="en-GB" altLang="en-US" sz="1600"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	3 + (9 x 4)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	= 39</a:t>
            </a:r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7010400" y="4648200"/>
            <a:ext cx="2133600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b)	50</a:t>
            </a:r>
            <a:r>
              <a:rPr lang="en-GB" altLang="en-US" sz="1600" baseline="30000">
                <a:solidFill>
                  <a:srgbClr val="FF0000"/>
                </a:solidFill>
                <a:latin typeface="Comic Sans MS" pitchFamily="66" charset="0"/>
              </a:rPr>
              <a:t>th</a:t>
            </a: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 term</a:t>
            </a:r>
            <a:endParaRPr lang="en-GB" altLang="en-US" sz="1600"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	3 + (49 x 4)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	= 199</a:t>
            </a:r>
          </a:p>
        </p:txBody>
      </p:sp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6019800" y="5788025"/>
            <a:ext cx="2133600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c)	n</a:t>
            </a:r>
            <a:r>
              <a:rPr lang="en-GB" altLang="en-US" sz="1600" baseline="30000">
                <a:solidFill>
                  <a:srgbClr val="FF0000"/>
                </a:solidFill>
                <a:latin typeface="Comic Sans MS" pitchFamily="66" charset="0"/>
              </a:rPr>
              <a:t>th</a:t>
            </a: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 term</a:t>
            </a:r>
            <a:endParaRPr lang="en-GB" altLang="en-US" sz="1600"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	3 + ((n – 1) x 4)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	= 3 + 4(n – 1)</a:t>
            </a:r>
          </a:p>
        </p:txBody>
      </p:sp>
      <p:pic>
        <p:nvPicPr>
          <p:cNvPr id="15375" name="Picture 17" descr="how-to-compare-dna-sequenc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152400"/>
            <a:ext cx="1143000" cy="1116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4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74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74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74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74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7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7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7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/>
      <p:bldP spid="17414" grpId="0"/>
      <p:bldP spid="17415" grpId="0"/>
      <p:bldP spid="17418" grpId="0"/>
      <p:bldP spid="17419" grpId="0"/>
      <p:bldP spid="17420" grpId="0"/>
      <p:bldP spid="1742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Sequences and Series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4038600" cy="45259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 sz="1800" b="1" u="sng" smtClean="0">
                <a:latin typeface="Comic Sans MS" pitchFamily="66" charset="0"/>
              </a:rPr>
              <a:t>Arithmetic Sequences</a:t>
            </a:r>
            <a:endParaRPr lang="en-GB" altLang="en-US" sz="18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A sequence that increases by a </a:t>
            </a:r>
            <a:r>
              <a:rPr lang="en-GB" altLang="en-US" sz="1800" u="sng" smtClean="0">
                <a:latin typeface="Comic Sans MS" pitchFamily="66" charset="0"/>
              </a:rPr>
              <a:t>constant amount</a:t>
            </a:r>
            <a:r>
              <a:rPr lang="en-GB" altLang="en-US" sz="1800" smtClean="0">
                <a:latin typeface="Comic Sans MS" pitchFamily="66" charset="0"/>
              </a:rPr>
              <a:t> is known as an arithmetic sequence.</a:t>
            </a:r>
          </a:p>
          <a:p>
            <a:pPr marL="0" indent="0"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3, 7, 11, 15, 19…(+4)</a:t>
            </a:r>
          </a:p>
          <a:p>
            <a:pPr marL="0" indent="0" algn="ctr"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17, 14, 11, 8…(-3)</a:t>
            </a:r>
          </a:p>
          <a:p>
            <a:pPr marL="0" indent="0" algn="ctr"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a, a + d, a + 2d, a + 3d…(+d)</a:t>
            </a:r>
          </a:p>
          <a:p>
            <a:pPr marL="0" indent="0" algn="ctr"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6D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5181600" y="1600200"/>
            <a:ext cx="1371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 2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5029200" y="1981200"/>
            <a:ext cx="38100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Find the number of terms in the following sequence.</a:t>
            </a: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5943600" y="2667000"/>
            <a:ext cx="190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7, 11, 15, …, …, 143</a:t>
            </a:r>
          </a:p>
        </p:txBody>
      </p:sp>
      <p:sp>
        <p:nvSpPr>
          <p:cNvPr id="18447" name="Text Box 15"/>
          <p:cNvSpPr txBox="1">
            <a:spLocks noChangeArrowheads="1"/>
          </p:cNvSpPr>
          <p:nvPr/>
        </p:nvSpPr>
        <p:spPr bwMode="auto">
          <a:xfrm>
            <a:off x="5334000" y="3124200"/>
            <a:ext cx="3429000" cy="3148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 Increases in 4s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 143 – 7 = 136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 136 ÷ 4 = 34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 So there are 34 ‘jumps’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None/>
            </a:pPr>
            <a:endParaRPr lang="en-GB" altLang="en-US" sz="1600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 typeface="Wingdings" pitchFamily="2" charset="2"/>
              <a:buNone/>
            </a:pPr>
            <a:endParaRPr lang="en-GB" altLang="en-US" sz="1600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 There is always 1 more term than there are jumps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 35 terms!</a:t>
            </a:r>
          </a:p>
        </p:txBody>
      </p:sp>
      <p:sp>
        <p:nvSpPr>
          <p:cNvPr id="18448" name="Text Box 16"/>
          <p:cNvSpPr txBox="1">
            <a:spLocks noChangeArrowheads="1"/>
          </p:cNvSpPr>
          <p:nvPr/>
        </p:nvSpPr>
        <p:spPr bwMode="auto">
          <a:xfrm>
            <a:off x="5943600" y="4724400"/>
            <a:ext cx="190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7, 11, 15, …, …, 143</a:t>
            </a:r>
          </a:p>
        </p:txBody>
      </p:sp>
      <p:sp>
        <p:nvSpPr>
          <p:cNvPr id="18449" name="Arc 17"/>
          <p:cNvSpPr>
            <a:spLocks/>
          </p:cNvSpPr>
          <p:nvPr/>
        </p:nvSpPr>
        <p:spPr bwMode="auto">
          <a:xfrm rot="16200000" flipH="1">
            <a:off x="6248400" y="4953000"/>
            <a:ext cx="76200" cy="228600"/>
          </a:xfrm>
          <a:custGeom>
            <a:avLst/>
            <a:gdLst>
              <a:gd name="T0" fmla="*/ 0 w 21600"/>
              <a:gd name="T1" fmla="*/ 0 h 43199"/>
              <a:gd name="T2" fmla="*/ 2974 w 21600"/>
              <a:gd name="T3" fmla="*/ 1209703 h 43199"/>
              <a:gd name="T4" fmla="*/ 0 w 21600"/>
              <a:gd name="T5" fmla="*/ 604867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36"/>
                  <a:pt x="12074" y="43067"/>
                  <a:pt x="238" y="43198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36"/>
                  <a:pt x="12074" y="43067"/>
                  <a:pt x="238" y="4319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54" name="Arc 22"/>
          <p:cNvSpPr>
            <a:spLocks/>
          </p:cNvSpPr>
          <p:nvPr/>
        </p:nvSpPr>
        <p:spPr bwMode="auto">
          <a:xfrm rot="16200000" flipH="1">
            <a:off x="6553200" y="4953000"/>
            <a:ext cx="76200" cy="228600"/>
          </a:xfrm>
          <a:custGeom>
            <a:avLst/>
            <a:gdLst>
              <a:gd name="T0" fmla="*/ 0 w 21600"/>
              <a:gd name="T1" fmla="*/ 0 h 43199"/>
              <a:gd name="T2" fmla="*/ 2974 w 21600"/>
              <a:gd name="T3" fmla="*/ 1209703 h 43199"/>
              <a:gd name="T4" fmla="*/ 0 w 21600"/>
              <a:gd name="T5" fmla="*/ 604867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36"/>
                  <a:pt x="12074" y="43067"/>
                  <a:pt x="238" y="43198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36"/>
                  <a:pt x="12074" y="43067"/>
                  <a:pt x="238" y="4319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55" name="Arc 23"/>
          <p:cNvSpPr>
            <a:spLocks/>
          </p:cNvSpPr>
          <p:nvPr/>
        </p:nvSpPr>
        <p:spPr bwMode="auto">
          <a:xfrm rot="16200000" flipH="1">
            <a:off x="6858000" y="4953000"/>
            <a:ext cx="76200" cy="228600"/>
          </a:xfrm>
          <a:custGeom>
            <a:avLst/>
            <a:gdLst>
              <a:gd name="T0" fmla="*/ 0 w 21600"/>
              <a:gd name="T1" fmla="*/ 0 h 43199"/>
              <a:gd name="T2" fmla="*/ 2974 w 21600"/>
              <a:gd name="T3" fmla="*/ 1209703 h 43199"/>
              <a:gd name="T4" fmla="*/ 0 w 21600"/>
              <a:gd name="T5" fmla="*/ 604867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36"/>
                  <a:pt x="12074" y="43067"/>
                  <a:pt x="238" y="43198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36"/>
                  <a:pt x="12074" y="43067"/>
                  <a:pt x="238" y="4319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56" name="Arc 24"/>
          <p:cNvSpPr>
            <a:spLocks/>
          </p:cNvSpPr>
          <p:nvPr/>
        </p:nvSpPr>
        <p:spPr bwMode="auto">
          <a:xfrm rot="16200000" flipH="1">
            <a:off x="7162800" y="4953000"/>
            <a:ext cx="76200" cy="228600"/>
          </a:xfrm>
          <a:custGeom>
            <a:avLst/>
            <a:gdLst>
              <a:gd name="T0" fmla="*/ 0 w 21600"/>
              <a:gd name="T1" fmla="*/ 0 h 43199"/>
              <a:gd name="T2" fmla="*/ 2974 w 21600"/>
              <a:gd name="T3" fmla="*/ 1209703 h 43199"/>
              <a:gd name="T4" fmla="*/ 0 w 21600"/>
              <a:gd name="T5" fmla="*/ 604867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36"/>
                  <a:pt x="12074" y="43067"/>
                  <a:pt x="238" y="43198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36"/>
                  <a:pt x="12074" y="43067"/>
                  <a:pt x="238" y="4319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57" name="Arc 25"/>
          <p:cNvSpPr>
            <a:spLocks/>
          </p:cNvSpPr>
          <p:nvPr/>
        </p:nvSpPr>
        <p:spPr bwMode="auto">
          <a:xfrm rot="16200000" flipH="1">
            <a:off x="7467600" y="4953000"/>
            <a:ext cx="76200" cy="228600"/>
          </a:xfrm>
          <a:custGeom>
            <a:avLst/>
            <a:gdLst>
              <a:gd name="T0" fmla="*/ 0 w 21600"/>
              <a:gd name="T1" fmla="*/ 0 h 43199"/>
              <a:gd name="T2" fmla="*/ 2974 w 21600"/>
              <a:gd name="T3" fmla="*/ 1209703 h 43199"/>
              <a:gd name="T4" fmla="*/ 0 w 21600"/>
              <a:gd name="T5" fmla="*/ 604867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36"/>
                  <a:pt x="12074" y="43067"/>
                  <a:pt x="238" y="43198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36"/>
                  <a:pt x="12074" y="43067"/>
                  <a:pt x="238" y="4319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pic>
        <p:nvPicPr>
          <p:cNvPr id="16399" name="Picture 26" descr="how-to-compare-dna-sequenc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152400"/>
            <a:ext cx="1143000" cy="1116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4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4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84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8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8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84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84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/>
      <p:bldP spid="18438" grpId="0"/>
      <p:bldP spid="18439" grpId="0"/>
      <p:bldP spid="18448" grpId="0"/>
      <p:bldP spid="18449" grpId="0" animBg="1"/>
      <p:bldP spid="18454" grpId="0" animBg="1"/>
      <p:bldP spid="18455" grpId="0" animBg="1"/>
      <p:bldP spid="18456" grpId="0" animBg="1"/>
      <p:bldP spid="1845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2"/>
          <p:cNvSpPr>
            <a:spLocks noChangeArrowheads="1" noChangeShapeType="1" noTextEdit="1"/>
          </p:cNvSpPr>
          <p:nvPr/>
        </p:nvSpPr>
        <p:spPr bwMode="auto">
          <a:xfrm>
            <a:off x="685800" y="3048000"/>
            <a:ext cx="7696200" cy="9810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Teachings for Exercise 6E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Sequences and Series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4343400" cy="4800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altLang="en-US" sz="1800" b="1" u="sng" smtClean="0">
                <a:latin typeface="Comic Sans MS" pitchFamily="66" charset="0"/>
              </a:rPr>
              <a:t>The nth term of an arithmetic sequence</a:t>
            </a:r>
            <a:endParaRPr lang="en-GB" altLang="en-US" sz="1800" smtClean="0">
              <a:latin typeface="Comic Sans MS" pitchFamily="66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All arithmetic sequences take the form: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We can put this together as a relationship for the </a:t>
            </a:r>
            <a:r>
              <a:rPr lang="en-GB" altLang="en-US" sz="1600" u="sng" smtClean="0">
                <a:latin typeface="Comic Sans MS" pitchFamily="66" charset="0"/>
              </a:rPr>
              <a:t>nth term of an arithmetic sequence</a:t>
            </a:r>
            <a:r>
              <a:rPr lang="en-GB" altLang="en-US" sz="1600" smtClean="0">
                <a:latin typeface="Comic Sans MS" pitchFamily="66" charset="0"/>
              </a:rPr>
              <a:t>…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Where ‘a’ is the first term and ‘d’ is the common difference.</a:t>
            </a:r>
            <a:endParaRPr lang="en-GB" altLang="en-US" sz="1600" b="1" u="sng" smtClean="0">
              <a:latin typeface="Comic Sans MS" pitchFamily="66" charset="0"/>
            </a:endParaRP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6E</a:t>
            </a:r>
          </a:p>
        </p:txBody>
      </p:sp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381000" y="2895600"/>
          <a:ext cx="3886200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5" name="Equation" r:id="rId3" imgW="2882900" imgH="203200" progId="Equation.DSMT4">
                  <p:embed/>
                </p:oleObj>
              </mc:Choice>
              <mc:Fallback>
                <p:oleObj name="Equation" r:id="rId3" imgW="2882900" imgH="203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895600"/>
                        <a:ext cx="3886200" cy="274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6" name="Line 6"/>
          <p:cNvSpPr>
            <a:spLocks noChangeShapeType="1"/>
          </p:cNvSpPr>
          <p:nvPr/>
        </p:nvSpPr>
        <p:spPr bwMode="auto">
          <a:xfrm flipV="1">
            <a:off x="457200" y="3200400"/>
            <a:ext cx="0" cy="457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 flipV="1">
            <a:off x="990600" y="3200400"/>
            <a:ext cx="0" cy="457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 flipV="1">
            <a:off x="1752600" y="3200400"/>
            <a:ext cx="0" cy="457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V="1">
            <a:off x="2590800" y="3200400"/>
            <a:ext cx="0" cy="457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V="1">
            <a:off x="3429000" y="3200400"/>
            <a:ext cx="0" cy="457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76200" y="3657600"/>
            <a:ext cx="685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st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term</a:t>
            </a: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685800" y="3657600"/>
            <a:ext cx="685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nd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term</a:t>
            </a: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1371600" y="3657600"/>
            <a:ext cx="685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3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rd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term</a:t>
            </a:r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2286000" y="3657600"/>
            <a:ext cx="685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4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th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term</a:t>
            </a:r>
          </a:p>
        </p:txBody>
      </p:sp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3124200" y="3657600"/>
            <a:ext cx="685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5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th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term</a:t>
            </a:r>
          </a:p>
        </p:txBody>
      </p:sp>
      <p:graphicFrame>
        <p:nvGraphicFramePr>
          <p:cNvPr id="20496" name="Object 16"/>
          <p:cNvGraphicFramePr>
            <a:graphicFrameLocks noChangeAspect="1"/>
          </p:cNvGraphicFramePr>
          <p:nvPr/>
        </p:nvGraphicFramePr>
        <p:xfrm>
          <a:off x="1524000" y="5029200"/>
          <a:ext cx="1524000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6" name="Equation" r:id="rId5" imgW="723586" imgH="203112" progId="Equation.DSMT4">
                  <p:embed/>
                </p:oleObj>
              </mc:Choice>
              <mc:Fallback>
                <p:oleObj name="Equation" r:id="rId5" imgW="723586" imgH="203112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5029200"/>
                        <a:ext cx="1524000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7" name="Text Box 17"/>
          <p:cNvSpPr txBox="1">
            <a:spLocks noChangeArrowheads="1"/>
          </p:cNvSpPr>
          <p:nvPr/>
        </p:nvSpPr>
        <p:spPr bwMode="auto">
          <a:xfrm>
            <a:off x="5105400" y="1600200"/>
            <a:ext cx="1371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 1</a:t>
            </a:r>
          </a:p>
        </p:txBody>
      </p:sp>
      <p:sp>
        <p:nvSpPr>
          <p:cNvPr id="20498" name="Text Box 18"/>
          <p:cNvSpPr txBox="1">
            <a:spLocks noChangeArrowheads="1"/>
          </p:cNvSpPr>
          <p:nvPr/>
        </p:nvSpPr>
        <p:spPr bwMode="auto">
          <a:xfrm>
            <a:off x="5029200" y="1981200"/>
            <a:ext cx="3810000" cy="168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Find the 50</a:t>
            </a:r>
            <a:r>
              <a:rPr lang="en-GB" altLang="en-US" sz="1600" baseline="30000">
                <a:latin typeface="Comic Sans MS" pitchFamily="66" charset="0"/>
              </a:rPr>
              <a:t>th</a:t>
            </a:r>
            <a:r>
              <a:rPr lang="en-GB" altLang="en-US" sz="1600">
                <a:latin typeface="Comic Sans MS" pitchFamily="66" charset="0"/>
              </a:rPr>
              <a:t> term of the following sequences: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a) 4, 7, 10, 13…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and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 b) 100, 93, 86, 79…</a:t>
            </a:r>
          </a:p>
        </p:txBody>
      </p:sp>
      <p:graphicFrame>
        <p:nvGraphicFramePr>
          <p:cNvPr id="20500" name="Object 20"/>
          <p:cNvGraphicFramePr>
            <a:graphicFrameLocks noChangeAspect="1"/>
          </p:cNvGraphicFramePr>
          <p:nvPr/>
        </p:nvGraphicFramePr>
        <p:xfrm>
          <a:off x="5562600" y="3886200"/>
          <a:ext cx="1143000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7" name="Equation" r:id="rId7" imgW="723586" imgH="203112" progId="Equation.DSMT4">
                  <p:embed/>
                </p:oleObj>
              </mc:Choice>
              <mc:Fallback>
                <p:oleObj name="Equation" r:id="rId7" imgW="723586" imgH="203112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886200"/>
                        <a:ext cx="1143000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01" name="Text Box 21"/>
          <p:cNvSpPr txBox="1">
            <a:spLocks noChangeArrowheads="1"/>
          </p:cNvSpPr>
          <p:nvPr/>
        </p:nvSpPr>
        <p:spPr bwMode="auto">
          <a:xfrm>
            <a:off x="5181600" y="3886200"/>
            <a:ext cx="3635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1600">
                <a:latin typeface="Comic Sans MS" pitchFamily="66" charset="0"/>
              </a:rPr>
              <a:t>a)</a:t>
            </a:r>
          </a:p>
        </p:txBody>
      </p:sp>
      <p:graphicFrame>
        <p:nvGraphicFramePr>
          <p:cNvPr id="20502" name="Object 22"/>
          <p:cNvGraphicFramePr>
            <a:graphicFrameLocks noChangeAspect="1"/>
          </p:cNvGraphicFramePr>
          <p:nvPr/>
        </p:nvGraphicFramePr>
        <p:xfrm>
          <a:off x="5562600" y="4267200"/>
          <a:ext cx="1382713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8" name="Equation" r:id="rId9" imgW="876300" imgH="203200" progId="Equation.DSMT4">
                  <p:embed/>
                </p:oleObj>
              </mc:Choice>
              <mc:Fallback>
                <p:oleObj name="Equation" r:id="rId9" imgW="876300" imgH="2032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4267200"/>
                        <a:ext cx="1382713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3" name="Object 23"/>
          <p:cNvGraphicFramePr>
            <a:graphicFrameLocks noChangeAspect="1"/>
          </p:cNvGraphicFramePr>
          <p:nvPr/>
        </p:nvGraphicFramePr>
        <p:xfrm>
          <a:off x="5562600" y="4648200"/>
          <a:ext cx="581025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9" name="Equation" r:id="rId11" imgW="368140" imgH="177723" progId="Equation.DSMT4">
                  <p:embed/>
                </p:oleObj>
              </mc:Choice>
              <mc:Fallback>
                <p:oleObj name="Equation" r:id="rId11" imgW="368140" imgH="177723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4648200"/>
                        <a:ext cx="581025" cy="28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4" name="Object 24"/>
          <p:cNvGraphicFramePr>
            <a:graphicFrameLocks noChangeAspect="1"/>
          </p:cNvGraphicFramePr>
          <p:nvPr/>
        </p:nvGraphicFramePr>
        <p:xfrm>
          <a:off x="5562600" y="5181600"/>
          <a:ext cx="1143000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0" name="Equation" r:id="rId13" imgW="723586" imgH="203112" progId="Equation.DSMT4">
                  <p:embed/>
                </p:oleObj>
              </mc:Choice>
              <mc:Fallback>
                <p:oleObj name="Equation" r:id="rId13" imgW="723586" imgH="203112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5181600"/>
                        <a:ext cx="1143000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05" name="Text Box 25"/>
          <p:cNvSpPr txBox="1">
            <a:spLocks noChangeArrowheads="1"/>
          </p:cNvSpPr>
          <p:nvPr/>
        </p:nvSpPr>
        <p:spPr bwMode="auto">
          <a:xfrm>
            <a:off x="5181600" y="5181600"/>
            <a:ext cx="3794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1600">
                <a:latin typeface="Comic Sans MS" pitchFamily="66" charset="0"/>
              </a:rPr>
              <a:t>b)</a:t>
            </a:r>
          </a:p>
        </p:txBody>
      </p:sp>
      <p:graphicFrame>
        <p:nvGraphicFramePr>
          <p:cNvPr id="20506" name="Object 26"/>
          <p:cNvGraphicFramePr>
            <a:graphicFrameLocks noChangeAspect="1"/>
          </p:cNvGraphicFramePr>
          <p:nvPr/>
        </p:nvGraphicFramePr>
        <p:xfrm>
          <a:off x="5562600" y="5562600"/>
          <a:ext cx="1924050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1" name="Equation" r:id="rId15" imgW="1218671" imgH="203112" progId="Equation.DSMT4">
                  <p:embed/>
                </p:oleObj>
              </mc:Choice>
              <mc:Fallback>
                <p:oleObj name="Equation" r:id="rId15" imgW="1218671" imgH="203112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5562600"/>
                        <a:ext cx="1924050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7" name="Object 27"/>
          <p:cNvGraphicFramePr>
            <a:graphicFrameLocks noChangeAspect="1"/>
          </p:cNvGraphicFramePr>
          <p:nvPr/>
        </p:nvGraphicFramePr>
        <p:xfrm>
          <a:off x="5562600" y="5943600"/>
          <a:ext cx="1662113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2" name="Equation" r:id="rId17" imgW="1054100" imgH="203200" progId="Equation.DSMT4">
                  <p:embed/>
                </p:oleObj>
              </mc:Choice>
              <mc:Fallback>
                <p:oleObj name="Equation" r:id="rId17" imgW="1054100" imgH="2032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5943600"/>
                        <a:ext cx="1662113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8" name="Object 28"/>
          <p:cNvGraphicFramePr>
            <a:graphicFrameLocks noChangeAspect="1"/>
          </p:cNvGraphicFramePr>
          <p:nvPr/>
        </p:nvGraphicFramePr>
        <p:xfrm>
          <a:off x="5562600" y="6324600"/>
          <a:ext cx="741363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3" name="Equation" r:id="rId19" imgW="469696" imgH="177723" progId="Equation.DSMT4">
                  <p:embed/>
                </p:oleObj>
              </mc:Choice>
              <mc:Fallback>
                <p:oleObj name="Equation" r:id="rId19" imgW="469696" imgH="177723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6324600"/>
                        <a:ext cx="741363" cy="28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09" name="Text Box 29"/>
          <p:cNvSpPr txBox="1">
            <a:spLocks noChangeArrowheads="1"/>
          </p:cNvSpPr>
          <p:nvPr/>
        </p:nvSpPr>
        <p:spPr bwMode="auto">
          <a:xfrm>
            <a:off x="6705600" y="2590800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a = 4</a:t>
            </a:r>
          </a:p>
        </p:txBody>
      </p:sp>
      <p:sp>
        <p:nvSpPr>
          <p:cNvPr id="20510" name="Text Box 30"/>
          <p:cNvSpPr txBox="1">
            <a:spLocks noChangeArrowheads="1"/>
          </p:cNvSpPr>
          <p:nvPr/>
        </p:nvSpPr>
        <p:spPr bwMode="auto">
          <a:xfrm>
            <a:off x="7315200" y="2590800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d = 3</a:t>
            </a:r>
          </a:p>
        </p:txBody>
      </p:sp>
      <p:sp>
        <p:nvSpPr>
          <p:cNvPr id="20511" name="Text Box 31"/>
          <p:cNvSpPr txBox="1">
            <a:spLocks noChangeArrowheads="1"/>
          </p:cNvSpPr>
          <p:nvPr/>
        </p:nvSpPr>
        <p:spPr bwMode="auto">
          <a:xfrm>
            <a:off x="7086600" y="3276600"/>
            <a:ext cx="914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a = 100</a:t>
            </a:r>
          </a:p>
        </p:txBody>
      </p:sp>
      <p:sp>
        <p:nvSpPr>
          <p:cNvPr id="20512" name="Text Box 32"/>
          <p:cNvSpPr txBox="1">
            <a:spLocks noChangeArrowheads="1"/>
          </p:cNvSpPr>
          <p:nvPr/>
        </p:nvSpPr>
        <p:spPr bwMode="auto">
          <a:xfrm>
            <a:off x="8001000" y="3276600"/>
            <a:ext cx="838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d = -7</a:t>
            </a:r>
          </a:p>
        </p:txBody>
      </p:sp>
      <p:pic>
        <p:nvPicPr>
          <p:cNvPr id="18464" name="Picture 33" descr="fibonacci2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228600"/>
            <a:ext cx="1479550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4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0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0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0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0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0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0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0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20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20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20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20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20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6" grpId="0" animBg="1"/>
      <p:bldP spid="20487" grpId="0" animBg="1"/>
      <p:bldP spid="20488" grpId="0" animBg="1"/>
      <p:bldP spid="20489" grpId="0" animBg="1"/>
      <p:bldP spid="20490" grpId="0" animBg="1"/>
      <p:bldP spid="20491" grpId="0"/>
      <p:bldP spid="20492" grpId="0"/>
      <p:bldP spid="20493" grpId="0"/>
      <p:bldP spid="20494" grpId="0"/>
      <p:bldP spid="20495" grpId="0"/>
      <p:bldP spid="20497" grpId="0"/>
      <p:bldP spid="20498" grpId="0"/>
      <p:bldP spid="20501" grpId="0"/>
      <p:bldP spid="20505" grpId="0"/>
      <p:bldP spid="20509" grpId="0"/>
      <p:bldP spid="20510" grpId="0"/>
      <p:bldP spid="20511" grpId="0"/>
      <p:bldP spid="205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Sequences and Series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4343400" cy="4800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altLang="en-US" sz="1800" b="1" u="sng" smtClean="0">
                <a:latin typeface="Comic Sans MS" pitchFamily="66" charset="0"/>
              </a:rPr>
              <a:t>The nth term of an arithmetic sequence</a:t>
            </a:r>
            <a:endParaRPr lang="en-GB" altLang="en-US" sz="1800" smtClean="0">
              <a:latin typeface="Comic Sans MS" pitchFamily="66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All arithmetic sequences take the form: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We can put this together as a relationship for the </a:t>
            </a:r>
            <a:r>
              <a:rPr lang="en-GB" altLang="en-US" sz="1600" u="sng" smtClean="0">
                <a:latin typeface="Comic Sans MS" pitchFamily="66" charset="0"/>
              </a:rPr>
              <a:t>nth term of an arithmetic sequence</a:t>
            </a:r>
            <a:r>
              <a:rPr lang="en-GB" altLang="en-US" sz="1600" smtClean="0">
                <a:latin typeface="Comic Sans MS" pitchFamily="66" charset="0"/>
              </a:rPr>
              <a:t>…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Where ‘a’ is the first term and ‘d’ is the common difference.</a:t>
            </a:r>
            <a:endParaRPr lang="en-GB" altLang="en-US" sz="1600" b="1" u="sng" smtClean="0">
              <a:latin typeface="Comic Sans MS" pitchFamily="66" charset="0"/>
            </a:endParaRP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6E</a:t>
            </a:r>
          </a:p>
        </p:txBody>
      </p:sp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381000" y="2895600"/>
          <a:ext cx="3886200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1" name="Equation" r:id="rId4" imgW="2882900" imgH="203200" progId="Equation.DSMT4">
                  <p:embed/>
                </p:oleObj>
              </mc:Choice>
              <mc:Fallback>
                <p:oleObj name="Equation" r:id="rId4" imgW="2882900" imgH="203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895600"/>
                        <a:ext cx="3886200" cy="274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2" name="Line 6"/>
          <p:cNvSpPr>
            <a:spLocks noChangeShapeType="1"/>
          </p:cNvSpPr>
          <p:nvPr/>
        </p:nvSpPr>
        <p:spPr bwMode="auto">
          <a:xfrm flipV="1">
            <a:off x="457200" y="3200400"/>
            <a:ext cx="0" cy="457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463" name="Line 7"/>
          <p:cNvSpPr>
            <a:spLocks noChangeShapeType="1"/>
          </p:cNvSpPr>
          <p:nvPr/>
        </p:nvSpPr>
        <p:spPr bwMode="auto">
          <a:xfrm flipV="1">
            <a:off x="990600" y="3200400"/>
            <a:ext cx="0" cy="457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464" name="Line 8"/>
          <p:cNvSpPr>
            <a:spLocks noChangeShapeType="1"/>
          </p:cNvSpPr>
          <p:nvPr/>
        </p:nvSpPr>
        <p:spPr bwMode="auto">
          <a:xfrm flipV="1">
            <a:off x="1752600" y="3200400"/>
            <a:ext cx="0" cy="457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 flipV="1">
            <a:off x="2590800" y="3200400"/>
            <a:ext cx="0" cy="457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 flipV="1">
            <a:off x="3429000" y="3200400"/>
            <a:ext cx="0" cy="457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76200" y="3657600"/>
            <a:ext cx="685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st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term</a:t>
            </a:r>
          </a:p>
        </p:txBody>
      </p:sp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685800" y="3657600"/>
            <a:ext cx="685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nd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term</a:t>
            </a:r>
          </a:p>
        </p:txBody>
      </p:sp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1371600" y="3657600"/>
            <a:ext cx="685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3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rd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term</a:t>
            </a:r>
          </a:p>
        </p:txBody>
      </p:sp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2286000" y="3657600"/>
            <a:ext cx="685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4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th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term</a:t>
            </a:r>
          </a:p>
        </p:txBody>
      </p: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3124200" y="3657600"/>
            <a:ext cx="685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5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th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term</a:t>
            </a:r>
          </a:p>
        </p:txBody>
      </p:sp>
      <p:graphicFrame>
        <p:nvGraphicFramePr>
          <p:cNvPr id="19472" name="Object 16"/>
          <p:cNvGraphicFramePr>
            <a:graphicFrameLocks noChangeAspect="1"/>
          </p:cNvGraphicFramePr>
          <p:nvPr/>
        </p:nvGraphicFramePr>
        <p:xfrm>
          <a:off x="1524000" y="5029200"/>
          <a:ext cx="1524000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2" name="Equation" r:id="rId6" imgW="723586" imgH="203112" progId="Equation.DSMT4">
                  <p:embed/>
                </p:oleObj>
              </mc:Choice>
              <mc:Fallback>
                <p:oleObj name="Equation" r:id="rId6" imgW="723586" imgH="203112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5029200"/>
                        <a:ext cx="1524000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3" name="Text Box 17"/>
          <p:cNvSpPr txBox="1">
            <a:spLocks noChangeArrowheads="1"/>
          </p:cNvSpPr>
          <p:nvPr/>
        </p:nvSpPr>
        <p:spPr bwMode="auto">
          <a:xfrm>
            <a:off x="5105400" y="1600200"/>
            <a:ext cx="1371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 2</a:t>
            </a:r>
          </a:p>
        </p:txBody>
      </p:sp>
      <p:sp>
        <p:nvSpPr>
          <p:cNvPr id="19474" name="Text Box 18"/>
          <p:cNvSpPr txBox="1">
            <a:spLocks noChangeArrowheads="1"/>
          </p:cNvSpPr>
          <p:nvPr/>
        </p:nvSpPr>
        <p:spPr bwMode="auto">
          <a:xfrm>
            <a:off x="5029200" y="1981200"/>
            <a:ext cx="3810000" cy="947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For the following sequence, calculate the number of terms.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5 + 9 + 13 + 17 + 21 + … + 805</a:t>
            </a:r>
          </a:p>
        </p:txBody>
      </p:sp>
      <p:sp>
        <p:nvSpPr>
          <p:cNvPr id="21536" name="Text Box 32"/>
          <p:cNvSpPr txBox="1">
            <a:spLocks noChangeArrowheads="1"/>
          </p:cNvSpPr>
          <p:nvPr/>
        </p:nvSpPr>
        <p:spPr bwMode="auto">
          <a:xfrm>
            <a:off x="6019800" y="3048000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a = 5</a:t>
            </a:r>
          </a:p>
        </p:txBody>
      </p:sp>
      <p:sp>
        <p:nvSpPr>
          <p:cNvPr id="21537" name="Text Box 33"/>
          <p:cNvSpPr txBox="1">
            <a:spLocks noChangeArrowheads="1"/>
          </p:cNvSpPr>
          <p:nvPr/>
        </p:nvSpPr>
        <p:spPr bwMode="auto">
          <a:xfrm>
            <a:off x="7010400" y="3048000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d = 4</a:t>
            </a:r>
          </a:p>
        </p:txBody>
      </p:sp>
      <p:graphicFrame>
        <p:nvGraphicFramePr>
          <p:cNvPr id="21538" name="Object 34"/>
          <p:cNvGraphicFramePr>
            <a:graphicFrameLocks noChangeAspect="1"/>
          </p:cNvGraphicFramePr>
          <p:nvPr/>
        </p:nvGraphicFramePr>
        <p:xfrm>
          <a:off x="5334000" y="3657600"/>
          <a:ext cx="1295400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3" name="Equation" r:id="rId8" imgW="723586" imgH="203112" progId="Equation.DSMT4">
                  <p:embed/>
                </p:oleObj>
              </mc:Choice>
              <mc:Fallback>
                <p:oleObj name="Equation" r:id="rId8" imgW="723586" imgH="203112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657600"/>
                        <a:ext cx="1295400" cy="363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39" name="Object 35"/>
          <p:cNvGraphicFramePr>
            <a:graphicFrameLocks noChangeAspect="1"/>
          </p:cNvGraphicFramePr>
          <p:nvPr/>
        </p:nvGraphicFramePr>
        <p:xfrm>
          <a:off x="6629400" y="3657600"/>
          <a:ext cx="6826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4" name="Equation" r:id="rId10" imgW="380670" imgH="177646" progId="Equation.DSMT4">
                  <p:embed/>
                </p:oleObj>
              </mc:Choice>
              <mc:Fallback>
                <p:oleObj name="Equation" r:id="rId10" imgW="380670" imgH="177646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3657600"/>
                        <a:ext cx="682625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40" name="Object 36"/>
          <p:cNvGraphicFramePr>
            <a:graphicFrameLocks noChangeAspect="1"/>
          </p:cNvGraphicFramePr>
          <p:nvPr/>
        </p:nvGraphicFramePr>
        <p:xfrm>
          <a:off x="5334000" y="4191000"/>
          <a:ext cx="1454150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5" name="Equation" r:id="rId12" imgW="812447" imgH="203112" progId="Equation.DSMT4">
                  <p:embed/>
                </p:oleObj>
              </mc:Choice>
              <mc:Fallback>
                <p:oleObj name="Equation" r:id="rId12" imgW="812447" imgH="203112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191000"/>
                        <a:ext cx="1454150" cy="363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41" name="Object 37"/>
          <p:cNvGraphicFramePr>
            <a:graphicFrameLocks noChangeAspect="1"/>
          </p:cNvGraphicFramePr>
          <p:nvPr/>
        </p:nvGraphicFramePr>
        <p:xfrm>
          <a:off x="6781800" y="4191000"/>
          <a:ext cx="6826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6" name="Equation" r:id="rId14" imgW="380670" imgH="177646" progId="Equation.DSMT4">
                  <p:embed/>
                </p:oleObj>
              </mc:Choice>
              <mc:Fallback>
                <p:oleObj name="Equation" r:id="rId14" imgW="380670" imgH="177646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4191000"/>
                        <a:ext cx="682625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42" name="Object 38"/>
          <p:cNvGraphicFramePr>
            <a:graphicFrameLocks noChangeAspect="1"/>
          </p:cNvGraphicFramePr>
          <p:nvPr/>
        </p:nvGraphicFramePr>
        <p:xfrm>
          <a:off x="5334000" y="4648200"/>
          <a:ext cx="1112838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7" name="Equation" r:id="rId15" imgW="621760" imgH="177646" progId="Equation.DSMT4">
                  <p:embed/>
                </p:oleObj>
              </mc:Choice>
              <mc:Fallback>
                <p:oleObj name="Equation" r:id="rId15" imgW="621760" imgH="177646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648200"/>
                        <a:ext cx="1112838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43" name="Object 39"/>
          <p:cNvGraphicFramePr>
            <a:graphicFrameLocks noChangeAspect="1"/>
          </p:cNvGraphicFramePr>
          <p:nvPr/>
        </p:nvGraphicFramePr>
        <p:xfrm>
          <a:off x="6477000" y="4648200"/>
          <a:ext cx="6826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8" name="Equation" r:id="rId17" imgW="380670" imgH="177646" progId="Equation.DSMT4">
                  <p:embed/>
                </p:oleObj>
              </mc:Choice>
              <mc:Fallback>
                <p:oleObj name="Equation" r:id="rId17" imgW="380670" imgH="177646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4648200"/>
                        <a:ext cx="682625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44" name="Object 40"/>
          <p:cNvGraphicFramePr>
            <a:graphicFrameLocks noChangeAspect="1"/>
          </p:cNvGraphicFramePr>
          <p:nvPr/>
        </p:nvGraphicFramePr>
        <p:xfrm>
          <a:off x="5334000" y="5105400"/>
          <a:ext cx="703263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9" name="Equation" r:id="rId18" imgW="393359" imgH="177646" progId="Equation.DSMT4">
                  <p:embed/>
                </p:oleObj>
              </mc:Choice>
              <mc:Fallback>
                <p:oleObj name="Equation" r:id="rId18" imgW="393359" imgH="177646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5105400"/>
                        <a:ext cx="703263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45" name="Object 41"/>
          <p:cNvGraphicFramePr>
            <a:graphicFrameLocks noChangeAspect="1"/>
          </p:cNvGraphicFramePr>
          <p:nvPr/>
        </p:nvGraphicFramePr>
        <p:xfrm>
          <a:off x="6019800" y="5105400"/>
          <a:ext cx="6826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0" name="Equation" r:id="rId20" imgW="380670" imgH="177646" progId="Equation.DSMT4">
                  <p:embed/>
                </p:oleObj>
              </mc:Choice>
              <mc:Fallback>
                <p:oleObj name="Equation" r:id="rId20" imgW="380670" imgH="177646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5105400"/>
                        <a:ext cx="682625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46" name="Object 42"/>
          <p:cNvGraphicFramePr>
            <a:graphicFrameLocks noChangeAspect="1"/>
          </p:cNvGraphicFramePr>
          <p:nvPr/>
        </p:nvGraphicFramePr>
        <p:xfrm>
          <a:off x="5334000" y="5562600"/>
          <a:ext cx="363538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1" name="Equation" r:id="rId21" imgW="202936" imgH="177569" progId="Equation.DSMT4">
                  <p:embed/>
                </p:oleObj>
              </mc:Choice>
              <mc:Fallback>
                <p:oleObj name="Equation" r:id="rId21" imgW="202936" imgH="177569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5562600"/>
                        <a:ext cx="363538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47" name="Object 43"/>
          <p:cNvGraphicFramePr>
            <a:graphicFrameLocks noChangeAspect="1"/>
          </p:cNvGraphicFramePr>
          <p:nvPr/>
        </p:nvGraphicFramePr>
        <p:xfrm>
          <a:off x="5715000" y="5562600"/>
          <a:ext cx="706438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2" name="Equation" r:id="rId23" imgW="393359" imgH="177646" progId="Equation.DSMT4">
                  <p:embed/>
                </p:oleObj>
              </mc:Choice>
              <mc:Fallback>
                <p:oleObj name="Equation" r:id="rId23" imgW="393359" imgH="177646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5562600"/>
                        <a:ext cx="706438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48" name="Object 44"/>
          <p:cNvGraphicFramePr>
            <a:graphicFrameLocks noChangeAspect="1"/>
          </p:cNvGraphicFramePr>
          <p:nvPr/>
        </p:nvGraphicFramePr>
        <p:xfrm>
          <a:off x="5486400" y="6096000"/>
          <a:ext cx="227013" cy="249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3" name="Equation" r:id="rId25" imgW="126835" imgH="139518" progId="Equation.DSMT4">
                  <p:embed/>
                </p:oleObj>
              </mc:Choice>
              <mc:Fallback>
                <p:oleObj name="Equation" r:id="rId25" imgW="126835" imgH="139518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6096000"/>
                        <a:ext cx="227013" cy="249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49" name="Object 45"/>
          <p:cNvGraphicFramePr>
            <a:graphicFrameLocks noChangeAspect="1"/>
          </p:cNvGraphicFramePr>
          <p:nvPr/>
        </p:nvGraphicFramePr>
        <p:xfrm>
          <a:off x="5715000" y="6019800"/>
          <a:ext cx="684213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4" name="Equation" r:id="rId27" imgW="380670" imgH="177646" progId="Equation.DSMT4">
                  <p:embed/>
                </p:oleObj>
              </mc:Choice>
              <mc:Fallback>
                <p:oleObj name="Equation" r:id="rId27" imgW="380670" imgH="177646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6019800"/>
                        <a:ext cx="684213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50" name="Arc 46"/>
          <p:cNvSpPr>
            <a:spLocks/>
          </p:cNvSpPr>
          <p:nvPr/>
        </p:nvSpPr>
        <p:spPr bwMode="auto">
          <a:xfrm>
            <a:off x="7543800" y="3810000"/>
            <a:ext cx="228600" cy="457200"/>
          </a:xfrm>
          <a:custGeom>
            <a:avLst/>
            <a:gdLst>
              <a:gd name="T0" fmla="*/ 0 w 21600"/>
              <a:gd name="T1" fmla="*/ 0 h 43197"/>
              <a:gd name="T2" fmla="*/ 36851 w 21600"/>
              <a:gd name="T3" fmla="*/ 4839036 h 43197"/>
              <a:gd name="T4" fmla="*/ 0 w 21600"/>
              <a:gd name="T5" fmla="*/ 2419687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01"/>
                  <a:pt x="12128" y="43017"/>
                  <a:pt x="329" y="43197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01"/>
                  <a:pt x="12128" y="43017"/>
                  <a:pt x="329" y="4319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53" name="Arc 49"/>
          <p:cNvSpPr>
            <a:spLocks/>
          </p:cNvSpPr>
          <p:nvPr/>
        </p:nvSpPr>
        <p:spPr bwMode="auto">
          <a:xfrm>
            <a:off x="7543800" y="4267200"/>
            <a:ext cx="228600" cy="457200"/>
          </a:xfrm>
          <a:custGeom>
            <a:avLst/>
            <a:gdLst>
              <a:gd name="T0" fmla="*/ 0 w 21600"/>
              <a:gd name="T1" fmla="*/ 0 h 43197"/>
              <a:gd name="T2" fmla="*/ 36851 w 21600"/>
              <a:gd name="T3" fmla="*/ 4839036 h 43197"/>
              <a:gd name="T4" fmla="*/ 0 w 21600"/>
              <a:gd name="T5" fmla="*/ 2419687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01"/>
                  <a:pt x="12128" y="43017"/>
                  <a:pt x="329" y="43197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01"/>
                  <a:pt x="12128" y="43017"/>
                  <a:pt x="329" y="4319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54" name="Arc 50"/>
          <p:cNvSpPr>
            <a:spLocks/>
          </p:cNvSpPr>
          <p:nvPr/>
        </p:nvSpPr>
        <p:spPr bwMode="auto">
          <a:xfrm>
            <a:off x="7543800" y="4724400"/>
            <a:ext cx="228600" cy="457200"/>
          </a:xfrm>
          <a:custGeom>
            <a:avLst/>
            <a:gdLst>
              <a:gd name="T0" fmla="*/ 0 w 21600"/>
              <a:gd name="T1" fmla="*/ 0 h 43197"/>
              <a:gd name="T2" fmla="*/ 36851 w 21600"/>
              <a:gd name="T3" fmla="*/ 4839036 h 43197"/>
              <a:gd name="T4" fmla="*/ 0 w 21600"/>
              <a:gd name="T5" fmla="*/ 2419687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01"/>
                  <a:pt x="12128" y="43017"/>
                  <a:pt x="329" y="43197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01"/>
                  <a:pt x="12128" y="43017"/>
                  <a:pt x="329" y="4319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55" name="Arc 51"/>
          <p:cNvSpPr>
            <a:spLocks/>
          </p:cNvSpPr>
          <p:nvPr/>
        </p:nvSpPr>
        <p:spPr bwMode="auto">
          <a:xfrm>
            <a:off x="7543800" y="5181600"/>
            <a:ext cx="228600" cy="457200"/>
          </a:xfrm>
          <a:custGeom>
            <a:avLst/>
            <a:gdLst>
              <a:gd name="T0" fmla="*/ 0 w 21600"/>
              <a:gd name="T1" fmla="*/ 0 h 43197"/>
              <a:gd name="T2" fmla="*/ 36851 w 21600"/>
              <a:gd name="T3" fmla="*/ 4839036 h 43197"/>
              <a:gd name="T4" fmla="*/ 0 w 21600"/>
              <a:gd name="T5" fmla="*/ 2419687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01"/>
                  <a:pt x="12128" y="43017"/>
                  <a:pt x="329" y="43197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01"/>
                  <a:pt x="12128" y="43017"/>
                  <a:pt x="329" y="4319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56" name="Arc 52"/>
          <p:cNvSpPr>
            <a:spLocks/>
          </p:cNvSpPr>
          <p:nvPr/>
        </p:nvSpPr>
        <p:spPr bwMode="auto">
          <a:xfrm>
            <a:off x="7543800" y="5638800"/>
            <a:ext cx="228600" cy="457200"/>
          </a:xfrm>
          <a:custGeom>
            <a:avLst/>
            <a:gdLst>
              <a:gd name="T0" fmla="*/ 0 w 21600"/>
              <a:gd name="T1" fmla="*/ 0 h 43197"/>
              <a:gd name="T2" fmla="*/ 36851 w 21600"/>
              <a:gd name="T3" fmla="*/ 4839036 h 43197"/>
              <a:gd name="T4" fmla="*/ 0 w 21600"/>
              <a:gd name="T5" fmla="*/ 2419687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01"/>
                  <a:pt x="12128" y="43017"/>
                  <a:pt x="329" y="43197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01"/>
                  <a:pt x="12128" y="43017"/>
                  <a:pt x="329" y="4319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57" name="Text Box 53"/>
          <p:cNvSpPr txBox="1">
            <a:spLocks noChangeArrowheads="1"/>
          </p:cNvSpPr>
          <p:nvPr/>
        </p:nvSpPr>
        <p:spPr bwMode="auto">
          <a:xfrm>
            <a:off x="7696200" y="3733800"/>
            <a:ext cx="1447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Substitute numbers in</a:t>
            </a:r>
          </a:p>
        </p:txBody>
      </p:sp>
      <p:sp>
        <p:nvSpPr>
          <p:cNvPr id="21559" name="Text Box 55"/>
          <p:cNvSpPr txBox="1">
            <a:spLocks noChangeArrowheads="1"/>
          </p:cNvSpPr>
          <p:nvPr/>
        </p:nvSpPr>
        <p:spPr bwMode="auto">
          <a:xfrm>
            <a:off x="7696200" y="4191000"/>
            <a:ext cx="1447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Work out the bracket</a:t>
            </a:r>
          </a:p>
        </p:txBody>
      </p:sp>
      <p:sp>
        <p:nvSpPr>
          <p:cNvPr id="21560" name="Text Box 56"/>
          <p:cNvSpPr txBox="1">
            <a:spLocks noChangeArrowheads="1"/>
          </p:cNvSpPr>
          <p:nvPr/>
        </p:nvSpPr>
        <p:spPr bwMode="auto">
          <a:xfrm>
            <a:off x="7696200" y="4648200"/>
            <a:ext cx="1600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Group together terms</a:t>
            </a:r>
          </a:p>
        </p:txBody>
      </p:sp>
      <p:sp>
        <p:nvSpPr>
          <p:cNvPr id="21561" name="Text Box 57"/>
          <p:cNvSpPr txBox="1">
            <a:spLocks noChangeArrowheads="1"/>
          </p:cNvSpPr>
          <p:nvPr/>
        </p:nvSpPr>
        <p:spPr bwMode="auto">
          <a:xfrm>
            <a:off x="7696200" y="5181600"/>
            <a:ext cx="1447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Subtract 1</a:t>
            </a:r>
          </a:p>
        </p:txBody>
      </p:sp>
      <p:sp>
        <p:nvSpPr>
          <p:cNvPr id="21562" name="Text Box 58"/>
          <p:cNvSpPr txBox="1">
            <a:spLocks noChangeArrowheads="1"/>
          </p:cNvSpPr>
          <p:nvPr/>
        </p:nvSpPr>
        <p:spPr bwMode="auto">
          <a:xfrm>
            <a:off x="7696200" y="5715000"/>
            <a:ext cx="1447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Divide by 4</a:t>
            </a:r>
          </a:p>
        </p:txBody>
      </p:sp>
      <p:sp>
        <p:nvSpPr>
          <p:cNvPr id="21563" name="Text Box 59"/>
          <p:cNvSpPr txBox="1">
            <a:spLocks noChangeArrowheads="1"/>
          </p:cNvSpPr>
          <p:nvPr/>
        </p:nvSpPr>
        <p:spPr bwMode="auto">
          <a:xfrm>
            <a:off x="4876800" y="6400800"/>
            <a:ext cx="3657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There are 201 terms in the sequence!</a:t>
            </a:r>
          </a:p>
        </p:txBody>
      </p:sp>
      <p:pic>
        <p:nvPicPr>
          <p:cNvPr id="19500" name="Picture 60" descr="fibonacci2"/>
          <p:cNvPicPr>
            <a:picLocks noChangeAspect="1" noChangeArrowheads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228600"/>
            <a:ext cx="1479550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1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1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1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1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1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1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1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1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1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1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1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1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1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1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1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1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21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21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21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1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1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36" grpId="0"/>
      <p:bldP spid="21537" grpId="0"/>
      <p:bldP spid="21550" grpId="0" animBg="1"/>
      <p:bldP spid="21553" grpId="0" animBg="1"/>
      <p:bldP spid="21554" grpId="0" animBg="1"/>
      <p:bldP spid="21555" grpId="0" animBg="1"/>
      <p:bldP spid="21556" grpId="0" animBg="1"/>
      <p:bldP spid="21557" grpId="0"/>
      <p:bldP spid="21559" grpId="0"/>
      <p:bldP spid="21560" grpId="0"/>
      <p:bldP spid="21561" grpId="0"/>
      <p:bldP spid="21562" grpId="0"/>
      <p:bldP spid="2156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Sequences and Series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4343400" cy="4800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altLang="en-US" sz="1800" b="1" u="sng" smtClean="0">
                <a:latin typeface="Comic Sans MS" pitchFamily="66" charset="0"/>
              </a:rPr>
              <a:t>The nth term of an arithmetic sequence</a:t>
            </a:r>
            <a:endParaRPr lang="en-GB" altLang="en-US" sz="1800" smtClean="0">
              <a:latin typeface="Comic Sans MS" pitchFamily="66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All arithmetic sequences take the form: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We can put this together as a relationship for the </a:t>
            </a:r>
            <a:r>
              <a:rPr lang="en-GB" altLang="en-US" sz="1600" u="sng" smtClean="0">
                <a:latin typeface="Comic Sans MS" pitchFamily="66" charset="0"/>
              </a:rPr>
              <a:t>nth term of an arithmetic sequence</a:t>
            </a:r>
            <a:r>
              <a:rPr lang="en-GB" altLang="en-US" sz="1600" smtClean="0">
                <a:latin typeface="Comic Sans MS" pitchFamily="66" charset="0"/>
              </a:rPr>
              <a:t>…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Where ‘a’ is the first term and ‘d’ is the common difference.</a:t>
            </a:r>
            <a:endParaRPr lang="en-GB" altLang="en-US" sz="1600" b="1" u="sng" smtClean="0">
              <a:latin typeface="Comic Sans MS" pitchFamily="66" charset="0"/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6E</a:t>
            </a:r>
          </a:p>
        </p:txBody>
      </p:sp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381000" y="2895600"/>
          <a:ext cx="3886200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9" name="Equation" r:id="rId3" imgW="2882900" imgH="203200" progId="Equation.DSMT4">
                  <p:embed/>
                </p:oleObj>
              </mc:Choice>
              <mc:Fallback>
                <p:oleObj name="Equation" r:id="rId3" imgW="2882900" imgH="203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895600"/>
                        <a:ext cx="3886200" cy="274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6" name="Line 6"/>
          <p:cNvSpPr>
            <a:spLocks noChangeShapeType="1"/>
          </p:cNvSpPr>
          <p:nvPr/>
        </p:nvSpPr>
        <p:spPr bwMode="auto">
          <a:xfrm flipV="1">
            <a:off x="457200" y="3200400"/>
            <a:ext cx="0" cy="457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 flipV="1">
            <a:off x="990600" y="3200400"/>
            <a:ext cx="0" cy="457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 flipV="1">
            <a:off x="1752600" y="3200400"/>
            <a:ext cx="0" cy="457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V="1">
            <a:off x="2590800" y="3200400"/>
            <a:ext cx="0" cy="457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V="1">
            <a:off x="3429000" y="3200400"/>
            <a:ext cx="0" cy="457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76200" y="3657600"/>
            <a:ext cx="685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st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term</a:t>
            </a: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685800" y="3657600"/>
            <a:ext cx="685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nd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term</a:t>
            </a: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1371600" y="3657600"/>
            <a:ext cx="685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3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rd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term</a:t>
            </a:r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2286000" y="3657600"/>
            <a:ext cx="685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4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th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term</a:t>
            </a:r>
          </a:p>
        </p:txBody>
      </p:sp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3124200" y="3657600"/>
            <a:ext cx="685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5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th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term</a:t>
            </a:r>
          </a:p>
        </p:txBody>
      </p:sp>
      <p:graphicFrame>
        <p:nvGraphicFramePr>
          <p:cNvPr id="20496" name="Object 16"/>
          <p:cNvGraphicFramePr>
            <a:graphicFrameLocks noChangeAspect="1"/>
          </p:cNvGraphicFramePr>
          <p:nvPr/>
        </p:nvGraphicFramePr>
        <p:xfrm>
          <a:off x="1524000" y="5029200"/>
          <a:ext cx="1524000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0" name="Equation" r:id="rId5" imgW="723586" imgH="203112" progId="Equation.DSMT4">
                  <p:embed/>
                </p:oleObj>
              </mc:Choice>
              <mc:Fallback>
                <p:oleObj name="Equation" r:id="rId5" imgW="723586" imgH="203112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5029200"/>
                        <a:ext cx="1524000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7" name="Text Box 17"/>
          <p:cNvSpPr txBox="1">
            <a:spLocks noChangeArrowheads="1"/>
          </p:cNvSpPr>
          <p:nvPr/>
        </p:nvSpPr>
        <p:spPr bwMode="auto">
          <a:xfrm>
            <a:off x="5105400" y="1600200"/>
            <a:ext cx="1371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 3</a:t>
            </a:r>
          </a:p>
        </p:txBody>
      </p:sp>
      <p:sp>
        <p:nvSpPr>
          <p:cNvPr id="23570" name="Text Box 18"/>
          <p:cNvSpPr txBox="1">
            <a:spLocks noChangeArrowheads="1"/>
          </p:cNvSpPr>
          <p:nvPr/>
        </p:nvSpPr>
        <p:spPr bwMode="auto">
          <a:xfrm>
            <a:off x="4800600" y="1981200"/>
            <a:ext cx="4191000" cy="836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Given that the 3</a:t>
            </a:r>
            <a:r>
              <a:rPr lang="en-GB" altLang="en-US" sz="1400" baseline="30000">
                <a:latin typeface="Comic Sans MS" pitchFamily="66" charset="0"/>
              </a:rPr>
              <a:t>rd</a:t>
            </a:r>
            <a:r>
              <a:rPr lang="en-GB" altLang="en-US" sz="1400">
                <a:latin typeface="Comic Sans MS" pitchFamily="66" charset="0"/>
              </a:rPr>
              <a:t> term of an arithmetic sequence is 20 and the 7</a:t>
            </a:r>
            <a:r>
              <a:rPr lang="en-GB" altLang="en-US" sz="1400" baseline="30000">
                <a:latin typeface="Comic Sans MS" pitchFamily="66" charset="0"/>
              </a:rPr>
              <a:t>th</a:t>
            </a:r>
            <a:r>
              <a:rPr lang="en-GB" altLang="en-US" sz="1400">
                <a:latin typeface="Comic Sans MS" pitchFamily="66" charset="0"/>
              </a:rPr>
              <a:t> is 12:</a:t>
            </a:r>
          </a:p>
          <a:p>
            <a:pPr algn="ctr" eaLnBrk="1" hangingPunct="1">
              <a:spcBef>
                <a:spcPct val="50000"/>
              </a:spcBef>
              <a:buFontTx/>
              <a:buAutoNum type="alphaLcParenR"/>
            </a:pPr>
            <a:r>
              <a:rPr lang="en-GB" altLang="en-US" sz="1400">
                <a:latin typeface="Comic Sans MS" pitchFamily="66" charset="0"/>
              </a:rPr>
              <a:t> Work out the first term</a:t>
            </a:r>
          </a:p>
        </p:txBody>
      </p:sp>
      <p:graphicFrame>
        <p:nvGraphicFramePr>
          <p:cNvPr id="23596" name="Object 44"/>
          <p:cNvGraphicFramePr>
            <a:graphicFrameLocks noChangeAspect="1"/>
          </p:cNvGraphicFramePr>
          <p:nvPr/>
        </p:nvGraphicFramePr>
        <p:xfrm>
          <a:off x="4953000" y="3276600"/>
          <a:ext cx="1839913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1" name="Equation" r:id="rId7" imgW="1028254" imgH="203112" progId="Equation.DSMT4">
                  <p:embed/>
                </p:oleObj>
              </mc:Choice>
              <mc:Fallback>
                <p:oleObj name="Equation" r:id="rId7" imgW="1028254" imgH="203112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276600"/>
                        <a:ext cx="1839913" cy="363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98" name="Text Box 46"/>
          <p:cNvSpPr txBox="1">
            <a:spLocks noChangeArrowheads="1"/>
          </p:cNvSpPr>
          <p:nvPr/>
        </p:nvSpPr>
        <p:spPr bwMode="auto">
          <a:xfrm>
            <a:off x="5334000" y="2895600"/>
            <a:ext cx="1143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 u="sng">
                <a:latin typeface="Comic Sans MS" pitchFamily="66" charset="0"/>
              </a:rPr>
              <a:t>3</a:t>
            </a:r>
            <a:r>
              <a:rPr lang="en-GB" altLang="en-US" sz="1600" u="sng" baseline="30000">
                <a:latin typeface="Comic Sans MS" pitchFamily="66" charset="0"/>
              </a:rPr>
              <a:t>rd</a:t>
            </a:r>
            <a:r>
              <a:rPr lang="en-GB" altLang="en-US" sz="1600" u="sng">
                <a:latin typeface="Comic Sans MS" pitchFamily="66" charset="0"/>
              </a:rPr>
              <a:t> term</a:t>
            </a:r>
          </a:p>
        </p:txBody>
      </p:sp>
      <p:graphicFrame>
        <p:nvGraphicFramePr>
          <p:cNvPr id="23599" name="Object 47"/>
          <p:cNvGraphicFramePr>
            <a:graphicFrameLocks noChangeAspect="1"/>
          </p:cNvGraphicFramePr>
          <p:nvPr/>
        </p:nvGraphicFramePr>
        <p:xfrm>
          <a:off x="4953000" y="3657600"/>
          <a:ext cx="1817688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2" name="Equation" r:id="rId9" imgW="1016000" imgH="203200" progId="Equation.DSMT4">
                  <p:embed/>
                </p:oleObj>
              </mc:Choice>
              <mc:Fallback>
                <p:oleObj name="Equation" r:id="rId9" imgW="1016000" imgH="203200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657600"/>
                        <a:ext cx="1817688" cy="363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600" name="Object 48"/>
          <p:cNvGraphicFramePr>
            <a:graphicFrameLocks noChangeAspect="1"/>
          </p:cNvGraphicFramePr>
          <p:nvPr/>
        </p:nvGraphicFramePr>
        <p:xfrm>
          <a:off x="5486400" y="4038600"/>
          <a:ext cx="13176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3" name="Equation" r:id="rId11" imgW="736280" imgH="177723" progId="Equation.DSMT4">
                  <p:embed/>
                </p:oleObj>
              </mc:Choice>
              <mc:Fallback>
                <p:oleObj name="Equation" r:id="rId11" imgW="736280" imgH="177723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038600"/>
                        <a:ext cx="1317625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601" name="Object 49"/>
          <p:cNvGraphicFramePr>
            <a:graphicFrameLocks noChangeAspect="1"/>
          </p:cNvGraphicFramePr>
          <p:nvPr/>
        </p:nvGraphicFramePr>
        <p:xfrm>
          <a:off x="7086600" y="3276600"/>
          <a:ext cx="1817688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4" name="Equation" r:id="rId13" imgW="1016000" imgH="203200" progId="Equation.DSMT4">
                  <p:embed/>
                </p:oleObj>
              </mc:Choice>
              <mc:Fallback>
                <p:oleObj name="Equation" r:id="rId13" imgW="1016000" imgH="203200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3276600"/>
                        <a:ext cx="1817688" cy="363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602" name="Text Box 50"/>
          <p:cNvSpPr txBox="1">
            <a:spLocks noChangeArrowheads="1"/>
          </p:cNvSpPr>
          <p:nvPr/>
        </p:nvSpPr>
        <p:spPr bwMode="auto">
          <a:xfrm>
            <a:off x="7467600" y="2895600"/>
            <a:ext cx="1143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 u="sng">
                <a:latin typeface="Comic Sans MS" pitchFamily="66" charset="0"/>
              </a:rPr>
              <a:t>7</a:t>
            </a:r>
            <a:r>
              <a:rPr lang="en-GB" altLang="en-US" sz="1600" u="sng" baseline="30000">
                <a:latin typeface="Comic Sans MS" pitchFamily="66" charset="0"/>
              </a:rPr>
              <a:t>th</a:t>
            </a:r>
            <a:r>
              <a:rPr lang="en-GB" altLang="en-US" sz="1600" u="sng">
                <a:latin typeface="Comic Sans MS" pitchFamily="66" charset="0"/>
              </a:rPr>
              <a:t> term</a:t>
            </a:r>
          </a:p>
        </p:txBody>
      </p:sp>
      <p:graphicFrame>
        <p:nvGraphicFramePr>
          <p:cNvPr id="23603" name="Object 51"/>
          <p:cNvGraphicFramePr>
            <a:graphicFrameLocks noChangeAspect="1"/>
          </p:cNvGraphicFramePr>
          <p:nvPr/>
        </p:nvGraphicFramePr>
        <p:xfrm>
          <a:off x="7086600" y="3657600"/>
          <a:ext cx="1795463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5" name="Equation" r:id="rId15" imgW="1002865" imgH="203112" progId="Equation.DSMT4">
                  <p:embed/>
                </p:oleObj>
              </mc:Choice>
              <mc:Fallback>
                <p:oleObj name="Equation" r:id="rId15" imgW="1002865" imgH="203112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3657600"/>
                        <a:ext cx="1795463" cy="363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604" name="Object 52"/>
          <p:cNvGraphicFramePr>
            <a:graphicFrameLocks noChangeAspect="1"/>
          </p:cNvGraphicFramePr>
          <p:nvPr/>
        </p:nvGraphicFramePr>
        <p:xfrm>
          <a:off x="7620000" y="4038600"/>
          <a:ext cx="1295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6" name="Equation" r:id="rId17" imgW="723272" imgH="177646" progId="Equation.DSMT4">
                  <p:embed/>
                </p:oleObj>
              </mc:Choice>
              <mc:Fallback>
                <p:oleObj name="Equation" r:id="rId17" imgW="723272" imgH="177646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0" y="4038600"/>
                        <a:ext cx="1295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605" name="Line 53"/>
          <p:cNvSpPr>
            <a:spLocks noChangeShapeType="1"/>
          </p:cNvSpPr>
          <p:nvPr/>
        </p:nvSpPr>
        <p:spPr bwMode="auto">
          <a:xfrm>
            <a:off x="5029200" y="4495800"/>
            <a:ext cx="396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23606" name="Object 54"/>
          <p:cNvGraphicFramePr>
            <a:graphicFrameLocks noChangeAspect="1"/>
          </p:cNvGraphicFramePr>
          <p:nvPr/>
        </p:nvGraphicFramePr>
        <p:xfrm>
          <a:off x="6411913" y="4648200"/>
          <a:ext cx="13176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7" name="Equation" r:id="rId19" imgW="736280" imgH="177723" progId="Equation.DSMT4">
                  <p:embed/>
                </p:oleObj>
              </mc:Choice>
              <mc:Fallback>
                <p:oleObj name="Equation" r:id="rId19" imgW="736280" imgH="177723" progId="Equation.DSMT4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1913" y="4648200"/>
                        <a:ext cx="1317625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607" name="Object 55"/>
          <p:cNvGraphicFramePr>
            <a:graphicFrameLocks noChangeAspect="1"/>
          </p:cNvGraphicFramePr>
          <p:nvPr/>
        </p:nvGraphicFramePr>
        <p:xfrm>
          <a:off x="6411913" y="5029200"/>
          <a:ext cx="1295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8" name="Equation" r:id="rId20" imgW="723272" imgH="177646" progId="Equation.DSMT4">
                  <p:embed/>
                </p:oleObj>
              </mc:Choice>
              <mc:Fallback>
                <p:oleObj name="Equation" r:id="rId20" imgW="723272" imgH="177646" progId="Equation.DSMT4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1913" y="5029200"/>
                        <a:ext cx="1295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608" name="Text Box 56"/>
          <p:cNvSpPr txBox="1">
            <a:spLocks noChangeArrowheads="1"/>
          </p:cNvSpPr>
          <p:nvPr/>
        </p:nvSpPr>
        <p:spPr bwMode="auto">
          <a:xfrm>
            <a:off x="6030913" y="46482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1)</a:t>
            </a:r>
          </a:p>
        </p:txBody>
      </p:sp>
      <p:sp>
        <p:nvSpPr>
          <p:cNvPr id="23609" name="Text Box 57"/>
          <p:cNvSpPr txBox="1">
            <a:spLocks noChangeArrowheads="1"/>
          </p:cNvSpPr>
          <p:nvPr/>
        </p:nvSpPr>
        <p:spPr bwMode="auto">
          <a:xfrm>
            <a:off x="6030913" y="5029200"/>
            <a:ext cx="457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2)</a:t>
            </a:r>
          </a:p>
        </p:txBody>
      </p:sp>
      <p:sp>
        <p:nvSpPr>
          <p:cNvPr id="23610" name="Text Box 58"/>
          <p:cNvSpPr txBox="1">
            <a:spLocks noChangeArrowheads="1"/>
          </p:cNvSpPr>
          <p:nvPr/>
        </p:nvSpPr>
        <p:spPr bwMode="auto">
          <a:xfrm>
            <a:off x="5649913" y="5638800"/>
            <a:ext cx="838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2) – 1)</a:t>
            </a:r>
          </a:p>
        </p:txBody>
      </p:sp>
      <p:graphicFrame>
        <p:nvGraphicFramePr>
          <p:cNvPr id="23611" name="Object 59"/>
          <p:cNvGraphicFramePr>
            <a:graphicFrameLocks noChangeAspect="1"/>
          </p:cNvGraphicFramePr>
          <p:nvPr/>
        </p:nvGraphicFramePr>
        <p:xfrm>
          <a:off x="6411913" y="5638800"/>
          <a:ext cx="954087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9" name="Equation" r:id="rId21" imgW="532937" imgH="177646" progId="Equation.DSMT4">
                  <p:embed/>
                </p:oleObj>
              </mc:Choice>
              <mc:Fallback>
                <p:oleObj name="Equation" r:id="rId21" imgW="532937" imgH="177646" progId="Equation.DSMT4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1913" y="5638800"/>
                        <a:ext cx="954087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612" name="Object 60"/>
          <p:cNvGraphicFramePr>
            <a:graphicFrameLocks noChangeAspect="1"/>
          </p:cNvGraphicFramePr>
          <p:nvPr/>
        </p:nvGraphicFramePr>
        <p:xfrm>
          <a:off x="6564313" y="6019800"/>
          <a:ext cx="817562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0" name="Equation" r:id="rId23" imgW="457002" imgH="177723" progId="Equation.DSMT4">
                  <p:embed/>
                </p:oleObj>
              </mc:Choice>
              <mc:Fallback>
                <p:oleObj name="Equation" r:id="rId23" imgW="457002" imgH="177723" progId="Equation.DSMT4">
                  <p:embed/>
                  <p:pic>
                    <p:nvPicPr>
                      <p:cNvPr id="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4313" y="6019800"/>
                        <a:ext cx="817562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613" name="Object 61"/>
          <p:cNvGraphicFramePr>
            <a:graphicFrameLocks noChangeAspect="1"/>
          </p:cNvGraphicFramePr>
          <p:nvPr/>
        </p:nvGraphicFramePr>
        <p:xfrm>
          <a:off x="6553200" y="6400800"/>
          <a:ext cx="7715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1" name="Equation" r:id="rId25" imgW="431425" imgH="177646" progId="Equation.DSMT4">
                  <p:embed/>
                </p:oleObj>
              </mc:Choice>
              <mc:Fallback>
                <p:oleObj name="Equation" r:id="rId25" imgW="431425" imgH="177646" progId="Equation.DSMT4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6400800"/>
                        <a:ext cx="771525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614" name="Arc 62"/>
          <p:cNvSpPr>
            <a:spLocks/>
          </p:cNvSpPr>
          <p:nvPr/>
        </p:nvSpPr>
        <p:spPr bwMode="auto">
          <a:xfrm>
            <a:off x="7402513" y="6172200"/>
            <a:ext cx="228600" cy="457200"/>
          </a:xfrm>
          <a:custGeom>
            <a:avLst/>
            <a:gdLst>
              <a:gd name="T0" fmla="*/ 0 w 21600"/>
              <a:gd name="T1" fmla="*/ 0 h 43197"/>
              <a:gd name="T2" fmla="*/ 36851 w 21600"/>
              <a:gd name="T3" fmla="*/ 4839036 h 43197"/>
              <a:gd name="T4" fmla="*/ 0 w 21600"/>
              <a:gd name="T5" fmla="*/ 2419687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01"/>
                  <a:pt x="12128" y="43017"/>
                  <a:pt x="329" y="43197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01"/>
                  <a:pt x="12128" y="43017"/>
                  <a:pt x="329" y="4319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615" name="Text Box 63"/>
          <p:cNvSpPr txBox="1">
            <a:spLocks noChangeArrowheads="1"/>
          </p:cNvSpPr>
          <p:nvPr/>
        </p:nvSpPr>
        <p:spPr bwMode="auto">
          <a:xfrm>
            <a:off x="7467600" y="6172200"/>
            <a:ext cx="1447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Substitute into 1) or 2)</a:t>
            </a:r>
          </a:p>
        </p:txBody>
      </p:sp>
      <p:pic>
        <p:nvPicPr>
          <p:cNvPr id="20518" name="Picture 64" descr="fibonacci2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228600"/>
            <a:ext cx="1479550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5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3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3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3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3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3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3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7" dur="500"/>
                                        <p:tgtEl>
                                          <p:spTgt spid="23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3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3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3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3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3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3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3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3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3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3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98" grpId="0"/>
      <p:bldP spid="23602" grpId="0"/>
      <p:bldP spid="23605" grpId="0" animBg="1"/>
      <p:bldP spid="23608" grpId="0"/>
      <p:bldP spid="23609" grpId="0"/>
      <p:bldP spid="23610" grpId="0"/>
      <p:bldP spid="23614" grpId="0" animBg="1"/>
      <p:bldP spid="236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Introduction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This Chapter focuses on sequences and series</a:t>
            </a:r>
          </a:p>
          <a:p>
            <a:pPr eaLnBrk="1" hangingPunct="1"/>
            <a:endParaRPr lang="en-GB" altLang="en-US" smtClean="0">
              <a:latin typeface="Comic Sans MS" pitchFamily="66" charset="0"/>
            </a:endParaRPr>
          </a:p>
          <a:p>
            <a:pPr eaLnBrk="1" hangingPunct="1"/>
            <a:r>
              <a:rPr lang="en-GB" altLang="en-US" smtClean="0">
                <a:latin typeface="Comic Sans MS" pitchFamily="66" charset="0"/>
              </a:rPr>
              <a:t>We will look at writing and using algebraic sequences</a:t>
            </a:r>
          </a:p>
          <a:p>
            <a:pPr eaLnBrk="1" hangingPunct="1"/>
            <a:endParaRPr lang="en-GB" altLang="en-US" smtClean="0">
              <a:latin typeface="Comic Sans MS" pitchFamily="66" charset="0"/>
            </a:endParaRPr>
          </a:p>
          <a:p>
            <a:pPr eaLnBrk="1" hangingPunct="1"/>
            <a:r>
              <a:rPr lang="en-GB" altLang="en-US" smtClean="0">
                <a:latin typeface="Comic Sans MS" pitchFamily="66" charset="0"/>
              </a:rPr>
              <a:t>We will also be learning how to calculate the sum of a sequence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WordArt 2"/>
          <p:cNvSpPr>
            <a:spLocks noChangeArrowheads="1" noChangeShapeType="1" noTextEdit="1"/>
          </p:cNvSpPr>
          <p:nvPr/>
        </p:nvSpPr>
        <p:spPr bwMode="auto">
          <a:xfrm>
            <a:off x="685800" y="3048000"/>
            <a:ext cx="7696200" cy="9810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Teachings for Exercise 6F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Sequences and Series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191000" cy="45259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 sz="1600" b="1" u="sng" smtClean="0">
                <a:latin typeface="Comic Sans MS" pitchFamily="66" charset="0"/>
              </a:rPr>
              <a:t>The Sum of an Arithmetic Series</a:t>
            </a:r>
          </a:p>
          <a:p>
            <a:pPr marL="0" indent="0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You need to be able to work out the sum of numbers in an arithmetic sequence.</a:t>
            </a:r>
          </a:p>
          <a:p>
            <a:pPr marL="0" indent="0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Add up the numbers from 1-100!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6F</a:t>
            </a:r>
          </a:p>
        </p:txBody>
      </p:sp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304800" y="3571875"/>
          <a:ext cx="3644900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0" name="Equation" r:id="rId3" imgW="2031118" imgH="177723" progId="Equation.DSMT4">
                  <p:embed/>
                </p:oleObj>
              </mc:Choice>
              <mc:Fallback>
                <p:oleObj name="Equation" r:id="rId3" imgW="2031118" imgH="177723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571875"/>
                        <a:ext cx="3644900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304800" y="4105275"/>
          <a:ext cx="3644900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1" name="Equation" r:id="rId5" imgW="2031118" imgH="177723" progId="Equation.DSMT4">
                  <p:embed/>
                </p:oleObj>
              </mc:Choice>
              <mc:Fallback>
                <p:oleObj name="Equation" r:id="rId5" imgW="2031118" imgH="177723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105275"/>
                        <a:ext cx="3644900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152400" y="4638675"/>
          <a:ext cx="3849688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2" name="Equation" r:id="rId7" imgW="2145369" imgH="177723" progId="Equation.DSMT4">
                  <p:embed/>
                </p:oleObj>
              </mc:Choice>
              <mc:Fallback>
                <p:oleObj name="Equation" r:id="rId7" imgW="2145369" imgH="177723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4638675"/>
                        <a:ext cx="3849688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152400" y="5181600"/>
          <a:ext cx="1617663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3" name="Equation" r:id="rId9" imgW="901309" imgH="177723" progId="Equation.DSMT4">
                  <p:embed/>
                </p:oleObj>
              </mc:Choice>
              <mc:Fallback>
                <p:oleObj name="Equation" r:id="rId9" imgW="901309" imgH="177723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5181600"/>
                        <a:ext cx="1617663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9" name="Object 9"/>
          <p:cNvGraphicFramePr>
            <a:graphicFrameLocks noChangeAspect="1"/>
          </p:cNvGraphicFramePr>
          <p:nvPr/>
        </p:nvGraphicFramePr>
        <p:xfrm>
          <a:off x="304800" y="5715000"/>
          <a:ext cx="2028825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4" name="Equation" r:id="rId11" imgW="1129810" imgH="203112" progId="Equation.DSMT4">
                  <p:embed/>
                </p:oleObj>
              </mc:Choice>
              <mc:Fallback>
                <p:oleObj name="Equation" r:id="rId11" imgW="1129810" imgH="203112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5715000"/>
                        <a:ext cx="2028825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0" name="Object 10"/>
          <p:cNvGraphicFramePr>
            <a:graphicFrameLocks noChangeAspect="1"/>
          </p:cNvGraphicFramePr>
          <p:nvPr/>
        </p:nvGraphicFramePr>
        <p:xfrm>
          <a:off x="304800" y="6172200"/>
          <a:ext cx="1071563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5" name="Equation" r:id="rId13" imgW="596641" imgH="177723" progId="Equation.DSMT4">
                  <p:embed/>
                </p:oleObj>
              </mc:Choice>
              <mc:Fallback>
                <p:oleObj name="Equation" r:id="rId13" imgW="596641" imgH="177723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6172200"/>
                        <a:ext cx="1071563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11" name="Arc 11"/>
          <p:cNvSpPr>
            <a:spLocks/>
          </p:cNvSpPr>
          <p:nvPr/>
        </p:nvSpPr>
        <p:spPr bwMode="auto">
          <a:xfrm>
            <a:off x="4191000" y="3724275"/>
            <a:ext cx="228600" cy="533400"/>
          </a:xfrm>
          <a:custGeom>
            <a:avLst/>
            <a:gdLst>
              <a:gd name="T0" fmla="*/ 16356 w 21748"/>
              <a:gd name="T1" fmla="*/ 0 h 43200"/>
              <a:gd name="T2" fmla="*/ 0 w 21748"/>
              <a:gd name="T3" fmla="*/ 6585860 h 43200"/>
              <a:gd name="T4" fmla="*/ 16356 w 21748"/>
              <a:gd name="T5" fmla="*/ 3293004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748" h="43200" fill="none" extrusionOk="0">
                <a:moveTo>
                  <a:pt x="147" y="0"/>
                </a:moveTo>
                <a:cubicBezTo>
                  <a:pt x="12077" y="0"/>
                  <a:pt x="21748" y="9670"/>
                  <a:pt x="21748" y="21600"/>
                </a:cubicBezTo>
                <a:cubicBezTo>
                  <a:pt x="21748" y="33529"/>
                  <a:pt x="12077" y="43200"/>
                  <a:pt x="148" y="43200"/>
                </a:cubicBezTo>
                <a:cubicBezTo>
                  <a:pt x="98" y="43200"/>
                  <a:pt x="49" y="43199"/>
                  <a:pt x="-1" y="43199"/>
                </a:cubicBezTo>
              </a:path>
              <a:path w="21748" h="43200" stroke="0" extrusionOk="0">
                <a:moveTo>
                  <a:pt x="147" y="0"/>
                </a:moveTo>
                <a:cubicBezTo>
                  <a:pt x="12077" y="0"/>
                  <a:pt x="21748" y="9670"/>
                  <a:pt x="21748" y="21600"/>
                </a:cubicBezTo>
                <a:cubicBezTo>
                  <a:pt x="21748" y="33529"/>
                  <a:pt x="12077" y="43200"/>
                  <a:pt x="148" y="43200"/>
                </a:cubicBezTo>
                <a:cubicBezTo>
                  <a:pt x="98" y="43200"/>
                  <a:pt x="49" y="43199"/>
                  <a:pt x="-1" y="43199"/>
                </a:cubicBezTo>
                <a:lnTo>
                  <a:pt x="148" y="21600"/>
                </a:lnTo>
                <a:lnTo>
                  <a:pt x="147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12" name="Arc 12"/>
          <p:cNvSpPr>
            <a:spLocks/>
          </p:cNvSpPr>
          <p:nvPr/>
        </p:nvSpPr>
        <p:spPr bwMode="auto">
          <a:xfrm>
            <a:off x="4191000" y="4257675"/>
            <a:ext cx="228600" cy="533400"/>
          </a:xfrm>
          <a:custGeom>
            <a:avLst/>
            <a:gdLst>
              <a:gd name="T0" fmla="*/ 16356 w 21748"/>
              <a:gd name="T1" fmla="*/ 0 h 43200"/>
              <a:gd name="T2" fmla="*/ 0 w 21748"/>
              <a:gd name="T3" fmla="*/ 6585860 h 43200"/>
              <a:gd name="T4" fmla="*/ 16356 w 21748"/>
              <a:gd name="T5" fmla="*/ 3293004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748" h="43200" fill="none" extrusionOk="0">
                <a:moveTo>
                  <a:pt x="147" y="0"/>
                </a:moveTo>
                <a:cubicBezTo>
                  <a:pt x="12077" y="0"/>
                  <a:pt x="21748" y="9670"/>
                  <a:pt x="21748" y="21600"/>
                </a:cubicBezTo>
                <a:cubicBezTo>
                  <a:pt x="21748" y="33529"/>
                  <a:pt x="12077" y="43200"/>
                  <a:pt x="148" y="43200"/>
                </a:cubicBezTo>
                <a:cubicBezTo>
                  <a:pt x="98" y="43200"/>
                  <a:pt x="49" y="43199"/>
                  <a:pt x="-1" y="43199"/>
                </a:cubicBezTo>
              </a:path>
              <a:path w="21748" h="43200" stroke="0" extrusionOk="0">
                <a:moveTo>
                  <a:pt x="147" y="0"/>
                </a:moveTo>
                <a:cubicBezTo>
                  <a:pt x="12077" y="0"/>
                  <a:pt x="21748" y="9670"/>
                  <a:pt x="21748" y="21600"/>
                </a:cubicBezTo>
                <a:cubicBezTo>
                  <a:pt x="21748" y="33529"/>
                  <a:pt x="12077" y="43200"/>
                  <a:pt x="148" y="43200"/>
                </a:cubicBezTo>
                <a:cubicBezTo>
                  <a:pt x="98" y="43200"/>
                  <a:pt x="49" y="43199"/>
                  <a:pt x="-1" y="43199"/>
                </a:cubicBezTo>
                <a:lnTo>
                  <a:pt x="148" y="21600"/>
                </a:lnTo>
                <a:lnTo>
                  <a:pt x="147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13" name="Arc 13"/>
          <p:cNvSpPr>
            <a:spLocks/>
          </p:cNvSpPr>
          <p:nvPr/>
        </p:nvSpPr>
        <p:spPr bwMode="auto">
          <a:xfrm>
            <a:off x="4191000" y="4791075"/>
            <a:ext cx="228600" cy="533400"/>
          </a:xfrm>
          <a:custGeom>
            <a:avLst/>
            <a:gdLst>
              <a:gd name="T0" fmla="*/ 16356 w 21748"/>
              <a:gd name="T1" fmla="*/ 0 h 43200"/>
              <a:gd name="T2" fmla="*/ 0 w 21748"/>
              <a:gd name="T3" fmla="*/ 6585860 h 43200"/>
              <a:gd name="T4" fmla="*/ 16356 w 21748"/>
              <a:gd name="T5" fmla="*/ 3293004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748" h="43200" fill="none" extrusionOk="0">
                <a:moveTo>
                  <a:pt x="147" y="0"/>
                </a:moveTo>
                <a:cubicBezTo>
                  <a:pt x="12077" y="0"/>
                  <a:pt x="21748" y="9670"/>
                  <a:pt x="21748" y="21600"/>
                </a:cubicBezTo>
                <a:cubicBezTo>
                  <a:pt x="21748" y="33529"/>
                  <a:pt x="12077" y="43200"/>
                  <a:pt x="148" y="43200"/>
                </a:cubicBezTo>
                <a:cubicBezTo>
                  <a:pt x="98" y="43200"/>
                  <a:pt x="49" y="43199"/>
                  <a:pt x="-1" y="43199"/>
                </a:cubicBezTo>
              </a:path>
              <a:path w="21748" h="43200" stroke="0" extrusionOk="0">
                <a:moveTo>
                  <a:pt x="147" y="0"/>
                </a:moveTo>
                <a:cubicBezTo>
                  <a:pt x="12077" y="0"/>
                  <a:pt x="21748" y="9670"/>
                  <a:pt x="21748" y="21600"/>
                </a:cubicBezTo>
                <a:cubicBezTo>
                  <a:pt x="21748" y="33529"/>
                  <a:pt x="12077" y="43200"/>
                  <a:pt x="148" y="43200"/>
                </a:cubicBezTo>
                <a:cubicBezTo>
                  <a:pt x="98" y="43200"/>
                  <a:pt x="49" y="43199"/>
                  <a:pt x="-1" y="43199"/>
                </a:cubicBezTo>
                <a:lnTo>
                  <a:pt x="148" y="21600"/>
                </a:lnTo>
                <a:lnTo>
                  <a:pt x="147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14" name="Arc 14"/>
          <p:cNvSpPr>
            <a:spLocks/>
          </p:cNvSpPr>
          <p:nvPr/>
        </p:nvSpPr>
        <p:spPr bwMode="auto">
          <a:xfrm>
            <a:off x="4191000" y="5334000"/>
            <a:ext cx="228600" cy="533400"/>
          </a:xfrm>
          <a:custGeom>
            <a:avLst/>
            <a:gdLst>
              <a:gd name="T0" fmla="*/ 16356 w 21748"/>
              <a:gd name="T1" fmla="*/ 0 h 43200"/>
              <a:gd name="T2" fmla="*/ 0 w 21748"/>
              <a:gd name="T3" fmla="*/ 6585860 h 43200"/>
              <a:gd name="T4" fmla="*/ 16356 w 21748"/>
              <a:gd name="T5" fmla="*/ 3293004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748" h="43200" fill="none" extrusionOk="0">
                <a:moveTo>
                  <a:pt x="147" y="0"/>
                </a:moveTo>
                <a:cubicBezTo>
                  <a:pt x="12077" y="0"/>
                  <a:pt x="21748" y="9670"/>
                  <a:pt x="21748" y="21600"/>
                </a:cubicBezTo>
                <a:cubicBezTo>
                  <a:pt x="21748" y="33529"/>
                  <a:pt x="12077" y="43200"/>
                  <a:pt x="148" y="43200"/>
                </a:cubicBezTo>
                <a:cubicBezTo>
                  <a:pt x="98" y="43200"/>
                  <a:pt x="49" y="43199"/>
                  <a:pt x="-1" y="43199"/>
                </a:cubicBezTo>
              </a:path>
              <a:path w="21748" h="43200" stroke="0" extrusionOk="0">
                <a:moveTo>
                  <a:pt x="147" y="0"/>
                </a:moveTo>
                <a:cubicBezTo>
                  <a:pt x="12077" y="0"/>
                  <a:pt x="21748" y="9670"/>
                  <a:pt x="21748" y="21600"/>
                </a:cubicBezTo>
                <a:cubicBezTo>
                  <a:pt x="21748" y="33529"/>
                  <a:pt x="12077" y="43200"/>
                  <a:pt x="148" y="43200"/>
                </a:cubicBezTo>
                <a:cubicBezTo>
                  <a:pt x="98" y="43200"/>
                  <a:pt x="49" y="43199"/>
                  <a:pt x="-1" y="43199"/>
                </a:cubicBezTo>
                <a:lnTo>
                  <a:pt x="148" y="21600"/>
                </a:lnTo>
                <a:lnTo>
                  <a:pt x="147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15" name="Arc 15"/>
          <p:cNvSpPr>
            <a:spLocks/>
          </p:cNvSpPr>
          <p:nvPr/>
        </p:nvSpPr>
        <p:spPr bwMode="auto">
          <a:xfrm>
            <a:off x="4191000" y="5867400"/>
            <a:ext cx="228600" cy="533400"/>
          </a:xfrm>
          <a:custGeom>
            <a:avLst/>
            <a:gdLst>
              <a:gd name="T0" fmla="*/ 16356 w 21748"/>
              <a:gd name="T1" fmla="*/ 0 h 43200"/>
              <a:gd name="T2" fmla="*/ 0 w 21748"/>
              <a:gd name="T3" fmla="*/ 6585860 h 43200"/>
              <a:gd name="T4" fmla="*/ 16356 w 21748"/>
              <a:gd name="T5" fmla="*/ 3293004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748" h="43200" fill="none" extrusionOk="0">
                <a:moveTo>
                  <a:pt x="147" y="0"/>
                </a:moveTo>
                <a:cubicBezTo>
                  <a:pt x="12077" y="0"/>
                  <a:pt x="21748" y="9670"/>
                  <a:pt x="21748" y="21600"/>
                </a:cubicBezTo>
                <a:cubicBezTo>
                  <a:pt x="21748" y="33529"/>
                  <a:pt x="12077" y="43200"/>
                  <a:pt x="148" y="43200"/>
                </a:cubicBezTo>
                <a:cubicBezTo>
                  <a:pt x="98" y="43200"/>
                  <a:pt x="49" y="43199"/>
                  <a:pt x="-1" y="43199"/>
                </a:cubicBezTo>
              </a:path>
              <a:path w="21748" h="43200" stroke="0" extrusionOk="0">
                <a:moveTo>
                  <a:pt x="147" y="0"/>
                </a:moveTo>
                <a:cubicBezTo>
                  <a:pt x="12077" y="0"/>
                  <a:pt x="21748" y="9670"/>
                  <a:pt x="21748" y="21600"/>
                </a:cubicBezTo>
                <a:cubicBezTo>
                  <a:pt x="21748" y="33529"/>
                  <a:pt x="12077" y="43200"/>
                  <a:pt x="148" y="43200"/>
                </a:cubicBezTo>
                <a:cubicBezTo>
                  <a:pt x="98" y="43200"/>
                  <a:pt x="49" y="43199"/>
                  <a:pt x="-1" y="43199"/>
                </a:cubicBezTo>
                <a:lnTo>
                  <a:pt x="148" y="21600"/>
                </a:lnTo>
                <a:lnTo>
                  <a:pt x="147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16" name="Text Box 16"/>
          <p:cNvSpPr txBox="1">
            <a:spLocks noChangeArrowheads="1"/>
          </p:cNvSpPr>
          <p:nvPr/>
        </p:nvSpPr>
        <p:spPr bwMode="auto">
          <a:xfrm>
            <a:off x="4419600" y="3724275"/>
            <a:ext cx="20574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Write out the same sequence backwards</a:t>
            </a:r>
          </a:p>
        </p:txBody>
      </p:sp>
      <p:sp>
        <p:nvSpPr>
          <p:cNvPr id="25617" name="Text Box 17"/>
          <p:cNvSpPr txBox="1">
            <a:spLocks noChangeArrowheads="1"/>
          </p:cNvSpPr>
          <p:nvPr/>
        </p:nvSpPr>
        <p:spPr bwMode="auto">
          <a:xfrm>
            <a:off x="4419600" y="4257675"/>
            <a:ext cx="20574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Add both sequences together</a:t>
            </a:r>
          </a:p>
        </p:txBody>
      </p:sp>
      <p:sp>
        <p:nvSpPr>
          <p:cNvPr id="25618" name="Text Box 18"/>
          <p:cNvSpPr txBox="1">
            <a:spLocks noChangeArrowheads="1"/>
          </p:cNvSpPr>
          <p:nvPr/>
        </p:nvSpPr>
        <p:spPr bwMode="auto">
          <a:xfrm>
            <a:off x="4419600" y="4800600"/>
            <a:ext cx="20574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We have 100 lots of 101</a:t>
            </a:r>
          </a:p>
        </p:txBody>
      </p:sp>
      <p:sp>
        <p:nvSpPr>
          <p:cNvPr id="25619" name="Text Box 19"/>
          <p:cNvSpPr txBox="1">
            <a:spLocks noChangeArrowheads="1"/>
          </p:cNvSpPr>
          <p:nvPr/>
        </p:nvSpPr>
        <p:spPr bwMode="auto">
          <a:xfrm>
            <a:off x="4419600" y="5334000"/>
            <a:ext cx="20574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Halve that to get the actual total</a:t>
            </a:r>
          </a:p>
        </p:txBody>
      </p:sp>
      <p:sp>
        <p:nvSpPr>
          <p:cNvPr id="25620" name="Text Box 20"/>
          <p:cNvSpPr txBox="1">
            <a:spLocks noChangeArrowheads="1"/>
          </p:cNvSpPr>
          <p:nvPr/>
        </p:nvSpPr>
        <p:spPr bwMode="auto">
          <a:xfrm>
            <a:off x="5715000" y="1600200"/>
            <a:ext cx="2819400" cy="1323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This method was discovered by Carl Friedrich Gauss (1777-1855) while he was still in Primary School!</a:t>
            </a:r>
          </a:p>
        </p:txBody>
      </p:sp>
      <p:pic>
        <p:nvPicPr>
          <p:cNvPr id="22549" name="Picture 21" descr="fibonacci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228600"/>
            <a:ext cx="1479550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5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5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5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1" grpId="0" animBg="1"/>
      <p:bldP spid="25612" grpId="0" animBg="1"/>
      <p:bldP spid="25613" grpId="0" animBg="1"/>
      <p:bldP spid="25614" grpId="0" animBg="1"/>
      <p:bldP spid="25615" grpId="0" animBg="1"/>
      <p:bldP spid="25616" grpId="0"/>
      <p:bldP spid="25617" grpId="0"/>
      <p:bldP spid="25618" grpId="0"/>
      <p:bldP spid="25619" grpId="0"/>
      <p:bldP spid="2562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Sequences and Series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524000"/>
            <a:ext cx="8839200" cy="45259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 sz="1600" b="1" u="sng" smtClean="0">
                <a:latin typeface="Comic Sans MS" pitchFamily="66" charset="0"/>
              </a:rPr>
              <a:t>The Sum of an Arithmetic Series</a:t>
            </a:r>
            <a:endParaRPr lang="en-GB" altLang="en-US" sz="16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As a general rule:</a:t>
            </a:r>
          </a:p>
          <a:p>
            <a:pPr marL="0" indent="0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6F</a:t>
            </a:r>
          </a:p>
        </p:txBody>
      </p:sp>
      <p:graphicFrame>
        <p:nvGraphicFramePr>
          <p:cNvPr id="26645" name="Object 21"/>
          <p:cNvGraphicFramePr>
            <a:graphicFrameLocks noChangeAspect="1"/>
          </p:cNvGraphicFramePr>
          <p:nvPr/>
        </p:nvGraphicFramePr>
        <p:xfrm>
          <a:off x="152400" y="2362200"/>
          <a:ext cx="55245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18" name="Equation" r:id="rId3" imgW="317362" imgH="228501" progId="Equation.DSMT4">
                  <p:embed/>
                </p:oleObj>
              </mc:Choice>
              <mc:Fallback>
                <p:oleObj name="Equation" r:id="rId3" imgW="317362" imgH="228501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2362200"/>
                        <a:ext cx="552450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46" name="Object 22"/>
          <p:cNvGraphicFramePr>
            <a:graphicFrameLocks noChangeAspect="1"/>
          </p:cNvGraphicFramePr>
          <p:nvPr/>
        </p:nvGraphicFramePr>
        <p:xfrm>
          <a:off x="796925" y="2420938"/>
          <a:ext cx="220663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19" name="Equation" r:id="rId5" imgW="126835" imgH="139518" progId="Equation.DSMT4">
                  <p:embed/>
                </p:oleObj>
              </mc:Choice>
              <mc:Fallback>
                <p:oleObj name="Equation" r:id="rId5" imgW="126835" imgH="139518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6925" y="2420938"/>
                        <a:ext cx="220663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47" name="Object 23"/>
          <p:cNvGraphicFramePr>
            <a:graphicFrameLocks noChangeAspect="1"/>
          </p:cNvGraphicFramePr>
          <p:nvPr/>
        </p:nvGraphicFramePr>
        <p:xfrm>
          <a:off x="1066800" y="2362200"/>
          <a:ext cx="103505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0" name="Equation" r:id="rId7" imgW="596641" imgH="203112" progId="Equation.DSMT4">
                  <p:embed/>
                </p:oleObj>
              </mc:Choice>
              <mc:Fallback>
                <p:oleObj name="Equation" r:id="rId7" imgW="596641" imgH="203112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362200"/>
                        <a:ext cx="103505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48" name="Object 24"/>
          <p:cNvGraphicFramePr>
            <a:graphicFrameLocks noChangeAspect="1"/>
          </p:cNvGraphicFramePr>
          <p:nvPr/>
        </p:nvGraphicFramePr>
        <p:xfrm>
          <a:off x="2133600" y="2362200"/>
          <a:ext cx="1189038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1" name="Equation" r:id="rId9" imgW="685800" imgH="203200" progId="Equation.DSMT4">
                  <p:embed/>
                </p:oleObj>
              </mc:Choice>
              <mc:Fallback>
                <p:oleObj name="Equation" r:id="rId9" imgW="685800" imgH="2032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362200"/>
                        <a:ext cx="1189038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49" name="Object 25"/>
          <p:cNvGraphicFramePr>
            <a:graphicFrameLocks noChangeAspect="1"/>
          </p:cNvGraphicFramePr>
          <p:nvPr/>
        </p:nvGraphicFramePr>
        <p:xfrm>
          <a:off x="3352800" y="2362200"/>
          <a:ext cx="1166813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2" name="Equation" r:id="rId11" imgW="672808" imgH="203112" progId="Equation.DSMT4">
                  <p:embed/>
                </p:oleObj>
              </mc:Choice>
              <mc:Fallback>
                <p:oleObj name="Equation" r:id="rId11" imgW="672808" imgH="203112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362200"/>
                        <a:ext cx="1166813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50" name="Text Box 26"/>
          <p:cNvSpPr txBox="1">
            <a:spLocks noChangeArrowheads="1"/>
          </p:cNvSpPr>
          <p:nvPr/>
        </p:nvSpPr>
        <p:spPr bwMode="auto">
          <a:xfrm>
            <a:off x="4495800" y="236220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/>
              <a:t>…, …, …</a:t>
            </a:r>
          </a:p>
        </p:txBody>
      </p:sp>
      <p:graphicFrame>
        <p:nvGraphicFramePr>
          <p:cNvPr id="26651" name="Object 27"/>
          <p:cNvGraphicFramePr>
            <a:graphicFrameLocks noChangeAspect="1"/>
          </p:cNvGraphicFramePr>
          <p:nvPr/>
        </p:nvGraphicFramePr>
        <p:xfrm>
          <a:off x="5562600" y="2362200"/>
          <a:ext cx="1739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3" name="Equation" r:id="rId13" imgW="1002865" imgH="203112" progId="Equation.DSMT4">
                  <p:embed/>
                </p:oleObj>
              </mc:Choice>
              <mc:Fallback>
                <p:oleObj name="Equation" r:id="rId13" imgW="1002865" imgH="203112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362200"/>
                        <a:ext cx="1739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52" name="Object 28"/>
          <p:cNvGraphicFramePr>
            <a:graphicFrameLocks noChangeAspect="1"/>
          </p:cNvGraphicFramePr>
          <p:nvPr/>
        </p:nvGraphicFramePr>
        <p:xfrm>
          <a:off x="7315200" y="2362200"/>
          <a:ext cx="167322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4" name="Equation" r:id="rId15" imgW="965200" imgH="203200" progId="Equation.DSMT4">
                  <p:embed/>
                </p:oleObj>
              </mc:Choice>
              <mc:Fallback>
                <p:oleObj name="Equation" r:id="rId15" imgW="965200" imgH="2032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2362200"/>
                        <a:ext cx="1673225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53" name="Object 29"/>
          <p:cNvGraphicFramePr>
            <a:graphicFrameLocks noChangeAspect="1"/>
          </p:cNvGraphicFramePr>
          <p:nvPr/>
        </p:nvGraphicFramePr>
        <p:xfrm>
          <a:off x="152400" y="2895600"/>
          <a:ext cx="55245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5" name="Equation" r:id="rId17" imgW="317362" imgH="228501" progId="Equation.DSMT4">
                  <p:embed/>
                </p:oleObj>
              </mc:Choice>
              <mc:Fallback>
                <p:oleObj name="Equation" r:id="rId17" imgW="317362" imgH="228501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2895600"/>
                        <a:ext cx="552450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54" name="Object 30"/>
          <p:cNvGraphicFramePr>
            <a:graphicFrameLocks noChangeAspect="1"/>
          </p:cNvGraphicFramePr>
          <p:nvPr/>
        </p:nvGraphicFramePr>
        <p:xfrm>
          <a:off x="762000" y="2895600"/>
          <a:ext cx="143192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6" name="Equation" r:id="rId19" imgW="825500" imgH="203200" progId="Equation.DSMT4">
                  <p:embed/>
                </p:oleObj>
              </mc:Choice>
              <mc:Fallback>
                <p:oleObj name="Equation" r:id="rId19" imgW="825500" imgH="2032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895600"/>
                        <a:ext cx="1431925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55" name="Object 31"/>
          <p:cNvGraphicFramePr>
            <a:graphicFrameLocks noChangeAspect="1"/>
          </p:cNvGraphicFramePr>
          <p:nvPr/>
        </p:nvGraphicFramePr>
        <p:xfrm>
          <a:off x="2209800" y="2895600"/>
          <a:ext cx="1739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7" name="Equation" r:id="rId21" imgW="1002865" imgH="203112" progId="Equation.DSMT4">
                  <p:embed/>
                </p:oleObj>
              </mc:Choice>
              <mc:Fallback>
                <p:oleObj name="Equation" r:id="rId21" imgW="1002865" imgH="203112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895600"/>
                        <a:ext cx="1739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56" name="Text Box 32"/>
          <p:cNvSpPr txBox="1">
            <a:spLocks noChangeArrowheads="1"/>
          </p:cNvSpPr>
          <p:nvPr/>
        </p:nvSpPr>
        <p:spPr bwMode="auto">
          <a:xfrm>
            <a:off x="3886200" y="289560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/>
              <a:t>…, …, …</a:t>
            </a:r>
          </a:p>
        </p:txBody>
      </p:sp>
      <p:graphicFrame>
        <p:nvGraphicFramePr>
          <p:cNvPr id="26657" name="Object 33"/>
          <p:cNvGraphicFramePr>
            <a:graphicFrameLocks noChangeAspect="1"/>
          </p:cNvGraphicFramePr>
          <p:nvPr/>
        </p:nvGraphicFramePr>
        <p:xfrm>
          <a:off x="4953000" y="2895600"/>
          <a:ext cx="1166813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8" name="Equation" r:id="rId23" imgW="672808" imgH="203112" progId="Equation.DSMT4">
                  <p:embed/>
                </p:oleObj>
              </mc:Choice>
              <mc:Fallback>
                <p:oleObj name="Equation" r:id="rId23" imgW="672808" imgH="203112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895600"/>
                        <a:ext cx="1166813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58" name="Object 34"/>
          <p:cNvGraphicFramePr>
            <a:graphicFrameLocks noChangeAspect="1"/>
          </p:cNvGraphicFramePr>
          <p:nvPr/>
        </p:nvGraphicFramePr>
        <p:xfrm>
          <a:off x="6096000" y="2895600"/>
          <a:ext cx="1189038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9" name="Equation" r:id="rId25" imgW="685800" imgH="203200" progId="Equation.DSMT4">
                  <p:embed/>
                </p:oleObj>
              </mc:Choice>
              <mc:Fallback>
                <p:oleObj name="Equation" r:id="rId25" imgW="685800" imgH="20320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895600"/>
                        <a:ext cx="1189038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59" name="Object 35"/>
          <p:cNvGraphicFramePr>
            <a:graphicFrameLocks noChangeAspect="1"/>
          </p:cNvGraphicFramePr>
          <p:nvPr/>
        </p:nvGraphicFramePr>
        <p:xfrm>
          <a:off x="7239000" y="2895600"/>
          <a:ext cx="103505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0" name="Equation" r:id="rId27" imgW="596641" imgH="203112" progId="Equation.DSMT4">
                  <p:embed/>
                </p:oleObj>
              </mc:Choice>
              <mc:Fallback>
                <p:oleObj name="Equation" r:id="rId27" imgW="596641" imgH="203112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2895600"/>
                        <a:ext cx="103505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60" name="Object 36"/>
          <p:cNvGraphicFramePr>
            <a:graphicFrameLocks noChangeAspect="1"/>
          </p:cNvGraphicFramePr>
          <p:nvPr/>
        </p:nvGraphicFramePr>
        <p:xfrm>
          <a:off x="8296275" y="2932113"/>
          <a:ext cx="441325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1" name="Equation" r:id="rId29" imgW="253780" imgH="152268" progId="Equation.DSMT4">
                  <p:embed/>
                </p:oleObj>
              </mc:Choice>
              <mc:Fallback>
                <p:oleObj name="Equation" r:id="rId29" imgW="253780" imgH="152268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96275" y="2932113"/>
                        <a:ext cx="441325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62" name="Oval 38"/>
          <p:cNvSpPr>
            <a:spLocks noChangeArrowheads="1"/>
          </p:cNvSpPr>
          <p:nvPr/>
        </p:nvSpPr>
        <p:spPr bwMode="auto">
          <a:xfrm>
            <a:off x="609600" y="2362200"/>
            <a:ext cx="457200" cy="3810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63" name="Oval 39"/>
          <p:cNvSpPr>
            <a:spLocks noChangeArrowheads="1"/>
          </p:cNvSpPr>
          <p:nvPr/>
        </p:nvSpPr>
        <p:spPr bwMode="auto">
          <a:xfrm>
            <a:off x="762000" y="2819400"/>
            <a:ext cx="1524000" cy="5334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65" name="Oval 41"/>
          <p:cNvSpPr>
            <a:spLocks noChangeArrowheads="1"/>
          </p:cNvSpPr>
          <p:nvPr/>
        </p:nvSpPr>
        <p:spPr bwMode="auto">
          <a:xfrm>
            <a:off x="2438400" y="2819400"/>
            <a:ext cx="1524000" cy="5334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66" name="Oval 42"/>
          <p:cNvSpPr>
            <a:spLocks noChangeArrowheads="1"/>
          </p:cNvSpPr>
          <p:nvPr/>
        </p:nvSpPr>
        <p:spPr bwMode="auto">
          <a:xfrm>
            <a:off x="1219200" y="2362200"/>
            <a:ext cx="914400" cy="3810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26667" name="Object 43"/>
          <p:cNvGraphicFramePr>
            <a:graphicFrameLocks noChangeAspect="1"/>
          </p:cNvGraphicFramePr>
          <p:nvPr/>
        </p:nvGraphicFramePr>
        <p:xfrm>
          <a:off x="0" y="4419600"/>
          <a:ext cx="684213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2" name="Equation" r:id="rId31" imgW="393529" imgH="228501" progId="Equation.DSMT4">
                  <p:embed/>
                </p:oleObj>
              </mc:Choice>
              <mc:Fallback>
                <p:oleObj name="Equation" r:id="rId31" imgW="393529" imgH="228501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419600"/>
                        <a:ext cx="684213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6671" name="Group 47"/>
          <p:cNvGrpSpPr>
            <a:grpSpLocks/>
          </p:cNvGrpSpPr>
          <p:nvPr/>
        </p:nvGrpSpPr>
        <p:grpSpPr bwMode="auto">
          <a:xfrm>
            <a:off x="762000" y="3429000"/>
            <a:ext cx="1901825" cy="355600"/>
            <a:chOff x="576" y="2208"/>
            <a:chExt cx="1198" cy="224"/>
          </a:xfrm>
        </p:grpSpPr>
        <p:graphicFrame>
          <p:nvGraphicFramePr>
            <p:cNvPr id="23616" name="Object 44"/>
            <p:cNvGraphicFramePr>
              <a:graphicFrameLocks noChangeAspect="1"/>
            </p:cNvGraphicFramePr>
            <p:nvPr/>
          </p:nvGraphicFramePr>
          <p:xfrm>
            <a:off x="576" y="2239"/>
            <a:ext cx="139" cy="1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633" name="Equation" r:id="rId33" imgW="126835" imgH="139518" progId="Equation.DSMT4">
                    <p:embed/>
                  </p:oleObj>
                </mc:Choice>
                <mc:Fallback>
                  <p:oleObj name="Equation" r:id="rId33" imgW="126835" imgH="139518" progId="Equation.DSMT4">
                    <p:embed/>
                    <p:pic>
                      <p:nvPicPr>
                        <p:cNvPr id="0" name="Object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76" y="2239"/>
                          <a:ext cx="139" cy="15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617" name="Object 46"/>
            <p:cNvGraphicFramePr>
              <a:graphicFrameLocks noChangeAspect="1"/>
            </p:cNvGraphicFramePr>
            <p:nvPr/>
          </p:nvGraphicFramePr>
          <p:xfrm>
            <a:off x="720" y="2208"/>
            <a:ext cx="1054" cy="2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634" name="Equation" r:id="rId35" imgW="965200" imgH="203200" progId="Equation.DSMT4">
                    <p:embed/>
                  </p:oleObj>
                </mc:Choice>
                <mc:Fallback>
                  <p:oleObj name="Equation" r:id="rId35" imgW="965200" imgH="203200" progId="Equation.DSMT4">
                    <p:embed/>
                    <p:pic>
                      <p:nvPicPr>
                        <p:cNvPr id="0" name="Object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0" y="2208"/>
                          <a:ext cx="1054" cy="22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6674" name="Object 50"/>
          <p:cNvGraphicFramePr>
            <a:graphicFrameLocks noChangeAspect="1"/>
          </p:cNvGraphicFramePr>
          <p:nvPr/>
        </p:nvGraphicFramePr>
        <p:xfrm>
          <a:off x="762000" y="3810000"/>
          <a:ext cx="1608138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5" name="Equation" r:id="rId37" imgW="926698" imgH="203112" progId="Equation.DSMT4">
                  <p:embed/>
                </p:oleObj>
              </mc:Choice>
              <mc:Fallback>
                <p:oleObj name="Equation" r:id="rId37" imgW="926698" imgH="203112" progId="Equation.DSMT4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810000"/>
                        <a:ext cx="1608138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76" name="Object 52"/>
          <p:cNvGraphicFramePr>
            <a:graphicFrameLocks noChangeAspect="1"/>
          </p:cNvGraphicFramePr>
          <p:nvPr/>
        </p:nvGraphicFramePr>
        <p:xfrm>
          <a:off x="3200400" y="3429000"/>
          <a:ext cx="617538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6" name="Equation" r:id="rId39" imgW="355138" imgH="177569" progId="Equation.DSMT4">
                  <p:embed/>
                </p:oleObj>
              </mc:Choice>
              <mc:Fallback>
                <p:oleObj name="Equation" r:id="rId39" imgW="355138" imgH="177569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429000"/>
                        <a:ext cx="617538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77" name="Object 53"/>
          <p:cNvGraphicFramePr>
            <a:graphicFrameLocks noChangeAspect="1"/>
          </p:cNvGraphicFramePr>
          <p:nvPr/>
        </p:nvGraphicFramePr>
        <p:xfrm>
          <a:off x="3778250" y="3429000"/>
          <a:ext cx="1738313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7" name="Equation" r:id="rId41" imgW="1002865" imgH="203112" progId="Equation.DSMT4">
                  <p:embed/>
                </p:oleObj>
              </mc:Choice>
              <mc:Fallback>
                <p:oleObj name="Equation" r:id="rId41" imgW="1002865" imgH="203112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8250" y="3429000"/>
                        <a:ext cx="1738313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78" name="Object 54"/>
          <p:cNvGraphicFramePr>
            <a:graphicFrameLocks noChangeAspect="1"/>
          </p:cNvGraphicFramePr>
          <p:nvPr/>
        </p:nvGraphicFramePr>
        <p:xfrm>
          <a:off x="2971800" y="3810000"/>
          <a:ext cx="2049463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8" name="Equation" r:id="rId43" imgW="1180588" imgH="203112" progId="Equation.DSMT4">
                  <p:embed/>
                </p:oleObj>
              </mc:Choice>
              <mc:Fallback>
                <p:oleObj name="Equation" r:id="rId43" imgW="1180588" imgH="203112" progId="Equation.DSMT4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810000"/>
                        <a:ext cx="2049463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79" name="Object 55"/>
          <p:cNvGraphicFramePr>
            <a:graphicFrameLocks noChangeAspect="1"/>
          </p:cNvGraphicFramePr>
          <p:nvPr/>
        </p:nvGraphicFramePr>
        <p:xfrm>
          <a:off x="2971800" y="4191000"/>
          <a:ext cx="202565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9" name="Equation" r:id="rId45" imgW="1167893" imgH="177723" progId="Equation.DSMT4">
                  <p:embed/>
                </p:oleObj>
              </mc:Choice>
              <mc:Fallback>
                <p:oleObj name="Equation" r:id="rId45" imgW="1167893" imgH="177723" progId="Equation.DSMT4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191000"/>
                        <a:ext cx="2025650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80" name="Object 56"/>
          <p:cNvGraphicFramePr>
            <a:graphicFrameLocks noChangeAspect="1"/>
          </p:cNvGraphicFramePr>
          <p:nvPr/>
        </p:nvGraphicFramePr>
        <p:xfrm>
          <a:off x="2971800" y="4572000"/>
          <a:ext cx="1476375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0" name="Equation" r:id="rId47" imgW="850531" imgH="177723" progId="Equation.DSMT4">
                  <p:embed/>
                </p:oleObj>
              </mc:Choice>
              <mc:Fallback>
                <p:oleObj name="Equation" r:id="rId47" imgW="850531" imgH="177723" progId="Equation.DSMT4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572000"/>
                        <a:ext cx="1476375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81" name="Object 57"/>
          <p:cNvGraphicFramePr>
            <a:graphicFrameLocks noChangeAspect="1"/>
          </p:cNvGraphicFramePr>
          <p:nvPr/>
        </p:nvGraphicFramePr>
        <p:xfrm>
          <a:off x="2971800" y="4953000"/>
          <a:ext cx="1608138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1" name="Equation" r:id="rId49" imgW="926698" imgH="203112" progId="Equation.DSMT4">
                  <p:embed/>
                </p:oleObj>
              </mc:Choice>
              <mc:Fallback>
                <p:oleObj name="Equation" r:id="rId49" imgW="926698" imgH="203112" progId="Equation.DSMT4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953000"/>
                        <a:ext cx="1608138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82" name="Arc 58"/>
          <p:cNvSpPr>
            <a:spLocks/>
          </p:cNvSpPr>
          <p:nvPr/>
        </p:nvSpPr>
        <p:spPr bwMode="auto">
          <a:xfrm>
            <a:off x="5562600" y="3581400"/>
            <a:ext cx="228600" cy="381000"/>
          </a:xfrm>
          <a:custGeom>
            <a:avLst/>
            <a:gdLst>
              <a:gd name="T0" fmla="*/ 0 w 21600"/>
              <a:gd name="T1" fmla="*/ 0 h 43145"/>
              <a:gd name="T2" fmla="*/ 172043 w 21600"/>
              <a:gd name="T3" fmla="*/ 3364492 h 43145"/>
              <a:gd name="T4" fmla="*/ 0 w 21600"/>
              <a:gd name="T5" fmla="*/ 1684392 h 4314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4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933"/>
                  <a:pt x="12840" y="42339"/>
                  <a:pt x="1536" y="43145"/>
                </a:cubicBezTo>
              </a:path>
              <a:path w="21600" h="4314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933"/>
                  <a:pt x="12840" y="42339"/>
                  <a:pt x="1536" y="43145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83" name="Arc 59"/>
          <p:cNvSpPr>
            <a:spLocks/>
          </p:cNvSpPr>
          <p:nvPr/>
        </p:nvSpPr>
        <p:spPr bwMode="auto">
          <a:xfrm>
            <a:off x="5562600" y="3962400"/>
            <a:ext cx="228600" cy="381000"/>
          </a:xfrm>
          <a:custGeom>
            <a:avLst/>
            <a:gdLst>
              <a:gd name="T0" fmla="*/ 0 w 21600"/>
              <a:gd name="T1" fmla="*/ 0 h 43145"/>
              <a:gd name="T2" fmla="*/ 172043 w 21600"/>
              <a:gd name="T3" fmla="*/ 3364492 h 43145"/>
              <a:gd name="T4" fmla="*/ 0 w 21600"/>
              <a:gd name="T5" fmla="*/ 1684392 h 4314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4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933"/>
                  <a:pt x="12840" y="42339"/>
                  <a:pt x="1536" y="43145"/>
                </a:cubicBezTo>
              </a:path>
              <a:path w="21600" h="4314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933"/>
                  <a:pt x="12840" y="42339"/>
                  <a:pt x="1536" y="43145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84" name="Arc 60"/>
          <p:cNvSpPr>
            <a:spLocks/>
          </p:cNvSpPr>
          <p:nvPr/>
        </p:nvSpPr>
        <p:spPr bwMode="auto">
          <a:xfrm>
            <a:off x="5562600" y="4343400"/>
            <a:ext cx="228600" cy="381000"/>
          </a:xfrm>
          <a:custGeom>
            <a:avLst/>
            <a:gdLst>
              <a:gd name="T0" fmla="*/ 0 w 21600"/>
              <a:gd name="T1" fmla="*/ 0 h 43145"/>
              <a:gd name="T2" fmla="*/ 172043 w 21600"/>
              <a:gd name="T3" fmla="*/ 3364492 h 43145"/>
              <a:gd name="T4" fmla="*/ 0 w 21600"/>
              <a:gd name="T5" fmla="*/ 1684392 h 4314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4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933"/>
                  <a:pt x="12840" y="42339"/>
                  <a:pt x="1536" y="43145"/>
                </a:cubicBezTo>
              </a:path>
              <a:path w="21600" h="4314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933"/>
                  <a:pt x="12840" y="42339"/>
                  <a:pt x="1536" y="43145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85" name="Arc 61"/>
          <p:cNvSpPr>
            <a:spLocks/>
          </p:cNvSpPr>
          <p:nvPr/>
        </p:nvSpPr>
        <p:spPr bwMode="auto">
          <a:xfrm>
            <a:off x="5562600" y="4724400"/>
            <a:ext cx="228600" cy="381000"/>
          </a:xfrm>
          <a:custGeom>
            <a:avLst/>
            <a:gdLst>
              <a:gd name="T0" fmla="*/ 0 w 21600"/>
              <a:gd name="T1" fmla="*/ 0 h 43145"/>
              <a:gd name="T2" fmla="*/ 172043 w 21600"/>
              <a:gd name="T3" fmla="*/ 3364492 h 43145"/>
              <a:gd name="T4" fmla="*/ 0 w 21600"/>
              <a:gd name="T5" fmla="*/ 1684392 h 4314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4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933"/>
                  <a:pt x="12840" y="42339"/>
                  <a:pt x="1536" y="43145"/>
                </a:cubicBezTo>
              </a:path>
              <a:path w="21600" h="4314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933"/>
                  <a:pt x="12840" y="42339"/>
                  <a:pt x="1536" y="43145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86" name="Text Box 62"/>
          <p:cNvSpPr txBox="1">
            <a:spLocks noChangeArrowheads="1"/>
          </p:cNvSpPr>
          <p:nvPr/>
        </p:nvSpPr>
        <p:spPr bwMode="auto">
          <a:xfrm>
            <a:off x="5791200" y="3581400"/>
            <a:ext cx="1295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Group the a’s</a:t>
            </a:r>
          </a:p>
        </p:txBody>
      </p:sp>
      <p:sp>
        <p:nvSpPr>
          <p:cNvPr id="26687" name="Text Box 63"/>
          <p:cNvSpPr txBox="1">
            <a:spLocks noChangeArrowheads="1"/>
          </p:cNvSpPr>
          <p:nvPr/>
        </p:nvSpPr>
        <p:spPr bwMode="auto">
          <a:xfrm>
            <a:off x="5791200" y="3886200"/>
            <a:ext cx="12954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Multiply out the bracket</a:t>
            </a:r>
          </a:p>
        </p:txBody>
      </p:sp>
      <p:sp>
        <p:nvSpPr>
          <p:cNvPr id="26688" name="Text Box 64"/>
          <p:cNvSpPr txBox="1">
            <a:spLocks noChangeArrowheads="1"/>
          </p:cNvSpPr>
          <p:nvPr/>
        </p:nvSpPr>
        <p:spPr bwMode="auto">
          <a:xfrm>
            <a:off x="5791200" y="4419600"/>
            <a:ext cx="1295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Group the d’s</a:t>
            </a:r>
          </a:p>
        </p:txBody>
      </p:sp>
      <p:sp>
        <p:nvSpPr>
          <p:cNvPr id="26689" name="Text Box 65"/>
          <p:cNvSpPr txBox="1">
            <a:spLocks noChangeArrowheads="1"/>
          </p:cNvSpPr>
          <p:nvPr/>
        </p:nvSpPr>
        <p:spPr bwMode="auto">
          <a:xfrm>
            <a:off x="5791200" y="4724400"/>
            <a:ext cx="12954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Factorise the 2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nd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part</a:t>
            </a:r>
          </a:p>
        </p:txBody>
      </p:sp>
      <p:sp>
        <p:nvSpPr>
          <p:cNvPr id="26690" name="Oval 66"/>
          <p:cNvSpPr>
            <a:spLocks noChangeArrowheads="1"/>
          </p:cNvSpPr>
          <p:nvPr/>
        </p:nvSpPr>
        <p:spPr bwMode="auto">
          <a:xfrm>
            <a:off x="609600" y="3733800"/>
            <a:ext cx="1905000" cy="5334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91" name="Oval 67"/>
          <p:cNvSpPr>
            <a:spLocks noChangeArrowheads="1"/>
          </p:cNvSpPr>
          <p:nvPr/>
        </p:nvSpPr>
        <p:spPr bwMode="auto">
          <a:xfrm>
            <a:off x="2819400" y="4876800"/>
            <a:ext cx="1905000" cy="5334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26692" name="Object 68"/>
          <p:cNvGraphicFramePr>
            <a:graphicFrameLocks noChangeAspect="1"/>
          </p:cNvGraphicFramePr>
          <p:nvPr/>
        </p:nvGraphicFramePr>
        <p:xfrm>
          <a:off x="762000" y="4419600"/>
          <a:ext cx="138747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2" name="Equation" r:id="rId51" imgW="799753" imgH="203112" progId="Equation.DSMT4">
                  <p:embed/>
                </p:oleObj>
              </mc:Choice>
              <mc:Fallback>
                <p:oleObj name="Equation" r:id="rId51" imgW="799753" imgH="203112" progId="Equation.DSMT4">
                  <p:embed/>
                  <p:pic>
                    <p:nvPicPr>
                      <p:cNvPr id="0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419600"/>
                        <a:ext cx="1387475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93" name="Object 69"/>
          <p:cNvGraphicFramePr>
            <a:graphicFrameLocks noChangeAspect="1"/>
          </p:cNvGraphicFramePr>
          <p:nvPr/>
        </p:nvGraphicFramePr>
        <p:xfrm>
          <a:off x="2209800" y="4419600"/>
          <a:ext cx="162877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3" name="Equation" r:id="rId53" imgW="939392" imgH="203112" progId="Equation.DSMT4">
                  <p:embed/>
                </p:oleObj>
              </mc:Choice>
              <mc:Fallback>
                <p:oleObj name="Equation" r:id="rId53" imgW="939392" imgH="203112" progId="Equation.DSMT4">
                  <p:embed/>
                  <p:pic>
                    <p:nvPicPr>
                      <p:cNvPr id="0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419600"/>
                        <a:ext cx="1628775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95" name="Object 71"/>
          <p:cNvGraphicFramePr>
            <a:graphicFrameLocks noChangeAspect="1"/>
          </p:cNvGraphicFramePr>
          <p:nvPr/>
        </p:nvGraphicFramePr>
        <p:xfrm>
          <a:off x="4876800" y="4419600"/>
          <a:ext cx="162877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4" name="Equation" r:id="rId55" imgW="939392" imgH="203112" progId="Equation.DSMT4">
                  <p:embed/>
                </p:oleObj>
              </mc:Choice>
              <mc:Fallback>
                <p:oleObj name="Equation" r:id="rId55" imgW="939392" imgH="203112" progId="Equation.DSMT4">
                  <p:embed/>
                  <p:pic>
                    <p:nvPicPr>
                      <p:cNvPr id="0" name="Object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419600"/>
                        <a:ext cx="1628775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96" name="Object 72"/>
          <p:cNvGraphicFramePr>
            <a:graphicFrameLocks noChangeAspect="1"/>
          </p:cNvGraphicFramePr>
          <p:nvPr/>
        </p:nvGraphicFramePr>
        <p:xfrm>
          <a:off x="6553200" y="4419600"/>
          <a:ext cx="162877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5" name="Equation" r:id="rId57" imgW="939392" imgH="203112" progId="Equation.DSMT4">
                  <p:embed/>
                </p:oleObj>
              </mc:Choice>
              <mc:Fallback>
                <p:oleObj name="Equation" r:id="rId57" imgW="939392" imgH="203112" progId="Equation.DSMT4">
                  <p:embed/>
                  <p:pic>
                    <p:nvPicPr>
                      <p:cNvPr id="0" name="Object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4419600"/>
                        <a:ext cx="1628775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97" name="Text Box 73"/>
          <p:cNvSpPr txBox="1">
            <a:spLocks noChangeArrowheads="1"/>
          </p:cNvSpPr>
          <p:nvPr/>
        </p:nvSpPr>
        <p:spPr bwMode="auto">
          <a:xfrm>
            <a:off x="3810000" y="441960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/>
              <a:t>…, …, …</a:t>
            </a:r>
          </a:p>
        </p:txBody>
      </p:sp>
      <p:graphicFrame>
        <p:nvGraphicFramePr>
          <p:cNvPr id="26698" name="Object 74"/>
          <p:cNvGraphicFramePr>
            <a:graphicFrameLocks noChangeAspect="1"/>
          </p:cNvGraphicFramePr>
          <p:nvPr/>
        </p:nvGraphicFramePr>
        <p:xfrm>
          <a:off x="0" y="5029200"/>
          <a:ext cx="684213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6" name="Equation" r:id="rId58" imgW="393529" imgH="228501" progId="Equation.DSMT4">
                  <p:embed/>
                </p:oleObj>
              </mc:Choice>
              <mc:Fallback>
                <p:oleObj name="Equation" r:id="rId58" imgW="393529" imgH="228501" progId="Equation.DSMT4">
                  <p:embed/>
                  <p:pic>
                    <p:nvPicPr>
                      <p:cNvPr id="0" name="Object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029200"/>
                        <a:ext cx="684213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99" name="Object 75"/>
          <p:cNvGraphicFramePr>
            <a:graphicFrameLocks noChangeAspect="1"/>
          </p:cNvGraphicFramePr>
          <p:nvPr/>
        </p:nvGraphicFramePr>
        <p:xfrm>
          <a:off x="762000" y="4953000"/>
          <a:ext cx="173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7" name="Equation" r:id="rId59" imgW="1002865" imgH="253890" progId="Equation.DSMT4">
                  <p:embed/>
                </p:oleObj>
              </mc:Choice>
              <mc:Fallback>
                <p:oleObj name="Equation" r:id="rId59" imgW="1002865" imgH="253890" progId="Equation.DSMT4">
                  <p:embed/>
                  <p:pic>
                    <p:nvPicPr>
                      <p:cNvPr id="0" name="Object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953000"/>
                        <a:ext cx="1739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700" name="Object 76"/>
          <p:cNvGraphicFramePr>
            <a:graphicFrameLocks noChangeAspect="1"/>
          </p:cNvGraphicFramePr>
          <p:nvPr/>
        </p:nvGraphicFramePr>
        <p:xfrm>
          <a:off x="152400" y="5638800"/>
          <a:ext cx="55245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8" name="Equation" r:id="rId61" imgW="317362" imgH="228501" progId="Equation.DSMT4">
                  <p:embed/>
                </p:oleObj>
              </mc:Choice>
              <mc:Fallback>
                <p:oleObj name="Equation" r:id="rId61" imgW="317362" imgH="228501" progId="Equation.DSMT4">
                  <p:embed/>
                  <p:pic>
                    <p:nvPicPr>
                      <p:cNvPr id="0" name="Object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5638800"/>
                        <a:ext cx="552450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701" name="Object 77"/>
          <p:cNvGraphicFramePr>
            <a:graphicFrameLocks noChangeAspect="1"/>
          </p:cNvGraphicFramePr>
          <p:nvPr/>
        </p:nvGraphicFramePr>
        <p:xfrm>
          <a:off x="838200" y="5410200"/>
          <a:ext cx="1762125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9" name="Equation" r:id="rId63" imgW="1016000" imgH="393700" progId="Equation.DSMT4">
                  <p:embed/>
                </p:oleObj>
              </mc:Choice>
              <mc:Fallback>
                <p:oleObj name="Equation" r:id="rId63" imgW="1016000" imgH="393700" progId="Equation.DSMT4">
                  <p:embed/>
                  <p:pic>
                    <p:nvPicPr>
                      <p:cNvPr id="0" name="Object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5410200"/>
                        <a:ext cx="1762125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702" name="Rectangle 78"/>
          <p:cNvSpPr>
            <a:spLocks noChangeArrowheads="1"/>
          </p:cNvSpPr>
          <p:nvPr/>
        </p:nvSpPr>
        <p:spPr bwMode="auto">
          <a:xfrm>
            <a:off x="76200" y="5486400"/>
            <a:ext cx="2590800" cy="6858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704" name="Line 80"/>
          <p:cNvSpPr>
            <a:spLocks noChangeShapeType="1"/>
          </p:cNvSpPr>
          <p:nvPr/>
        </p:nvSpPr>
        <p:spPr bwMode="auto">
          <a:xfrm flipH="1">
            <a:off x="2667000" y="5181600"/>
            <a:ext cx="685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705" name="Text Box 81"/>
          <p:cNvSpPr txBox="1">
            <a:spLocks noChangeArrowheads="1"/>
          </p:cNvSpPr>
          <p:nvPr/>
        </p:nvSpPr>
        <p:spPr bwMode="auto">
          <a:xfrm>
            <a:off x="3429000" y="4953000"/>
            <a:ext cx="3505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There are ‘n lots of 2a + (n-1)d’</a:t>
            </a:r>
          </a:p>
        </p:txBody>
      </p:sp>
      <p:sp>
        <p:nvSpPr>
          <p:cNvPr id="26706" name="Line 82"/>
          <p:cNvSpPr>
            <a:spLocks noChangeShapeType="1"/>
          </p:cNvSpPr>
          <p:nvPr/>
        </p:nvSpPr>
        <p:spPr bwMode="auto">
          <a:xfrm flipH="1">
            <a:off x="2743200" y="5791200"/>
            <a:ext cx="685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707" name="Text Box 83"/>
          <p:cNvSpPr txBox="1">
            <a:spLocks noChangeArrowheads="1"/>
          </p:cNvSpPr>
          <p:nvPr/>
        </p:nvSpPr>
        <p:spPr bwMode="auto">
          <a:xfrm>
            <a:off x="3505200" y="5562600"/>
            <a:ext cx="152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Divide by 2</a:t>
            </a:r>
          </a:p>
        </p:txBody>
      </p:sp>
      <p:graphicFrame>
        <p:nvGraphicFramePr>
          <p:cNvPr id="26708" name="Object 84"/>
          <p:cNvGraphicFramePr>
            <a:graphicFrameLocks noChangeAspect="1"/>
          </p:cNvGraphicFramePr>
          <p:nvPr/>
        </p:nvGraphicFramePr>
        <p:xfrm>
          <a:off x="152400" y="6397625"/>
          <a:ext cx="55245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0" name="Equation" r:id="rId65" imgW="317362" imgH="228501" progId="Equation.DSMT4">
                  <p:embed/>
                </p:oleObj>
              </mc:Choice>
              <mc:Fallback>
                <p:oleObj name="Equation" r:id="rId65" imgW="317362" imgH="228501" progId="Equation.DSMT4">
                  <p:embed/>
                  <p:pic>
                    <p:nvPicPr>
                      <p:cNvPr id="0" name="Object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6397625"/>
                        <a:ext cx="552450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709" name="Object 85"/>
          <p:cNvGraphicFramePr>
            <a:graphicFrameLocks noChangeAspect="1"/>
          </p:cNvGraphicFramePr>
          <p:nvPr/>
        </p:nvGraphicFramePr>
        <p:xfrm>
          <a:off x="838200" y="6169025"/>
          <a:ext cx="990600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1" name="Equation" r:id="rId66" imgW="571252" imgH="393529" progId="Equation.DSMT4">
                  <p:embed/>
                </p:oleObj>
              </mc:Choice>
              <mc:Fallback>
                <p:oleObj name="Equation" r:id="rId66" imgW="571252" imgH="393529" progId="Equation.DSMT4">
                  <p:embed/>
                  <p:pic>
                    <p:nvPicPr>
                      <p:cNvPr id="0" name="Object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6169025"/>
                        <a:ext cx="990600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710" name="Line 86"/>
          <p:cNvSpPr>
            <a:spLocks noChangeShapeType="1"/>
          </p:cNvSpPr>
          <p:nvPr/>
        </p:nvSpPr>
        <p:spPr bwMode="auto">
          <a:xfrm flipH="1">
            <a:off x="2895600" y="6553200"/>
            <a:ext cx="685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711" name="Text Box 87"/>
          <p:cNvSpPr txBox="1">
            <a:spLocks noChangeArrowheads="1"/>
          </p:cNvSpPr>
          <p:nvPr/>
        </p:nvSpPr>
        <p:spPr bwMode="auto">
          <a:xfrm>
            <a:off x="3657600" y="6324600"/>
            <a:ext cx="3810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If L is the last term in the series</a:t>
            </a:r>
          </a:p>
        </p:txBody>
      </p:sp>
      <p:sp>
        <p:nvSpPr>
          <p:cNvPr id="26712" name="Rectangle 88"/>
          <p:cNvSpPr>
            <a:spLocks noChangeArrowheads="1"/>
          </p:cNvSpPr>
          <p:nvPr/>
        </p:nvSpPr>
        <p:spPr bwMode="auto">
          <a:xfrm>
            <a:off x="76200" y="6172200"/>
            <a:ext cx="2590800" cy="6858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23615" name="Picture 89" descr="fibonacci2"/>
          <p:cNvPicPr>
            <a:picLocks noChangeAspect="1" noChangeArrowheads="1"/>
          </p:cNvPicPr>
          <p:nvPr/>
        </p:nvPicPr>
        <p:blipFill>
          <a:blip r:embed="rId6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228600"/>
            <a:ext cx="1479550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6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6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6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6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6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6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6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6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6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6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6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6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6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6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6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6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4" dur="500"/>
                                        <p:tgtEl>
                                          <p:spTgt spid="266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7" dur="500"/>
                                        <p:tgtEl>
                                          <p:spTgt spid="266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26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26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26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26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26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26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26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26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26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26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26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26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26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26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26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26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26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26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9" dur="500"/>
                                        <p:tgtEl>
                                          <p:spTgt spid="26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4" dur="500"/>
                                        <p:tgtEl>
                                          <p:spTgt spid="26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8" dur="500"/>
                                        <p:tgtEl>
                                          <p:spTgt spid="266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1" dur="500"/>
                                        <p:tgtEl>
                                          <p:spTgt spid="266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4" dur="500"/>
                                        <p:tgtEl>
                                          <p:spTgt spid="266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7" dur="500"/>
                                        <p:tgtEl>
                                          <p:spTgt spid="266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0" dur="500"/>
                                        <p:tgtEl>
                                          <p:spTgt spid="266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3" dur="500"/>
                                        <p:tgtEl>
                                          <p:spTgt spid="266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6" dur="500"/>
                                        <p:tgtEl>
                                          <p:spTgt spid="266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9" dur="500"/>
                                        <p:tgtEl>
                                          <p:spTgt spid="266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2" dur="500"/>
                                        <p:tgtEl>
                                          <p:spTgt spid="266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5" dur="500"/>
                                        <p:tgtEl>
                                          <p:spTgt spid="266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8" dur="500"/>
                                        <p:tgtEl>
                                          <p:spTgt spid="266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1" dur="500"/>
                                        <p:tgtEl>
                                          <p:spTgt spid="266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4" dur="500"/>
                                        <p:tgtEl>
                                          <p:spTgt spid="266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7" dur="500"/>
                                        <p:tgtEl>
                                          <p:spTgt spid="266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0" dur="500"/>
                                        <p:tgtEl>
                                          <p:spTgt spid="266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3" dur="500"/>
                                        <p:tgtEl>
                                          <p:spTgt spid="266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6" dur="500"/>
                                        <p:tgtEl>
                                          <p:spTgt spid="266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9" dur="500"/>
                                        <p:tgtEl>
                                          <p:spTgt spid="266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 nodeType="clickPar">
                      <p:stCondLst>
                        <p:cond delay="indefinite"/>
                      </p:stCondLst>
                      <p:childTnLst>
                        <p:par>
                          <p:cTn id="2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5" dur="500"/>
                                        <p:tgtEl>
                                          <p:spTgt spid="26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 nodeType="clickPar">
                      <p:stCondLst>
                        <p:cond delay="indefinite"/>
                      </p:stCondLst>
                      <p:childTnLst>
                        <p:par>
                          <p:cTn id="2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0" dur="500"/>
                                        <p:tgtEl>
                                          <p:spTgt spid="26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 nodeType="clickPar">
                      <p:stCondLst>
                        <p:cond delay="indefinite"/>
                      </p:stCondLst>
                      <p:childTnLst>
                        <p:par>
                          <p:cTn id="2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5" dur="500"/>
                                        <p:tgtEl>
                                          <p:spTgt spid="26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 nodeType="clickPar">
                      <p:stCondLst>
                        <p:cond delay="indefinite"/>
                      </p:stCondLst>
                      <p:childTnLst>
                        <p:par>
                          <p:cTn id="2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0" dur="500"/>
                                        <p:tgtEl>
                                          <p:spTgt spid="26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 nodeType="clickPar">
                      <p:stCondLst>
                        <p:cond delay="indefinite"/>
                      </p:stCondLst>
                      <p:childTnLst>
                        <p:par>
                          <p:cTn id="2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5" dur="500"/>
                                        <p:tgtEl>
                                          <p:spTgt spid="26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 nodeType="clickPar">
                      <p:stCondLst>
                        <p:cond delay="indefinite"/>
                      </p:stCondLst>
                      <p:childTnLst>
                        <p:par>
                          <p:cTn id="2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0" dur="500"/>
                                        <p:tgtEl>
                                          <p:spTgt spid="26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 nodeType="clickPar">
                      <p:stCondLst>
                        <p:cond delay="indefinite"/>
                      </p:stCondLst>
                      <p:childTnLst>
                        <p:par>
                          <p:cTn id="2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5" dur="500"/>
                                        <p:tgtEl>
                                          <p:spTgt spid="26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 nodeType="clickPar">
                      <p:stCondLst>
                        <p:cond delay="indefinite"/>
                      </p:stCondLst>
                      <p:childTnLst>
                        <p:par>
                          <p:cTn id="2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0" dur="500"/>
                                        <p:tgtEl>
                                          <p:spTgt spid="26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 nodeType="clickPar">
                      <p:stCondLst>
                        <p:cond delay="indefinite"/>
                      </p:stCondLst>
                      <p:childTnLst>
                        <p:par>
                          <p:cTn id="3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5" dur="500"/>
                                        <p:tgtEl>
                                          <p:spTgt spid="26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6" fill="hold" nodeType="clickPar">
                      <p:stCondLst>
                        <p:cond delay="indefinite"/>
                      </p:stCondLst>
                      <p:childTnLst>
                        <p:par>
                          <p:cTn id="3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0" dur="500"/>
                                        <p:tgtEl>
                                          <p:spTgt spid="26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1" fill="hold" nodeType="clickPar">
                      <p:stCondLst>
                        <p:cond delay="indefinite"/>
                      </p:stCondLst>
                      <p:childTnLst>
                        <p:par>
                          <p:cTn id="3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5" dur="500"/>
                                        <p:tgtEl>
                                          <p:spTgt spid="26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8" dur="500"/>
                                        <p:tgtEl>
                                          <p:spTgt spid="26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 nodeType="clickPar">
                      <p:stCondLst>
                        <p:cond delay="indefinite"/>
                      </p:stCondLst>
                      <p:childTnLst>
                        <p:par>
                          <p:cTn id="3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3" dur="500"/>
                                        <p:tgtEl>
                                          <p:spTgt spid="26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4" fill="hold" nodeType="clickPar">
                      <p:stCondLst>
                        <p:cond delay="indefinite"/>
                      </p:stCondLst>
                      <p:childTnLst>
                        <p:par>
                          <p:cTn id="3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8" dur="500"/>
                                        <p:tgtEl>
                                          <p:spTgt spid="26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9" fill="hold" nodeType="clickPar">
                      <p:stCondLst>
                        <p:cond delay="indefinite"/>
                      </p:stCondLst>
                      <p:childTnLst>
                        <p:par>
                          <p:cTn id="3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3" dur="500"/>
                                        <p:tgtEl>
                                          <p:spTgt spid="26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4" fill="hold" nodeType="clickPar">
                      <p:stCondLst>
                        <p:cond delay="indefinite"/>
                      </p:stCondLst>
                      <p:childTnLst>
                        <p:par>
                          <p:cTn id="3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8" dur="500"/>
                                        <p:tgtEl>
                                          <p:spTgt spid="26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1" dur="500"/>
                                        <p:tgtEl>
                                          <p:spTgt spid="26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2" fill="hold" nodeType="clickPar">
                      <p:stCondLst>
                        <p:cond delay="indefinite"/>
                      </p:stCondLst>
                      <p:childTnLst>
                        <p:par>
                          <p:cTn id="3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6" dur="500"/>
                                        <p:tgtEl>
                                          <p:spTgt spid="26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50" grpId="0"/>
      <p:bldP spid="26656" grpId="0"/>
      <p:bldP spid="26662" grpId="0" animBg="1"/>
      <p:bldP spid="26662" grpId="1" animBg="1"/>
      <p:bldP spid="26663" grpId="0" animBg="1"/>
      <p:bldP spid="26663" grpId="1" animBg="1"/>
      <p:bldP spid="26665" grpId="0" animBg="1"/>
      <p:bldP spid="26666" grpId="0" animBg="1"/>
      <p:bldP spid="26682" grpId="0" animBg="1"/>
      <p:bldP spid="26682" grpId="1" animBg="1"/>
      <p:bldP spid="26683" grpId="0" animBg="1"/>
      <p:bldP spid="26683" grpId="1" animBg="1"/>
      <p:bldP spid="26684" grpId="0" animBg="1"/>
      <p:bldP spid="26684" grpId="1" animBg="1"/>
      <p:bldP spid="26685" grpId="0" animBg="1"/>
      <p:bldP spid="26685" grpId="1" animBg="1"/>
      <p:bldP spid="26686" grpId="0"/>
      <p:bldP spid="26686" grpId="1"/>
      <p:bldP spid="26687" grpId="0"/>
      <p:bldP spid="26687" grpId="1"/>
      <p:bldP spid="26688" grpId="0"/>
      <p:bldP spid="26688" grpId="1"/>
      <p:bldP spid="26689" grpId="0"/>
      <p:bldP spid="26689" grpId="1"/>
      <p:bldP spid="26690" grpId="0" animBg="1"/>
      <p:bldP spid="26690" grpId="1" animBg="1"/>
      <p:bldP spid="26691" grpId="0" animBg="1"/>
      <p:bldP spid="26691" grpId="1" animBg="1"/>
      <p:bldP spid="26697" grpId="0"/>
      <p:bldP spid="26702" grpId="0" animBg="1"/>
      <p:bldP spid="26704" grpId="0" animBg="1"/>
      <p:bldP spid="26706" grpId="0" animBg="1"/>
      <p:bldP spid="26707" grpId="0"/>
      <p:bldP spid="26710" grpId="0" animBg="1"/>
      <p:bldP spid="26711" grpId="0"/>
      <p:bldP spid="2671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Sequences and Series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41148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800" b="1" u="sng" smtClean="0">
                <a:latin typeface="Comic Sans MS" pitchFamily="66" charset="0"/>
              </a:rPr>
              <a:t>The Sum of an Arithmetic Series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6F</a:t>
            </a:r>
          </a:p>
        </p:txBody>
      </p:sp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838200" y="2362200"/>
          <a:ext cx="55245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9" name="Equation" r:id="rId3" imgW="317362" imgH="228501" progId="Equation.DSMT4">
                  <p:embed/>
                </p:oleObj>
              </mc:Choice>
              <mc:Fallback>
                <p:oleObj name="Equation" r:id="rId3" imgW="317362" imgH="228501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362200"/>
                        <a:ext cx="552450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1524000" y="2133600"/>
          <a:ext cx="1762125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0" name="Equation" r:id="rId5" imgW="1016000" imgH="393700" progId="Equation.DSMT4">
                  <p:embed/>
                </p:oleObj>
              </mc:Choice>
              <mc:Fallback>
                <p:oleObj name="Equation" r:id="rId5" imgW="1016000" imgH="3937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133600"/>
                        <a:ext cx="1762125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1295400" y="3657600"/>
          <a:ext cx="55245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1" name="Equation" r:id="rId7" imgW="317362" imgH="228501" progId="Equation.DSMT4">
                  <p:embed/>
                </p:oleObj>
              </mc:Choice>
              <mc:Fallback>
                <p:oleObj name="Equation" r:id="rId7" imgW="317362" imgH="228501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657600"/>
                        <a:ext cx="552450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4" name="Object 8"/>
          <p:cNvGraphicFramePr>
            <a:graphicFrameLocks noChangeAspect="1"/>
          </p:cNvGraphicFramePr>
          <p:nvPr/>
        </p:nvGraphicFramePr>
        <p:xfrm>
          <a:off x="1981200" y="3505200"/>
          <a:ext cx="990600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2" name="Equation" r:id="rId8" imgW="571252" imgH="393529" progId="Equation.DSMT4">
                  <p:embed/>
                </p:oleObj>
              </mc:Choice>
              <mc:Fallback>
                <p:oleObj name="Equation" r:id="rId8" imgW="571252" imgH="393529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505200"/>
                        <a:ext cx="990600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5105400" y="1600200"/>
            <a:ext cx="1371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 1</a:t>
            </a:r>
          </a:p>
        </p:txBody>
      </p:sp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4800600" y="1981200"/>
            <a:ext cx="4191000" cy="836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Calculate the value of the first 100 odd numbers: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  <a:sym typeface="Wingdings" pitchFamily="2" charset="2"/>
              </a:rPr>
              <a:t> 1, 3, 5, 7, …, …</a:t>
            </a:r>
            <a:endParaRPr lang="en-GB" altLang="en-US" sz="1400">
              <a:latin typeface="Comic Sans MS" pitchFamily="66" charset="0"/>
            </a:endParaRP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5638800" y="2895600"/>
            <a:ext cx="609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a = 1</a:t>
            </a: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6477000" y="289560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d = 2</a:t>
            </a:r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7315200" y="2895600"/>
            <a:ext cx="990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n = 100</a:t>
            </a:r>
          </a:p>
        </p:txBody>
      </p:sp>
      <p:graphicFrame>
        <p:nvGraphicFramePr>
          <p:cNvPr id="27662" name="Object 14"/>
          <p:cNvGraphicFramePr>
            <a:graphicFrameLocks noChangeAspect="1"/>
          </p:cNvGraphicFramePr>
          <p:nvPr/>
        </p:nvGraphicFramePr>
        <p:xfrm>
          <a:off x="4800600" y="3581400"/>
          <a:ext cx="55245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3" name="Equation" r:id="rId10" imgW="317362" imgH="228501" progId="Equation.DSMT4">
                  <p:embed/>
                </p:oleObj>
              </mc:Choice>
              <mc:Fallback>
                <p:oleObj name="Equation" r:id="rId10" imgW="317362" imgH="228501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581400"/>
                        <a:ext cx="552450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3" name="Object 15"/>
          <p:cNvGraphicFramePr>
            <a:graphicFrameLocks noChangeAspect="1"/>
          </p:cNvGraphicFramePr>
          <p:nvPr/>
        </p:nvGraphicFramePr>
        <p:xfrm>
          <a:off x="5410200" y="3429000"/>
          <a:ext cx="1762125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4" name="Equation" r:id="rId11" imgW="1016000" imgH="393700" progId="Equation.DSMT4">
                  <p:embed/>
                </p:oleObj>
              </mc:Choice>
              <mc:Fallback>
                <p:oleObj name="Equation" r:id="rId11" imgW="1016000" imgH="3937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429000"/>
                        <a:ext cx="1762125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4" name="Object 16"/>
          <p:cNvGraphicFramePr>
            <a:graphicFrameLocks noChangeAspect="1"/>
          </p:cNvGraphicFramePr>
          <p:nvPr/>
        </p:nvGraphicFramePr>
        <p:xfrm>
          <a:off x="4811713" y="4343400"/>
          <a:ext cx="55245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5" name="Equation" r:id="rId12" imgW="317362" imgH="228501" progId="Equation.DSMT4">
                  <p:embed/>
                </p:oleObj>
              </mc:Choice>
              <mc:Fallback>
                <p:oleObj name="Equation" r:id="rId12" imgW="317362" imgH="228501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1713" y="4343400"/>
                        <a:ext cx="552450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5" name="Object 17"/>
          <p:cNvGraphicFramePr>
            <a:graphicFrameLocks noChangeAspect="1"/>
          </p:cNvGraphicFramePr>
          <p:nvPr/>
        </p:nvGraphicFramePr>
        <p:xfrm>
          <a:off x="5345113" y="4191000"/>
          <a:ext cx="2268537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6" name="Equation" r:id="rId13" imgW="1307532" imgH="393529" progId="Equation.DSMT4">
                  <p:embed/>
                </p:oleObj>
              </mc:Choice>
              <mc:Fallback>
                <p:oleObj name="Equation" r:id="rId13" imgW="1307532" imgH="393529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5113" y="4191000"/>
                        <a:ext cx="2268537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6" name="Object 18"/>
          <p:cNvGraphicFramePr>
            <a:graphicFrameLocks noChangeAspect="1"/>
          </p:cNvGraphicFramePr>
          <p:nvPr/>
        </p:nvGraphicFramePr>
        <p:xfrm>
          <a:off x="4800600" y="5029200"/>
          <a:ext cx="55245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7" name="Equation" r:id="rId15" imgW="317362" imgH="228501" progId="Equation.DSMT4">
                  <p:embed/>
                </p:oleObj>
              </mc:Choice>
              <mc:Fallback>
                <p:oleObj name="Equation" r:id="rId15" imgW="317362" imgH="228501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5029200"/>
                        <a:ext cx="552450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7" name="Object 19"/>
          <p:cNvGraphicFramePr>
            <a:graphicFrameLocks noChangeAspect="1"/>
          </p:cNvGraphicFramePr>
          <p:nvPr/>
        </p:nvGraphicFramePr>
        <p:xfrm>
          <a:off x="5410200" y="5029200"/>
          <a:ext cx="1277938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8" name="Equation" r:id="rId16" imgW="736280" imgH="253890" progId="Equation.DSMT4">
                  <p:embed/>
                </p:oleObj>
              </mc:Choice>
              <mc:Fallback>
                <p:oleObj name="Equation" r:id="rId16" imgW="736280" imgH="25389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5029200"/>
                        <a:ext cx="1277938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8" name="Object 20"/>
          <p:cNvGraphicFramePr>
            <a:graphicFrameLocks noChangeAspect="1"/>
          </p:cNvGraphicFramePr>
          <p:nvPr/>
        </p:nvGraphicFramePr>
        <p:xfrm>
          <a:off x="4800600" y="5638800"/>
          <a:ext cx="55245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9" name="Equation" r:id="rId18" imgW="317362" imgH="228501" progId="Equation.DSMT4">
                  <p:embed/>
                </p:oleObj>
              </mc:Choice>
              <mc:Fallback>
                <p:oleObj name="Equation" r:id="rId18" imgW="317362" imgH="228501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5638800"/>
                        <a:ext cx="552450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9" name="Object 21"/>
          <p:cNvGraphicFramePr>
            <a:graphicFrameLocks noChangeAspect="1"/>
          </p:cNvGraphicFramePr>
          <p:nvPr/>
        </p:nvGraphicFramePr>
        <p:xfrm>
          <a:off x="5410200" y="5638800"/>
          <a:ext cx="947738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0" name="Equation" r:id="rId19" imgW="545626" imgH="253780" progId="Equation.DSMT4">
                  <p:embed/>
                </p:oleObj>
              </mc:Choice>
              <mc:Fallback>
                <p:oleObj name="Equation" r:id="rId19" imgW="545626" imgH="25378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5638800"/>
                        <a:ext cx="947738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70" name="Object 22"/>
          <p:cNvGraphicFramePr>
            <a:graphicFrameLocks noChangeAspect="1"/>
          </p:cNvGraphicFramePr>
          <p:nvPr/>
        </p:nvGraphicFramePr>
        <p:xfrm>
          <a:off x="4800600" y="6172200"/>
          <a:ext cx="55245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1" name="Equation" r:id="rId21" imgW="317362" imgH="228501" progId="Equation.DSMT4">
                  <p:embed/>
                </p:oleObj>
              </mc:Choice>
              <mc:Fallback>
                <p:oleObj name="Equation" r:id="rId21" imgW="317362" imgH="228501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6172200"/>
                        <a:ext cx="552450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71" name="Object 23"/>
          <p:cNvGraphicFramePr>
            <a:graphicFrameLocks noChangeAspect="1"/>
          </p:cNvGraphicFramePr>
          <p:nvPr/>
        </p:nvGraphicFramePr>
        <p:xfrm>
          <a:off x="5410200" y="6172200"/>
          <a:ext cx="81597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2" name="Equation" r:id="rId22" imgW="469696" imgH="203112" progId="Equation.DSMT4">
                  <p:embed/>
                </p:oleObj>
              </mc:Choice>
              <mc:Fallback>
                <p:oleObj name="Equation" r:id="rId22" imgW="469696" imgH="203112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6172200"/>
                        <a:ext cx="815975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72" name="Arc 24"/>
          <p:cNvSpPr>
            <a:spLocks/>
          </p:cNvSpPr>
          <p:nvPr/>
        </p:nvSpPr>
        <p:spPr bwMode="auto">
          <a:xfrm>
            <a:off x="7631113" y="3733800"/>
            <a:ext cx="228600" cy="762000"/>
          </a:xfrm>
          <a:custGeom>
            <a:avLst/>
            <a:gdLst>
              <a:gd name="T0" fmla="*/ 83896 w 22406"/>
              <a:gd name="T1" fmla="*/ 0 h 43200"/>
              <a:gd name="T2" fmla="*/ 0 w 22406"/>
              <a:gd name="T3" fmla="*/ 13436159 h 43200"/>
              <a:gd name="T4" fmla="*/ 83896 w 22406"/>
              <a:gd name="T5" fmla="*/ 672041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406" h="43200" fill="none" extrusionOk="0">
                <a:moveTo>
                  <a:pt x="805" y="0"/>
                </a:moveTo>
                <a:cubicBezTo>
                  <a:pt x="12735" y="0"/>
                  <a:pt x="22406" y="9670"/>
                  <a:pt x="22406" y="21600"/>
                </a:cubicBezTo>
                <a:cubicBezTo>
                  <a:pt x="22406" y="33529"/>
                  <a:pt x="12735" y="43200"/>
                  <a:pt x="806" y="43200"/>
                </a:cubicBezTo>
                <a:cubicBezTo>
                  <a:pt x="537" y="43200"/>
                  <a:pt x="268" y="43194"/>
                  <a:pt x="0" y="43184"/>
                </a:cubicBezTo>
              </a:path>
              <a:path w="22406" h="43200" stroke="0" extrusionOk="0">
                <a:moveTo>
                  <a:pt x="805" y="0"/>
                </a:moveTo>
                <a:cubicBezTo>
                  <a:pt x="12735" y="0"/>
                  <a:pt x="22406" y="9670"/>
                  <a:pt x="22406" y="21600"/>
                </a:cubicBezTo>
                <a:cubicBezTo>
                  <a:pt x="22406" y="33529"/>
                  <a:pt x="12735" y="43200"/>
                  <a:pt x="806" y="43200"/>
                </a:cubicBezTo>
                <a:cubicBezTo>
                  <a:pt x="537" y="43200"/>
                  <a:pt x="268" y="43194"/>
                  <a:pt x="0" y="43184"/>
                </a:cubicBezTo>
                <a:lnTo>
                  <a:pt x="806" y="21600"/>
                </a:lnTo>
                <a:lnTo>
                  <a:pt x="805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73" name="Arc 25"/>
          <p:cNvSpPr>
            <a:spLocks/>
          </p:cNvSpPr>
          <p:nvPr/>
        </p:nvSpPr>
        <p:spPr bwMode="auto">
          <a:xfrm>
            <a:off x="7631113" y="4495800"/>
            <a:ext cx="228600" cy="762000"/>
          </a:xfrm>
          <a:custGeom>
            <a:avLst/>
            <a:gdLst>
              <a:gd name="T0" fmla="*/ 83896 w 22406"/>
              <a:gd name="T1" fmla="*/ 0 h 43200"/>
              <a:gd name="T2" fmla="*/ 0 w 22406"/>
              <a:gd name="T3" fmla="*/ 13436159 h 43200"/>
              <a:gd name="T4" fmla="*/ 83896 w 22406"/>
              <a:gd name="T5" fmla="*/ 672041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406" h="43200" fill="none" extrusionOk="0">
                <a:moveTo>
                  <a:pt x="805" y="0"/>
                </a:moveTo>
                <a:cubicBezTo>
                  <a:pt x="12735" y="0"/>
                  <a:pt x="22406" y="9670"/>
                  <a:pt x="22406" y="21600"/>
                </a:cubicBezTo>
                <a:cubicBezTo>
                  <a:pt x="22406" y="33529"/>
                  <a:pt x="12735" y="43200"/>
                  <a:pt x="806" y="43200"/>
                </a:cubicBezTo>
                <a:cubicBezTo>
                  <a:pt x="537" y="43200"/>
                  <a:pt x="268" y="43194"/>
                  <a:pt x="0" y="43184"/>
                </a:cubicBezTo>
              </a:path>
              <a:path w="22406" h="43200" stroke="0" extrusionOk="0">
                <a:moveTo>
                  <a:pt x="805" y="0"/>
                </a:moveTo>
                <a:cubicBezTo>
                  <a:pt x="12735" y="0"/>
                  <a:pt x="22406" y="9670"/>
                  <a:pt x="22406" y="21600"/>
                </a:cubicBezTo>
                <a:cubicBezTo>
                  <a:pt x="22406" y="33529"/>
                  <a:pt x="12735" y="43200"/>
                  <a:pt x="806" y="43200"/>
                </a:cubicBezTo>
                <a:cubicBezTo>
                  <a:pt x="537" y="43200"/>
                  <a:pt x="268" y="43194"/>
                  <a:pt x="0" y="43184"/>
                </a:cubicBezTo>
                <a:lnTo>
                  <a:pt x="806" y="21600"/>
                </a:lnTo>
                <a:lnTo>
                  <a:pt x="805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74" name="Arc 26"/>
          <p:cNvSpPr>
            <a:spLocks/>
          </p:cNvSpPr>
          <p:nvPr/>
        </p:nvSpPr>
        <p:spPr bwMode="auto">
          <a:xfrm>
            <a:off x="7620000" y="5257800"/>
            <a:ext cx="228600" cy="609600"/>
          </a:xfrm>
          <a:custGeom>
            <a:avLst/>
            <a:gdLst>
              <a:gd name="T0" fmla="*/ 83896 w 22406"/>
              <a:gd name="T1" fmla="*/ 0 h 43200"/>
              <a:gd name="T2" fmla="*/ 0 w 22406"/>
              <a:gd name="T3" fmla="*/ 8599142 h 43200"/>
              <a:gd name="T4" fmla="*/ 83896 w 22406"/>
              <a:gd name="T5" fmla="*/ 430106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406" h="43200" fill="none" extrusionOk="0">
                <a:moveTo>
                  <a:pt x="805" y="0"/>
                </a:moveTo>
                <a:cubicBezTo>
                  <a:pt x="12735" y="0"/>
                  <a:pt x="22406" y="9670"/>
                  <a:pt x="22406" y="21600"/>
                </a:cubicBezTo>
                <a:cubicBezTo>
                  <a:pt x="22406" y="33529"/>
                  <a:pt x="12735" y="43200"/>
                  <a:pt x="806" y="43200"/>
                </a:cubicBezTo>
                <a:cubicBezTo>
                  <a:pt x="537" y="43200"/>
                  <a:pt x="268" y="43194"/>
                  <a:pt x="0" y="43184"/>
                </a:cubicBezTo>
              </a:path>
              <a:path w="22406" h="43200" stroke="0" extrusionOk="0">
                <a:moveTo>
                  <a:pt x="805" y="0"/>
                </a:moveTo>
                <a:cubicBezTo>
                  <a:pt x="12735" y="0"/>
                  <a:pt x="22406" y="9670"/>
                  <a:pt x="22406" y="21600"/>
                </a:cubicBezTo>
                <a:cubicBezTo>
                  <a:pt x="22406" y="33529"/>
                  <a:pt x="12735" y="43200"/>
                  <a:pt x="806" y="43200"/>
                </a:cubicBezTo>
                <a:cubicBezTo>
                  <a:pt x="537" y="43200"/>
                  <a:pt x="268" y="43194"/>
                  <a:pt x="0" y="43184"/>
                </a:cubicBezTo>
                <a:lnTo>
                  <a:pt x="806" y="21600"/>
                </a:lnTo>
                <a:lnTo>
                  <a:pt x="805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75" name="Arc 27"/>
          <p:cNvSpPr>
            <a:spLocks/>
          </p:cNvSpPr>
          <p:nvPr/>
        </p:nvSpPr>
        <p:spPr bwMode="auto">
          <a:xfrm>
            <a:off x="7620000" y="5867400"/>
            <a:ext cx="228600" cy="533400"/>
          </a:xfrm>
          <a:custGeom>
            <a:avLst/>
            <a:gdLst>
              <a:gd name="T0" fmla="*/ 83896 w 22406"/>
              <a:gd name="T1" fmla="*/ 0 h 43200"/>
              <a:gd name="T2" fmla="*/ 0 w 22406"/>
              <a:gd name="T3" fmla="*/ 6583724 h 43200"/>
              <a:gd name="T4" fmla="*/ 83896 w 22406"/>
              <a:gd name="T5" fmla="*/ 3293004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406" h="43200" fill="none" extrusionOk="0">
                <a:moveTo>
                  <a:pt x="805" y="0"/>
                </a:moveTo>
                <a:cubicBezTo>
                  <a:pt x="12735" y="0"/>
                  <a:pt x="22406" y="9670"/>
                  <a:pt x="22406" y="21600"/>
                </a:cubicBezTo>
                <a:cubicBezTo>
                  <a:pt x="22406" y="33529"/>
                  <a:pt x="12735" y="43200"/>
                  <a:pt x="806" y="43200"/>
                </a:cubicBezTo>
                <a:cubicBezTo>
                  <a:pt x="537" y="43200"/>
                  <a:pt x="268" y="43194"/>
                  <a:pt x="0" y="43184"/>
                </a:cubicBezTo>
              </a:path>
              <a:path w="22406" h="43200" stroke="0" extrusionOk="0">
                <a:moveTo>
                  <a:pt x="805" y="0"/>
                </a:moveTo>
                <a:cubicBezTo>
                  <a:pt x="12735" y="0"/>
                  <a:pt x="22406" y="9670"/>
                  <a:pt x="22406" y="21600"/>
                </a:cubicBezTo>
                <a:cubicBezTo>
                  <a:pt x="22406" y="33529"/>
                  <a:pt x="12735" y="43200"/>
                  <a:pt x="806" y="43200"/>
                </a:cubicBezTo>
                <a:cubicBezTo>
                  <a:pt x="537" y="43200"/>
                  <a:pt x="268" y="43194"/>
                  <a:pt x="0" y="43184"/>
                </a:cubicBezTo>
                <a:lnTo>
                  <a:pt x="806" y="21600"/>
                </a:lnTo>
                <a:lnTo>
                  <a:pt x="805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76" name="Text Box 28"/>
          <p:cNvSpPr txBox="1">
            <a:spLocks noChangeArrowheads="1"/>
          </p:cNvSpPr>
          <p:nvPr/>
        </p:nvSpPr>
        <p:spPr bwMode="auto">
          <a:xfrm>
            <a:off x="7783513" y="3810000"/>
            <a:ext cx="1219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Substitute numbers in</a:t>
            </a:r>
          </a:p>
        </p:txBody>
      </p:sp>
      <p:sp>
        <p:nvSpPr>
          <p:cNvPr id="27677" name="Text Box 29"/>
          <p:cNvSpPr txBox="1">
            <a:spLocks noChangeArrowheads="1"/>
          </p:cNvSpPr>
          <p:nvPr/>
        </p:nvSpPr>
        <p:spPr bwMode="auto">
          <a:xfrm>
            <a:off x="7696200" y="4572000"/>
            <a:ext cx="15240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Work out the inner bracket</a:t>
            </a:r>
          </a:p>
        </p:txBody>
      </p:sp>
      <p:sp>
        <p:nvSpPr>
          <p:cNvPr id="27678" name="Text Box 30"/>
          <p:cNvSpPr txBox="1">
            <a:spLocks noChangeArrowheads="1"/>
          </p:cNvSpPr>
          <p:nvPr/>
        </p:nvSpPr>
        <p:spPr bwMode="auto">
          <a:xfrm>
            <a:off x="7620000" y="5943600"/>
            <a:ext cx="152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50 x 200</a:t>
            </a:r>
          </a:p>
        </p:txBody>
      </p:sp>
      <p:sp>
        <p:nvSpPr>
          <p:cNvPr id="24607" name="Text Box 31"/>
          <p:cNvSpPr txBox="1">
            <a:spLocks noChangeArrowheads="1"/>
          </p:cNvSpPr>
          <p:nvPr/>
        </p:nvSpPr>
        <p:spPr bwMode="auto">
          <a:xfrm>
            <a:off x="1143000" y="4648200"/>
            <a:ext cx="1905000" cy="1323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a = the 1</a:t>
            </a:r>
            <a:r>
              <a:rPr lang="en-GB" altLang="en-US" sz="1600" baseline="30000">
                <a:latin typeface="Comic Sans MS" pitchFamily="66" charset="0"/>
              </a:rPr>
              <a:t>st</a:t>
            </a:r>
            <a:r>
              <a:rPr lang="en-GB" altLang="en-US" sz="1600">
                <a:latin typeface="Comic Sans MS" pitchFamily="66" charset="0"/>
              </a:rPr>
              <a:t> term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d = the common difference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L = the last term</a:t>
            </a:r>
          </a:p>
        </p:txBody>
      </p:sp>
      <p:pic>
        <p:nvPicPr>
          <p:cNvPr id="24608" name="Picture 32" descr="fibonacci2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479550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7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7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7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7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7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7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7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7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7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7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7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7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7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7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7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7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9" grpId="0"/>
      <p:bldP spid="27660" grpId="0"/>
      <p:bldP spid="27661" grpId="0"/>
      <p:bldP spid="27672" grpId="0" animBg="1"/>
      <p:bldP spid="27673" grpId="0" animBg="1"/>
      <p:bldP spid="27674" grpId="0" animBg="1"/>
      <p:bldP spid="27675" grpId="0" animBg="1"/>
      <p:bldP spid="27676" grpId="0"/>
      <p:bldP spid="27677" grpId="0"/>
      <p:bldP spid="2767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Sequences and Series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41148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800" b="1" u="sng" smtClean="0">
                <a:latin typeface="Comic Sans MS" pitchFamily="66" charset="0"/>
              </a:rPr>
              <a:t>The Sum of an Arithmetic Series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6F</a:t>
            </a:r>
          </a:p>
        </p:txBody>
      </p:sp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838200" y="2362200"/>
          <a:ext cx="55245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3" name="Equation" r:id="rId3" imgW="317362" imgH="228501" progId="Equation.DSMT4">
                  <p:embed/>
                </p:oleObj>
              </mc:Choice>
              <mc:Fallback>
                <p:oleObj name="Equation" r:id="rId3" imgW="317362" imgH="228501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362200"/>
                        <a:ext cx="552450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1524000" y="2133600"/>
          <a:ext cx="1762125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4" name="Equation" r:id="rId5" imgW="1016000" imgH="393700" progId="Equation.DSMT4">
                  <p:embed/>
                </p:oleObj>
              </mc:Choice>
              <mc:Fallback>
                <p:oleObj name="Equation" r:id="rId5" imgW="1016000" imgH="3937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133600"/>
                        <a:ext cx="1762125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1295400" y="3657600"/>
          <a:ext cx="55245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5" name="Equation" r:id="rId7" imgW="317362" imgH="228501" progId="Equation.DSMT4">
                  <p:embed/>
                </p:oleObj>
              </mc:Choice>
              <mc:Fallback>
                <p:oleObj name="Equation" r:id="rId7" imgW="317362" imgH="228501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657600"/>
                        <a:ext cx="552450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1981200" y="3505200"/>
          <a:ext cx="990600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6" name="Equation" r:id="rId8" imgW="571252" imgH="393529" progId="Equation.DSMT4">
                  <p:embed/>
                </p:oleObj>
              </mc:Choice>
              <mc:Fallback>
                <p:oleObj name="Equation" r:id="rId8" imgW="571252" imgH="393529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505200"/>
                        <a:ext cx="990600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5105400" y="1600200"/>
            <a:ext cx="1371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 1</a:t>
            </a: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4800600" y="1981200"/>
            <a:ext cx="4191000" cy="836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Calculate the value of the first 100 odd numbers: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  <a:sym typeface="Wingdings" pitchFamily="2" charset="2"/>
              </a:rPr>
              <a:t> 1, 3, 5, 7, …, …</a:t>
            </a:r>
            <a:endParaRPr lang="en-GB" altLang="en-US" sz="1400">
              <a:latin typeface="Comic Sans MS" pitchFamily="66" charset="0"/>
            </a:endParaRPr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5638800" y="2895600"/>
            <a:ext cx="609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a = 1</a:t>
            </a:r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6477000" y="289560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d = 2</a:t>
            </a:r>
          </a:p>
        </p:txBody>
      </p:sp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7315200" y="2895600"/>
            <a:ext cx="990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n = 100</a:t>
            </a:r>
          </a:p>
        </p:txBody>
      </p:sp>
      <p:graphicFrame>
        <p:nvGraphicFramePr>
          <p:cNvPr id="28703" name="Object 31"/>
          <p:cNvGraphicFramePr>
            <a:graphicFrameLocks noChangeAspect="1"/>
          </p:cNvGraphicFramePr>
          <p:nvPr/>
        </p:nvGraphicFramePr>
        <p:xfrm>
          <a:off x="6172200" y="3810000"/>
          <a:ext cx="1658938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7" name="Equation" r:id="rId10" imgW="926698" imgH="203112" progId="Equation.DSMT4">
                  <p:embed/>
                </p:oleObj>
              </mc:Choice>
              <mc:Fallback>
                <p:oleObj name="Equation" r:id="rId10" imgW="926698" imgH="203112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3810000"/>
                        <a:ext cx="1658938" cy="363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704" name="Text Box 32"/>
          <p:cNvSpPr txBox="1">
            <a:spLocks noChangeArrowheads="1"/>
          </p:cNvSpPr>
          <p:nvPr/>
        </p:nvSpPr>
        <p:spPr bwMode="auto">
          <a:xfrm>
            <a:off x="4724400" y="3429000"/>
            <a:ext cx="1600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100</a:t>
            </a:r>
            <a:r>
              <a:rPr lang="en-GB" altLang="en-US" sz="1600" baseline="30000">
                <a:latin typeface="Comic Sans MS" pitchFamily="66" charset="0"/>
              </a:rPr>
              <a:t>th</a:t>
            </a:r>
            <a:r>
              <a:rPr lang="en-GB" altLang="en-US" sz="1600">
                <a:latin typeface="Comic Sans MS" pitchFamily="66" charset="0"/>
              </a:rPr>
              <a:t> term </a:t>
            </a:r>
            <a:r>
              <a:rPr lang="en-GB" altLang="en-US" sz="1600">
                <a:latin typeface="Comic Sans MS" pitchFamily="66" charset="0"/>
                <a:sym typeface="Wingdings" pitchFamily="2" charset="2"/>
              </a:rPr>
              <a:t></a:t>
            </a:r>
            <a:endParaRPr lang="en-GB" altLang="en-US" sz="1600">
              <a:latin typeface="Comic Sans MS" pitchFamily="66" charset="0"/>
            </a:endParaRPr>
          </a:p>
        </p:txBody>
      </p:sp>
      <p:graphicFrame>
        <p:nvGraphicFramePr>
          <p:cNvPr id="28705" name="Object 33"/>
          <p:cNvGraphicFramePr>
            <a:graphicFrameLocks noChangeAspect="1"/>
          </p:cNvGraphicFramePr>
          <p:nvPr/>
        </p:nvGraphicFramePr>
        <p:xfrm>
          <a:off x="6172200" y="3429000"/>
          <a:ext cx="1295400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8" name="Equation" r:id="rId12" imgW="723586" imgH="203112" progId="Equation.DSMT4">
                  <p:embed/>
                </p:oleObj>
              </mc:Choice>
              <mc:Fallback>
                <p:oleObj name="Equation" r:id="rId12" imgW="723586" imgH="203112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3429000"/>
                        <a:ext cx="1295400" cy="363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06" name="Object 34"/>
          <p:cNvGraphicFramePr>
            <a:graphicFrameLocks noChangeAspect="1"/>
          </p:cNvGraphicFramePr>
          <p:nvPr/>
        </p:nvGraphicFramePr>
        <p:xfrm>
          <a:off x="6172200" y="4191000"/>
          <a:ext cx="681038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9" name="Equation" r:id="rId14" imgW="380670" imgH="177646" progId="Equation.DSMT4">
                  <p:embed/>
                </p:oleObj>
              </mc:Choice>
              <mc:Fallback>
                <p:oleObj name="Equation" r:id="rId14" imgW="380670" imgH="177646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4191000"/>
                        <a:ext cx="681038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07" name="Object 35"/>
          <p:cNvGraphicFramePr>
            <a:graphicFrameLocks noChangeAspect="1"/>
          </p:cNvGraphicFramePr>
          <p:nvPr/>
        </p:nvGraphicFramePr>
        <p:xfrm>
          <a:off x="5638800" y="4724400"/>
          <a:ext cx="55245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0" name="Equation" r:id="rId16" imgW="317362" imgH="228501" progId="Equation.DSMT4">
                  <p:embed/>
                </p:oleObj>
              </mc:Choice>
              <mc:Fallback>
                <p:oleObj name="Equation" r:id="rId16" imgW="317362" imgH="228501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724400"/>
                        <a:ext cx="552450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08" name="Object 36"/>
          <p:cNvGraphicFramePr>
            <a:graphicFrameLocks noChangeAspect="1"/>
          </p:cNvGraphicFramePr>
          <p:nvPr/>
        </p:nvGraphicFramePr>
        <p:xfrm>
          <a:off x="6324600" y="4572000"/>
          <a:ext cx="990600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1" name="Equation" r:id="rId17" imgW="571252" imgH="393529" progId="Equation.DSMT4">
                  <p:embed/>
                </p:oleObj>
              </mc:Choice>
              <mc:Fallback>
                <p:oleObj name="Equation" r:id="rId17" imgW="571252" imgH="393529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4572000"/>
                        <a:ext cx="990600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09" name="Object 37"/>
          <p:cNvGraphicFramePr>
            <a:graphicFrameLocks noChangeAspect="1"/>
          </p:cNvGraphicFramePr>
          <p:nvPr/>
        </p:nvGraphicFramePr>
        <p:xfrm>
          <a:off x="5638800" y="5410200"/>
          <a:ext cx="55245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2" name="Equation" r:id="rId18" imgW="317362" imgH="228501" progId="Equation.DSMT4">
                  <p:embed/>
                </p:oleObj>
              </mc:Choice>
              <mc:Fallback>
                <p:oleObj name="Equation" r:id="rId18" imgW="317362" imgH="228501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5410200"/>
                        <a:ext cx="552450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10" name="Object 38"/>
          <p:cNvGraphicFramePr>
            <a:graphicFrameLocks noChangeAspect="1"/>
          </p:cNvGraphicFramePr>
          <p:nvPr/>
        </p:nvGraphicFramePr>
        <p:xfrm>
          <a:off x="6248400" y="5257800"/>
          <a:ext cx="1385888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3" name="Equation" r:id="rId19" imgW="799753" imgH="393529" progId="Equation.DSMT4">
                  <p:embed/>
                </p:oleObj>
              </mc:Choice>
              <mc:Fallback>
                <p:oleObj name="Equation" r:id="rId19" imgW="799753" imgH="393529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5257800"/>
                        <a:ext cx="1385888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11" name="Object 39"/>
          <p:cNvGraphicFramePr>
            <a:graphicFrameLocks noChangeAspect="1"/>
          </p:cNvGraphicFramePr>
          <p:nvPr/>
        </p:nvGraphicFramePr>
        <p:xfrm>
          <a:off x="5638800" y="6019800"/>
          <a:ext cx="55245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4" name="Equation" r:id="rId21" imgW="317362" imgH="228501" progId="Equation.DSMT4">
                  <p:embed/>
                </p:oleObj>
              </mc:Choice>
              <mc:Fallback>
                <p:oleObj name="Equation" r:id="rId21" imgW="317362" imgH="228501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6019800"/>
                        <a:ext cx="552450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12" name="Object 40"/>
          <p:cNvGraphicFramePr>
            <a:graphicFrameLocks noChangeAspect="1"/>
          </p:cNvGraphicFramePr>
          <p:nvPr/>
        </p:nvGraphicFramePr>
        <p:xfrm>
          <a:off x="6248400" y="6019800"/>
          <a:ext cx="94615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5" name="Equation" r:id="rId22" imgW="545626" imgH="253780" progId="Equation.DSMT4">
                  <p:embed/>
                </p:oleObj>
              </mc:Choice>
              <mc:Fallback>
                <p:oleObj name="Equation" r:id="rId22" imgW="545626" imgH="25378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6019800"/>
                        <a:ext cx="94615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13" name="Object 41"/>
          <p:cNvGraphicFramePr>
            <a:graphicFrameLocks noChangeAspect="1"/>
          </p:cNvGraphicFramePr>
          <p:nvPr/>
        </p:nvGraphicFramePr>
        <p:xfrm>
          <a:off x="5638800" y="6413500"/>
          <a:ext cx="55245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6" name="Equation" r:id="rId24" imgW="317362" imgH="228501" progId="Equation.DSMT4">
                  <p:embed/>
                </p:oleObj>
              </mc:Choice>
              <mc:Fallback>
                <p:oleObj name="Equation" r:id="rId24" imgW="317362" imgH="228501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6413500"/>
                        <a:ext cx="552450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14" name="Object 42"/>
          <p:cNvGraphicFramePr>
            <a:graphicFrameLocks noChangeAspect="1"/>
          </p:cNvGraphicFramePr>
          <p:nvPr/>
        </p:nvGraphicFramePr>
        <p:xfrm>
          <a:off x="6313488" y="6457950"/>
          <a:ext cx="814387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7" name="Equation" r:id="rId25" imgW="469696" imgH="203112" progId="Equation.DSMT4">
                  <p:embed/>
                </p:oleObj>
              </mc:Choice>
              <mc:Fallback>
                <p:oleObj name="Equation" r:id="rId25" imgW="469696" imgH="203112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3488" y="6457950"/>
                        <a:ext cx="814387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715" name="Line 43"/>
          <p:cNvSpPr>
            <a:spLocks noChangeShapeType="1"/>
          </p:cNvSpPr>
          <p:nvPr/>
        </p:nvSpPr>
        <p:spPr bwMode="auto">
          <a:xfrm>
            <a:off x="4800600" y="4572000"/>
            <a:ext cx="419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716" name="Arc 44"/>
          <p:cNvSpPr>
            <a:spLocks/>
          </p:cNvSpPr>
          <p:nvPr/>
        </p:nvSpPr>
        <p:spPr bwMode="auto">
          <a:xfrm>
            <a:off x="7696200" y="4876800"/>
            <a:ext cx="152400" cy="762000"/>
          </a:xfrm>
          <a:custGeom>
            <a:avLst/>
            <a:gdLst>
              <a:gd name="T0" fmla="*/ 0 w 21600"/>
              <a:gd name="T1" fmla="*/ 0 h 43200"/>
              <a:gd name="T2" fmla="*/ 0 w 21600"/>
              <a:gd name="T3" fmla="*/ 13440833 h 43200"/>
              <a:gd name="T4" fmla="*/ 0 w 21600"/>
              <a:gd name="T5" fmla="*/ 672041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717" name="Text Box 45"/>
          <p:cNvSpPr txBox="1">
            <a:spLocks noChangeArrowheads="1"/>
          </p:cNvSpPr>
          <p:nvPr/>
        </p:nvSpPr>
        <p:spPr bwMode="auto">
          <a:xfrm>
            <a:off x="7772400" y="4953000"/>
            <a:ext cx="1219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Substitute numbers in</a:t>
            </a:r>
          </a:p>
        </p:txBody>
      </p:sp>
      <p:sp>
        <p:nvSpPr>
          <p:cNvPr id="28718" name="Arc 46"/>
          <p:cNvSpPr>
            <a:spLocks/>
          </p:cNvSpPr>
          <p:nvPr/>
        </p:nvSpPr>
        <p:spPr bwMode="auto">
          <a:xfrm>
            <a:off x="7696200" y="5638800"/>
            <a:ext cx="152400" cy="609600"/>
          </a:xfrm>
          <a:custGeom>
            <a:avLst/>
            <a:gdLst>
              <a:gd name="T0" fmla="*/ 0 w 21600"/>
              <a:gd name="T1" fmla="*/ 0 h 43200"/>
              <a:gd name="T2" fmla="*/ 0 w 21600"/>
              <a:gd name="T3" fmla="*/ 8602133 h 43200"/>
              <a:gd name="T4" fmla="*/ 0 w 21600"/>
              <a:gd name="T5" fmla="*/ 430106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719" name="Arc 47"/>
          <p:cNvSpPr>
            <a:spLocks/>
          </p:cNvSpPr>
          <p:nvPr/>
        </p:nvSpPr>
        <p:spPr bwMode="auto">
          <a:xfrm>
            <a:off x="7696200" y="6248400"/>
            <a:ext cx="152400" cy="457200"/>
          </a:xfrm>
          <a:custGeom>
            <a:avLst/>
            <a:gdLst>
              <a:gd name="T0" fmla="*/ 0 w 21600"/>
              <a:gd name="T1" fmla="*/ 0 h 43200"/>
              <a:gd name="T2" fmla="*/ 0 w 21600"/>
              <a:gd name="T3" fmla="*/ 4838700 h 43200"/>
              <a:gd name="T4" fmla="*/ 0 w 21600"/>
              <a:gd name="T5" fmla="*/ 2419350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31" name="Text Box 48"/>
          <p:cNvSpPr txBox="1">
            <a:spLocks noChangeArrowheads="1"/>
          </p:cNvSpPr>
          <p:nvPr/>
        </p:nvSpPr>
        <p:spPr bwMode="auto">
          <a:xfrm>
            <a:off x="1143000" y="4648200"/>
            <a:ext cx="1905000" cy="1323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a = the 1</a:t>
            </a:r>
            <a:r>
              <a:rPr lang="en-GB" altLang="en-US" sz="1600" baseline="30000">
                <a:latin typeface="Comic Sans MS" pitchFamily="66" charset="0"/>
              </a:rPr>
              <a:t>st</a:t>
            </a:r>
            <a:r>
              <a:rPr lang="en-GB" altLang="en-US" sz="1600">
                <a:latin typeface="Comic Sans MS" pitchFamily="66" charset="0"/>
              </a:rPr>
              <a:t> term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d = the common difference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L = the last term</a:t>
            </a:r>
          </a:p>
        </p:txBody>
      </p:sp>
      <p:pic>
        <p:nvPicPr>
          <p:cNvPr id="25632" name="Picture 49" descr="fibonacci2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479550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8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8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28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8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8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8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8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8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8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8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8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8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8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8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8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04" grpId="0"/>
      <p:bldP spid="28715" grpId="0" animBg="1"/>
      <p:bldP spid="28716" grpId="0" animBg="1"/>
      <p:bldP spid="28717" grpId="0"/>
      <p:bldP spid="28718" grpId="0" animBg="1"/>
      <p:bldP spid="2871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Sequences and Series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41148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800" b="1" u="sng" smtClean="0">
                <a:latin typeface="Comic Sans MS" pitchFamily="66" charset="0"/>
              </a:rPr>
              <a:t>The Sum of an Arithmetic Series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6F</a:t>
            </a:r>
          </a:p>
        </p:txBody>
      </p:sp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838200" y="2362200"/>
          <a:ext cx="55245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2" name="Equation" r:id="rId3" imgW="317362" imgH="228501" progId="Equation.DSMT4">
                  <p:embed/>
                </p:oleObj>
              </mc:Choice>
              <mc:Fallback>
                <p:oleObj name="Equation" r:id="rId3" imgW="317362" imgH="228501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362200"/>
                        <a:ext cx="552450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1524000" y="2133600"/>
          <a:ext cx="1762125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3" name="Equation" r:id="rId5" imgW="1016000" imgH="393700" progId="Equation.DSMT4">
                  <p:embed/>
                </p:oleObj>
              </mc:Choice>
              <mc:Fallback>
                <p:oleObj name="Equation" r:id="rId5" imgW="1016000" imgH="3937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133600"/>
                        <a:ext cx="1762125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1295400" y="3657600"/>
          <a:ext cx="55245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4" name="Equation" r:id="rId7" imgW="317362" imgH="228501" progId="Equation.DSMT4">
                  <p:embed/>
                </p:oleObj>
              </mc:Choice>
              <mc:Fallback>
                <p:oleObj name="Equation" r:id="rId7" imgW="317362" imgH="228501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657600"/>
                        <a:ext cx="552450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2" name="Object 8"/>
          <p:cNvGraphicFramePr>
            <a:graphicFrameLocks noChangeAspect="1"/>
          </p:cNvGraphicFramePr>
          <p:nvPr/>
        </p:nvGraphicFramePr>
        <p:xfrm>
          <a:off x="1981200" y="3505200"/>
          <a:ext cx="990600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5" name="Equation" r:id="rId8" imgW="571252" imgH="393529" progId="Equation.DSMT4">
                  <p:embed/>
                </p:oleObj>
              </mc:Choice>
              <mc:Fallback>
                <p:oleObj name="Equation" r:id="rId8" imgW="571252" imgH="393529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505200"/>
                        <a:ext cx="990600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5105400" y="1600200"/>
            <a:ext cx="1371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 2</a:t>
            </a:r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4800600" y="1981200"/>
            <a:ext cx="4191000" cy="836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Find the number of terms needed for the sum of the following sequence to exceed 2000.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4 + 9 + 14 + 19…</a:t>
            </a:r>
          </a:p>
        </p:txBody>
      </p:sp>
      <p:sp>
        <p:nvSpPr>
          <p:cNvPr id="26635" name="Text Box 31"/>
          <p:cNvSpPr txBox="1">
            <a:spLocks noChangeArrowheads="1"/>
          </p:cNvSpPr>
          <p:nvPr/>
        </p:nvSpPr>
        <p:spPr bwMode="auto">
          <a:xfrm>
            <a:off x="1143000" y="4648200"/>
            <a:ext cx="1905000" cy="1323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a = the 1</a:t>
            </a:r>
            <a:r>
              <a:rPr lang="en-GB" altLang="en-US" sz="1600" baseline="30000">
                <a:latin typeface="Comic Sans MS" pitchFamily="66" charset="0"/>
              </a:rPr>
              <a:t>st</a:t>
            </a:r>
            <a:r>
              <a:rPr lang="en-GB" altLang="en-US" sz="1600">
                <a:latin typeface="Comic Sans MS" pitchFamily="66" charset="0"/>
              </a:rPr>
              <a:t> term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d = the common difference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L = the last term</a:t>
            </a:r>
          </a:p>
        </p:txBody>
      </p:sp>
      <p:graphicFrame>
        <p:nvGraphicFramePr>
          <p:cNvPr id="29728" name="Object 32"/>
          <p:cNvGraphicFramePr>
            <a:graphicFrameLocks noChangeAspect="1"/>
          </p:cNvGraphicFramePr>
          <p:nvPr/>
        </p:nvGraphicFramePr>
        <p:xfrm>
          <a:off x="4876800" y="3316288"/>
          <a:ext cx="552450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6" name="Equation" r:id="rId10" imgW="317362" imgH="228501" progId="Equation.DSMT4">
                  <p:embed/>
                </p:oleObj>
              </mc:Choice>
              <mc:Fallback>
                <p:oleObj name="Equation" r:id="rId10" imgW="317362" imgH="228501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316288"/>
                        <a:ext cx="552450" cy="398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29" name="Object 33"/>
          <p:cNvGraphicFramePr>
            <a:graphicFrameLocks noChangeAspect="1"/>
          </p:cNvGraphicFramePr>
          <p:nvPr/>
        </p:nvGraphicFramePr>
        <p:xfrm>
          <a:off x="5486400" y="3163888"/>
          <a:ext cx="1762125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7" name="Equation" r:id="rId11" imgW="1016000" imgH="393700" progId="Equation.DSMT4">
                  <p:embed/>
                </p:oleObj>
              </mc:Choice>
              <mc:Fallback>
                <p:oleObj name="Equation" r:id="rId11" imgW="1016000" imgH="39370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163888"/>
                        <a:ext cx="1762125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30" name="Text Box 34"/>
          <p:cNvSpPr txBox="1">
            <a:spLocks noChangeArrowheads="1"/>
          </p:cNvSpPr>
          <p:nvPr/>
        </p:nvSpPr>
        <p:spPr bwMode="auto">
          <a:xfrm>
            <a:off x="5562600" y="2819400"/>
            <a:ext cx="1066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</a:t>
            </a:r>
            <a:r>
              <a:rPr lang="en-GB" altLang="en-US" sz="1400" baseline="-25000">
                <a:solidFill>
                  <a:srgbClr val="FF0000"/>
                </a:solidFill>
                <a:latin typeface="Comic Sans MS" pitchFamily="66" charset="0"/>
              </a:rPr>
              <a:t>n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= 2000</a:t>
            </a:r>
          </a:p>
        </p:txBody>
      </p:sp>
      <p:sp>
        <p:nvSpPr>
          <p:cNvPr id="29731" name="Text Box 35"/>
          <p:cNvSpPr txBox="1">
            <a:spLocks noChangeArrowheads="1"/>
          </p:cNvSpPr>
          <p:nvPr/>
        </p:nvSpPr>
        <p:spPr bwMode="auto">
          <a:xfrm>
            <a:off x="6705600" y="28194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a = 4</a:t>
            </a:r>
          </a:p>
        </p:txBody>
      </p:sp>
      <p:sp>
        <p:nvSpPr>
          <p:cNvPr id="29732" name="Text Box 36"/>
          <p:cNvSpPr txBox="1">
            <a:spLocks noChangeArrowheads="1"/>
          </p:cNvSpPr>
          <p:nvPr/>
        </p:nvSpPr>
        <p:spPr bwMode="auto">
          <a:xfrm>
            <a:off x="7467600" y="28194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d = 5</a:t>
            </a:r>
          </a:p>
        </p:txBody>
      </p:sp>
      <p:graphicFrame>
        <p:nvGraphicFramePr>
          <p:cNvPr id="29733" name="Object 37"/>
          <p:cNvGraphicFramePr>
            <a:graphicFrameLocks noChangeAspect="1"/>
          </p:cNvGraphicFramePr>
          <p:nvPr/>
        </p:nvGraphicFramePr>
        <p:xfrm>
          <a:off x="4572000" y="4048125"/>
          <a:ext cx="817563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8" name="Equation" r:id="rId12" imgW="469696" imgH="177723" progId="Equation.DSMT4">
                  <p:embed/>
                </p:oleObj>
              </mc:Choice>
              <mc:Fallback>
                <p:oleObj name="Equation" r:id="rId12" imgW="469696" imgH="177723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048125"/>
                        <a:ext cx="817563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34" name="Object 38"/>
          <p:cNvGraphicFramePr>
            <a:graphicFrameLocks noChangeAspect="1"/>
          </p:cNvGraphicFramePr>
          <p:nvPr/>
        </p:nvGraphicFramePr>
        <p:xfrm>
          <a:off x="5478463" y="4600575"/>
          <a:ext cx="1389062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9" name="Equation" r:id="rId14" imgW="799753" imgH="253890" progId="Equation.DSMT4">
                  <p:embed/>
                </p:oleObj>
              </mc:Choice>
              <mc:Fallback>
                <p:oleObj name="Equation" r:id="rId14" imgW="799753" imgH="25389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8463" y="4600575"/>
                        <a:ext cx="1389062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35" name="Object 39"/>
          <p:cNvGraphicFramePr>
            <a:graphicFrameLocks noChangeAspect="1"/>
          </p:cNvGraphicFramePr>
          <p:nvPr/>
        </p:nvGraphicFramePr>
        <p:xfrm>
          <a:off x="4572000" y="4657725"/>
          <a:ext cx="817563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0" name="Equation" r:id="rId16" imgW="469696" imgH="177723" progId="Equation.DSMT4">
                  <p:embed/>
                </p:oleObj>
              </mc:Choice>
              <mc:Fallback>
                <p:oleObj name="Equation" r:id="rId16" imgW="469696" imgH="177723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657725"/>
                        <a:ext cx="817563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36" name="Object 40"/>
          <p:cNvGraphicFramePr>
            <a:graphicFrameLocks noChangeAspect="1"/>
          </p:cNvGraphicFramePr>
          <p:nvPr/>
        </p:nvGraphicFramePr>
        <p:xfrm>
          <a:off x="5486400" y="3819525"/>
          <a:ext cx="1762125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1" name="Equation" r:id="rId18" imgW="1016000" imgH="393700" progId="Equation.DSMT4">
                  <p:embed/>
                </p:oleObj>
              </mc:Choice>
              <mc:Fallback>
                <p:oleObj name="Equation" r:id="rId18" imgW="1016000" imgH="39370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819525"/>
                        <a:ext cx="1762125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37" name="Object 41"/>
          <p:cNvGraphicFramePr>
            <a:graphicFrameLocks noChangeAspect="1"/>
          </p:cNvGraphicFramePr>
          <p:nvPr/>
        </p:nvGraphicFramePr>
        <p:xfrm>
          <a:off x="5478463" y="5029200"/>
          <a:ext cx="1036637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2" name="Equation" r:id="rId20" imgW="596641" imgH="253890" progId="Equation.DSMT4">
                  <p:embed/>
                </p:oleObj>
              </mc:Choice>
              <mc:Fallback>
                <p:oleObj name="Equation" r:id="rId20" imgW="596641" imgH="25389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8463" y="5029200"/>
                        <a:ext cx="1036637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38" name="Object 42"/>
          <p:cNvGraphicFramePr>
            <a:graphicFrameLocks noChangeAspect="1"/>
          </p:cNvGraphicFramePr>
          <p:nvPr/>
        </p:nvGraphicFramePr>
        <p:xfrm>
          <a:off x="4572000" y="5105400"/>
          <a:ext cx="817563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3" name="Equation" r:id="rId22" imgW="469696" imgH="177723" progId="Equation.DSMT4">
                  <p:embed/>
                </p:oleObj>
              </mc:Choice>
              <mc:Fallback>
                <p:oleObj name="Equation" r:id="rId22" imgW="469696" imgH="177723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5105400"/>
                        <a:ext cx="817563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39" name="Object 43"/>
          <p:cNvGraphicFramePr>
            <a:graphicFrameLocks noChangeAspect="1"/>
          </p:cNvGraphicFramePr>
          <p:nvPr/>
        </p:nvGraphicFramePr>
        <p:xfrm>
          <a:off x="5441950" y="5513388"/>
          <a:ext cx="947738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4" name="Equation" r:id="rId24" imgW="545626" imgH="203024" progId="Equation.DSMT4">
                  <p:embed/>
                </p:oleObj>
              </mc:Choice>
              <mc:Fallback>
                <p:oleObj name="Equation" r:id="rId24" imgW="545626" imgH="203024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1950" y="5513388"/>
                        <a:ext cx="947738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40" name="Object 44"/>
          <p:cNvGraphicFramePr>
            <a:graphicFrameLocks noChangeAspect="1"/>
          </p:cNvGraphicFramePr>
          <p:nvPr/>
        </p:nvGraphicFramePr>
        <p:xfrm>
          <a:off x="4572000" y="5562600"/>
          <a:ext cx="817563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5" name="Equation" r:id="rId26" imgW="469696" imgH="177723" progId="Equation.DSMT4">
                  <p:embed/>
                </p:oleObj>
              </mc:Choice>
              <mc:Fallback>
                <p:oleObj name="Equation" r:id="rId26" imgW="469696" imgH="177723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5562600"/>
                        <a:ext cx="817563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41" name="Object 45"/>
          <p:cNvGraphicFramePr>
            <a:graphicFrameLocks noChangeAspect="1"/>
          </p:cNvGraphicFramePr>
          <p:nvPr/>
        </p:nvGraphicFramePr>
        <p:xfrm>
          <a:off x="5419725" y="5978525"/>
          <a:ext cx="1697038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6" name="Equation" r:id="rId27" imgW="977476" imgH="203112" progId="Equation.DSMT4">
                  <p:embed/>
                </p:oleObj>
              </mc:Choice>
              <mc:Fallback>
                <p:oleObj name="Equation" r:id="rId27" imgW="977476" imgH="203112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9725" y="5978525"/>
                        <a:ext cx="1697038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42" name="Object 46"/>
          <p:cNvGraphicFramePr>
            <a:graphicFrameLocks noChangeAspect="1"/>
          </p:cNvGraphicFramePr>
          <p:nvPr/>
        </p:nvGraphicFramePr>
        <p:xfrm>
          <a:off x="4953000" y="6019800"/>
          <a:ext cx="41910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7" name="Equation" r:id="rId29" imgW="241091" imgH="177646" progId="Equation.DSMT4">
                  <p:embed/>
                </p:oleObj>
              </mc:Choice>
              <mc:Fallback>
                <p:oleObj name="Equation" r:id="rId29" imgW="241091" imgH="177646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6019800"/>
                        <a:ext cx="419100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43" name="Arc 47"/>
          <p:cNvSpPr>
            <a:spLocks/>
          </p:cNvSpPr>
          <p:nvPr/>
        </p:nvSpPr>
        <p:spPr bwMode="auto">
          <a:xfrm>
            <a:off x="7391400" y="3505200"/>
            <a:ext cx="152400" cy="685800"/>
          </a:xfrm>
          <a:custGeom>
            <a:avLst/>
            <a:gdLst>
              <a:gd name="T0" fmla="*/ 0 w 21600"/>
              <a:gd name="T1" fmla="*/ 0 h 43199"/>
              <a:gd name="T2" fmla="*/ 7415 w 21600"/>
              <a:gd name="T3" fmla="*/ 10887327 h 43199"/>
              <a:gd name="T4" fmla="*/ 0 w 21600"/>
              <a:gd name="T5" fmla="*/ 5443791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1"/>
                  <a:pt x="12019" y="43117"/>
                  <a:pt x="149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1"/>
                  <a:pt x="12019" y="43117"/>
                  <a:pt x="149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744" name="Arc 48"/>
          <p:cNvSpPr>
            <a:spLocks/>
          </p:cNvSpPr>
          <p:nvPr/>
        </p:nvSpPr>
        <p:spPr bwMode="auto">
          <a:xfrm>
            <a:off x="7391400" y="4200525"/>
            <a:ext cx="152400" cy="685800"/>
          </a:xfrm>
          <a:custGeom>
            <a:avLst/>
            <a:gdLst>
              <a:gd name="T0" fmla="*/ 0 w 21600"/>
              <a:gd name="T1" fmla="*/ 0 h 43199"/>
              <a:gd name="T2" fmla="*/ 7415 w 21600"/>
              <a:gd name="T3" fmla="*/ 10887327 h 43199"/>
              <a:gd name="T4" fmla="*/ 0 w 21600"/>
              <a:gd name="T5" fmla="*/ 5443791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1"/>
                  <a:pt x="12019" y="43117"/>
                  <a:pt x="149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1"/>
                  <a:pt x="12019" y="43117"/>
                  <a:pt x="149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745" name="Arc 49"/>
          <p:cNvSpPr>
            <a:spLocks/>
          </p:cNvSpPr>
          <p:nvPr/>
        </p:nvSpPr>
        <p:spPr bwMode="auto">
          <a:xfrm>
            <a:off x="7391400" y="4876800"/>
            <a:ext cx="152400" cy="457200"/>
          </a:xfrm>
          <a:custGeom>
            <a:avLst/>
            <a:gdLst>
              <a:gd name="T0" fmla="*/ 0 w 21600"/>
              <a:gd name="T1" fmla="*/ 0 h 43199"/>
              <a:gd name="T2" fmla="*/ 7415 w 21600"/>
              <a:gd name="T3" fmla="*/ 4838812 h 43199"/>
              <a:gd name="T4" fmla="*/ 0 w 21600"/>
              <a:gd name="T5" fmla="*/ 2419459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1"/>
                  <a:pt x="12019" y="43117"/>
                  <a:pt x="149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1"/>
                  <a:pt x="12019" y="43117"/>
                  <a:pt x="149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746" name="Arc 50"/>
          <p:cNvSpPr>
            <a:spLocks/>
          </p:cNvSpPr>
          <p:nvPr/>
        </p:nvSpPr>
        <p:spPr bwMode="auto">
          <a:xfrm>
            <a:off x="7391400" y="5334000"/>
            <a:ext cx="152400" cy="457200"/>
          </a:xfrm>
          <a:custGeom>
            <a:avLst/>
            <a:gdLst>
              <a:gd name="T0" fmla="*/ 0 w 21600"/>
              <a:gd name="T1" fmla="*/ 0 h 43199"/>
              <a:gd name="T2" fmla="*/ 7415 w 21600"/>
              <a:gd name="T3" fmla="*/ 4838812 h 43199"/>
              <a:gd name="T4" fmla="*/ 0 w 21600"/>
              <a:gd name="T5" fmla="*/ 2419459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1"/>
                  <a:pt x="12019" y="43117"/>
                  <a:pt x="149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1"/>
                  <a:pt x="12019" y="43117"/>
                  <a:pt x="149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747" name="Arc 51"/>
          <p:cNvSpPr>
            <a:spLocks/>
          </p:cNvSpPr>
          <p:nvPr/>
        </p:nvSpPr>
        <p:spPr bwMode="auto">
          <a:xfrm>
            <a:off x="7391400" y="5791200"/>
            <a:ext cx="152400" cy="457200"/>
          </a:xfrm>
          <a:custGeom>
            <a:avLst/>
            <a:gdLst>
              <a:gd name="T0" fmla="*/ 0 w 21600"/>
              <a:gd name="T1" fmla="*/ 0 h 43199"/>
              <a:gd name="T2" fmla="*/ 7415 w 21600"/>
              <a:gd name="T3" fmla="*/ 4838812 h 43199"/>
              <a:gd name="T4" fmla="*/ 0 w 21600"/>
              <a:gd name="T5" fmla="*/ 2419459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1"/>
                  <a:pt x="12019" y="43117"/>
                  <a:pt x="149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1"/>
                  <a:pt x="12019" y="43117"/>
                  <a:pt x="149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748" name="Text Box 52"/>
          <p:cNvSpPr txBox="1">
            <a:spLocks noChangeArrowheads="1"/>
          </p:cNvSpPr>
          <p:nvPr/>
        </p:nvSpPr>
        <p:spPr bwMode="auto">
          <a:xfrm>
            <a:off x="7391400" y="3581400"/>
            <a:ext cx="1447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Substitute numbers in</a:t>
            </a:r>
          </a:p>
        </p:txBody>
      </p:sp>
      <p:sp>
        <p:nvSpPr>
          <p:cNvPr id="29749" name="Text Box 53"/>
          <p:cNvSpPr txBox="1">
            <a:spLocks noChangeArrowheads="1"/>
          </p:cNvSpPr>
          <p:nvPr/>
        </p:nvSpPr>
        <p:spPr bwMode="auto">
          <a:xfrm>
            <a:off x="7467600" y="4352925"/>
            <a:ext cx="1447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Multiply by 2</a:t>
            </a:r>
          </a:p>
        </p:txBody>
      </p:sp>
      <p:sp>
        <p:nvSpPr>
          <p:cNvPr id="29750" name="Text Box 54"/>
          <p:cNvSpPr txBox="1">
            <a:spLocks noChangeArrowheads="1"/>
          </p:cNvSpPr>
          <p:nvPr/>
        </p:nvSpPr>
        <p:spPr bwMode="auto">
          <a:xfrm>
            <a:off x="7467600" y="4810125"/>
            <a:ext cx="16764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Group together terms</a:t>
            </a:r>
          </a:p>
        </p:txBody>
      </p:sp>
      <p:sp>
        <p:nvSpPr>
          <p:cNvPr id="29751" name="Text Box 55"/>
          <p:cNvSpPr txBox="1">
            <a:spLocks noChangeArrowheads="1"/>
          </p:cNvSpPr>
          <p:nvPr/>
        </p:nvSpPr>
        <p:spPr bwMode="auto">
          <a:xfrm>
            <a:off x="7467600" y="5257800"/>
            <a:ext cx="16764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Multiply out the bracket</a:t>
            </a:r>
          </a:p>
        </p:txBody>
      </p:sp>
      <p:sp>
        <p:nvSpPr>
          <p:cNvPr id="29752" name="Text Box 56"/>
          <p:cNvSpPr txBox="1">
            <a:spLocks noChangeArrowheads="1"/>
          </p:cNvSpPr>
          <p:nvPr/>
        </p:nvSpPr>
        <p:spPr bwMode="auto">
          <a:xfrm>
            <a:off x="7467600" y="5867400"/>
            <a:ext cx="167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Subtract 4000</a:t>
            </a:r>
          </a:p>
        </p:txBody>
      </p:sp>
      <p:pic>
        <p:nvPicPr>
          <p:cNvPr id="26661" name="Picture 57" descr="fibonacci2"/>
          <p:cNvPicPr>
            <a:picLocks noChangeAspect="1" noChangeArrowheads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479550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7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9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9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9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9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9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9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9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9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9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9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9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9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9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9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9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9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9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9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97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9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29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29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9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29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29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30" grpId="0"/>
      <p:bldP spid="29731" grpId="0"/>
      <p:bldP spid="29732" grpId="0"/>
      <p:bldP spid="29743" grpId="0" animBg="1"/>
      <p:bldP spid="29744" grpId="0" animBg="1"/>
      <p:bldP spid="29745" grpId="0" animBg="1"/>
      <p:bldP spid="29746" grpId="0" animBg="1"/>
      <p:bldP spid="29747" grpId="0" animBg="1"/>
      <p:bldP spid="29748" grpId="0"/>
      <p:bldP spid="29749" grpId="0"/>
      <p:bldP spid="29750" grpId="0"/>
      <p:bldP spid="2975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Sequences and Series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41148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800" b="1" u="sng" smtClean="0">
                <a:latin typeface="Comic Sans MS" pitchFamily="66" charset="0"/>
              </a:rPr>
              <a:t>The Sum of an Arithmetic Series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6F</a:t>
            </a:r>
          </a:p>
        </p:txBody>
      </p:sp>
      <p:graphicFrame>
        <p:nvGraphicFramePr>
          <p:cNvPr id="27653" name="Object 5"/>
          <p:cNvGraphicFramePr>
            <a:graphicFrameLocks noChangeAspect="1"/>
          </p:cNvGraphicFramePr>
          <p:nvPr/>
        </p:nvGraphicFramePr>
        <p:xfrm>
          <a:off x="838200" y="2362200"/>
          <a:ext cx="55245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7" name="Equation" r:id="rId3" imgW="317362" imgH="228501" progId="Equation.DSMT4">
                  <p:embed/>
                </p:oleObj>
              </mc:Choice>
              <mc:Fallback>
                <p:oleObj name="Equation" r:id="rId3" imgW="317362" imgH="228501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362200"/>
                        <a:ext cx="552450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4" name="Object 6"/>
          <p:cNvGraphicFramePr>
            <a:graphicFrameLocks noChangeAspect="1"/>
          </p:cNvGraphicFramePr>
          <p:nvPr/>
        </p:nvGraphicFramePr>
        <p:xfrm>
          <a:off x="1524000" y="2133600"/>
          <a:ext cx="1762125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8" name="Equation" r:id="rId5" imgW="1016000" imgH="393700" progId="Equation.DSMT4">
                  <p:embed/>
                </p:oleObj>
              </mc:Choice>
              <mc:Fallback>
                <p:oleObj name="Equation" r:id="rId5" imgW="1016000" imgH="3937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133600"/>
                        <a:ext cx="1762125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5" name="Object 7"/>
          <p:cNvGraphicFramePr>
            <a:graphicFrameLocks noChangeAspect="1"/>
          </p:cNvGraphicFramePr>
          <p:nvPr/>
        </p:nvGraphicFramePr>
        <p:xfrm>
          <a:off x="1295400" y="3657600"/>
          <a:ext cx="55245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9" name="Equation" r:id="rId7" imgW="317362" imgH="228501" progId="Equation.DSMT4">
                  <p:embed/>
                </p:oleObj>
              </mc:Choice>
              <mc:Fallback>
                <p:oleObj name="Equation" r:id="rId7" imgW="317362" imgH="228501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657600"/>
                        <a:ext cx="552450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6" name="Object 8"/>
          <p:cNvGraphicFramePr>
            <a:graphicFrameLocks noChangeAspect="1"/>
          </p:cNvGraphicFramePr>
          <p:nvPr/>
        </p:nvGraphicFramePr>
        <p:xfrm>
          <a:off x="1981200" y="3505200"/>
          <a:ext cx="990600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0" name="Equation" r:id="rId8" imgW="571252" imgH="393529" progId="Equation.DSMT4">
                  <p:embed/>
                </p:oleObj>
              </mc:Choice>
              <mc:Fallback>
                <p:oleObj name="Equation" r:id="rId8" imgW="571252" imgH="393529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505200"/>
                        <a:ext cx="990600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5105400" y="1600200"/>
            <a:ext cx="1371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 2</a:t>
            </a:r>
          </a:p>
        </p:txBody>
      </p:sp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4800600" y="1981200"/>
            <a:ext cx="4191000" cy="836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Find the number of terms needed for the sum of the following sequence to exceed 2000.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4 + 9 + 14 + 19…</a:t>
            </a: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1143000" y="4648200"/>
            <a:ext cx="1905000" cy="1323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a = the 1</a:t>
            </a:r>
            <a:r>
              <a:rPr lang="en-GB" altLang="en-US" sz="1600" baseline="30000">
                <a:latin typeface="Comic Sans MS" pitchFamily="66" charset="0"/>
              </a:rPr>
              <a:t>st</a:t>
            </a:r>
            <a:r>
              <a:rPr lang="en-GB" altLang="en-US" sz="1600">
                <a:latin typeface="Comic Sans MS" pitchFamily="66" charset="0"/>
              </a:rPr>
              <a:t> term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d = the common difference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L = the last term</a:t>
            </a:r>
          </a:p>
        </p:txBody>
      </p:sp>
      <p:graphicFrame>
        <p:nvGraphicFramePr>
          <p:cNvPr id="27660" name="Object 25"/>
          <p:cNvGraphicFramePr>
            <a:graphicFrameLocks noChangeAspect="1"/>
          </p:cNvGraphicFramePr>
          <p:nvPr/>
        </p:nvGraphicFramePr>
        <p:xfrm>
          <a:off x="6248400" y="2895600"/>
          <a:ext cx="1697038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1" name="Equation" r:id="rId10" imgW="977476" imgH="203112" progId="Equation.DSMT4">
                  <p:embed/>
                </p:oleObj>
              </mc:Choice>
              <mc:Fallback>
                <p:oleObj name="Equation" r:id="rId10" imgW="977476" imgH="203112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895600"/>
                        <a:ext cx="1697038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1" name="Object 26"/>
          <p:cNvGraphicFramePr>
            <a:graphicFrameLocks noChangeAspect="1"/>
          </p:cNvGraphicFramePr>
          <p:nvPr/>
        </p:nvGraphicFramePr>
        <p:xfrm>
          <a:off x="5791200" y="2936875"/>
          <a:ext cx="41910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2" name="Equation" r:id="rId12" imgW="241091" imgH="177646" progId="Equation.DSMT4">
                  <p:embed/>
                </p:oleObj>
              </mc:Choice>
              <mc:Fallback>
                <p:oleObj name="Equation" r:id="rId12" imgW="241091" imgH="177646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2936875"/>
                        <a:ext cx="419100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7" name="Text Box 37"/>
          <p:cNvSpPr txBox="1">
            <a:spLocks noChangeArrowheads="1"/>
          </p:cNvSpPr>
          <p:nvPr/>
        </p:nvSpPr>
        <p:spPr bwMode="auto">
          <a:xfrm>
            <a:off x="5791200" y="3352800"/>
            <a:ext cx="577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a = 5</a:t>
            </a:r>
          </a:p>
        </p:txBody>
      </p:sp>
      <p:sp>
        <p:nvSpPr>
          <p:cNvPr id="30758" name="Text Box 38"/>
          <p:cNvSpPr txBox="1">
            <a:spLocks noChangeArrowheads="1"/>
          </p:cNvSpPr>
          <p:nvPr/>
        </p:nvSpPr>
        <p:spPr bwMode="auto">
          <a:xfrm>
            <a:off x="6629400" y="3352800"/>
            <a:ext cx="5921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b = 3</a:t>
            </a:r>
          </a:p>
        </p:txBody>
      </p:sp>
      <p:sp>
        <p:nvSpPr>
          <p:cNvPr id="30759" name="Text Box 39"/>
          <p:cNvSpPr txBox="1">
            <a:spLocks noChangeArrowheads="1"/>
          </p:cNvSpPr>
          <p:nvPr/>
        </p:nvSpPr>
        <p:spPr bwMode="auto">
          <a:xfrm>
            <a:off x="7391400" y="3352800"/>
            <a:ext cx="977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c = -4000</a:t>
            </a:r>
          </a:p>
        </p:txBody>
      </p:sp>
      <p:graphicFrame>
        <p:nvGraphicFramePr>
          <p:cNvPr id="30760" name="Object 40"/>
          <p:cNvGraphicFramePr>
            <a:graphicFrameLocks noChangeAspect="1"/>
          </p:cNvGraphicFramePr>
          <p:nvPr/>
        </p:nvGraphicFramePr>
        <p:xfrm>
          <a:off x="4371975" y="3810000"/>
          <a:ext cx="1371600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3" name="Equation" r:id="rId14" imgW="977476" imgH="444307" progId="Equation.DSMT4">
                  <p:embed/>
                </p:oleObj>
              </mc:Choice>
              <mc:Fallback>
                <p:oleObj name="Equation" r:id="rId14" imgW="977476" imgH="444307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1975" y="3810000"/>
                        <a:ext cx="1371600" cy="623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1" name="Object 41"/>
          <p:cNvGraphicFramePr>
            <a:graphicFrameLocks noChangeAspect="1"/>
          </p:cNvGraphicFramePr>
          <p:nvPr/>
        </p:nvGraphicFramePr>
        <p:xfrm>
          <a:off x="3990975" y="4572000"/>
          <a:ext cx="2192338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4" name="Equation" r:id="rId16" imgW="1562100" imgH="431800" progId="Equation.DSMT4">
                  <p:embed/>
                </p:oleObj>
              </mc:Choice>
              <mc:Fallback>
                <p:oleObj name="Equation" r:id="rId16" imgW="1562100" imgH="43180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0975" y="4572000"/>
                        <a:ext cx="2192338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2" name="Object 42"/>
          <p:cNvGraphicFramePr>
            <a:graphicFrameLocks noChangeAspect="1"/>
          </p:cNvGraphicFramePr>
          <p:nvPr/>
        </p:nvGraphicFramePr>
        <p:xfrm>
          <a:off x="4219575" y="5334000"/>
          <a:ext cx="1746250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5" name="Equation" r:id="rId18" imgW="1244600" imgH="431800" progId="Equation.DSMT4">
                  <p:embed/>
                </p:oleObj>
              </mc:Choice>
              <mc:Fallback>
                <p:oleObj name="Equation" r:id="rId18" imgW="1244600" imgH="431800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9575" y="5334000"/>
                        <a:ext cx="1746250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3" name="Object 43"/>
          <p:cNvGraphicFramePr>
            <a:graphicFrameLocks noChangeAspect="1"/>
          </p:cNvGraphicFramePr>
          <p:nvPr/>
        </p:nvGraphicFramePr>
        <p:xfrm>
          <a:off x="4495800" y="6019800"/>
          <a:ext cx="1193800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6" name="Equation" r:id="rId20" imgW="850531" imgH="431613" progId="Equation.DSMT4">
                  <p:embed/>
                </p:oleObj>
              </mc:Choice>
              <mc:Fallback>
                <p:oleObj name="Equation" r:id="rId20" imgW="850531" imgH="431613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6019800"/>
                        <a:ext cx="1193800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4" name="Arc 44"/>
          <p:cNvSpPr>
            <a:spLocks/>
          </p:cNvSpPr>
          <p:nvPr/>
        </p:nvSpPr>
        <p:spPr bwMode="auto">
          <a:xfrm>
            <a:off x="6276975" y="4038600"/>
            <a:ext cx="228600" cy="838200"/>
          </a:xfrm>
          <a:custGeom>
            <a:avLst/>
            <a:gdLst>
              <a:gd name="T0" fmla="*/ 0 w 21600"/>
              <a:gd name="T1" fmla="*/ 0 h 43200"/>
              <a:gd name="T2" fmla="*/ 0 w 21600"/>
              <a:gd name="T3" fmla="*/ 16263408 h 43200"/>
              <a:gd name="T4" fmla="*/ 0 w 21600"/>
              <a:gd name="T5" fmla="*/ 8131704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65" name="Arc 45"/>
          <p:cNvSpPr>
            <a:spLocks/>
          </p:cNvSpPr>
          <p:nvPr/>
        </p:nvSpPr>
        <p:spPr bwMode="auto">
          <a:xfrm>
            <a:off x="6276975" y="4876800"/>
            <a:ext cx="228600" cy="838200"/>
          </a:xfrm>
          <a:custGeom>
            <a:avLst/>
            <a:gdLst>
              <a:gd name="T0" fmla="*/ 0 w 21600"/>
              <a:gd name="T1" fmla="*/ 0 h 43200"/>
              <a:gd name="T2" fmla="*/ 0 w 21600"/>
              <a:gd name="T3" fmla="*/ 16263408 h 43200"/>
              <a:gd name="T4" fmla="*/ 0 w 21600"/>
              <a:gd name="T5" fmla="*/ 8131704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67" name="Text Box 47"/>
          <p:cNvSpPr txBox="1">
            <a:spLocks noChangeArrowheads="1"/>
          </p:cNvSpPr>
          <p:nvPr/>
        </p:nvSpPr>
        <p:spPr bwMode="auto">
          <a:xfrm>
            <a:off x="6429375" y="4191000"/>
            <a:ext cx="1219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Substitute numbers in</a:t>
            </a:r>
          </a:p>
        </p:txBody>
      </p:sp>
      <p:sp>
        <p:nvSpPr>
          <p:cNvPr id="30768" name="Text Box 48"/>
          <p:cNvSpPr txBox="1">
            <a:spLocks noChangeArrowheads="1"/>
          </p:cNvSpPr>
          <p:nvPr/>
        </p:nvSpPr>
        <p:spPr bwMode="auto">
          <a:xfrm>
            <a:off x="6505575" y="5029200"/>
            <a:ext cx="1219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Careful with negatives!</a:t>
            </a:r>
          </a:p>
        </p:txBody>
      </p:sp>
      <p:sp>
        <p:nvSpPr>
          <p:cNvPr id="30770" name="Arc 50"/>
          <p:cNvSpPr>
            <a:spLocks/>
          </p:cNvSpPr>
          <p:nvPr/>
        </p:nvSpPr>
        <p:spPr bwMode="auto">
          <a:xfrm>
            <a:off x="6276975" y="5715000"/>
            <a:ext cx="228600" cy="685800"/>
          </a:xfrm>
          <a:custGeom>
            <a:avLst/>
            <a:gdLst>
              <a:gd name="T0" fmla="*/ 0 w 21600"/>
              <a:gd name="T1" fmla="*/ 0 h 43200"/>
              <a:gd name="T2" fmla="*/ 0 w 21600"/>
              <a:gd name="T3" fmla="*/ 10887075 h 43200"/>
              <a:gd name="T4" fmla="*/ 0 w 21600"/>
              <a:gd name="T5" fmla="*/ 5443538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71" name="Text Box 51"/>
          <p:cNvSpPr txBox="1">
            <a:spLocks noChangeArrowheads="1"/>
          </p:cNvSpPr>
          <p:nvPr/>
        </p:nvSpPr>
        <p:spPr bwMode="auto">
          <a:xfrm>
            <a:off x="6553200" y="5692775"/>
            <a:ext cx="213360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n = 27.9 or -28.5</a:t>
            </a:r>
          </a:p>
        </p:txBody>
      </p:sp>
      <p:sp>
        <p:nvSpPr>
          <p:cNvPr id="30772" name="Text Box 52"/>
          <p:cNvSpPr txBox="1">
            <a:spLocks noChangeArrowheads="1"/>
          </p:cNvSpPr>
          <p:nvPr/>
        </p:nvSpPr>
        <p:spPr bwMode="auto">
          <a:xfrm>
            <a:off x="6553200" y="6096000"/>
            <a:ext cx="2133600" cy="527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n = 28 ( need 28 terms to be over 2000)</a:t>
            </a:r>
          </a:p>
        </p:txBody>
      </p:sp>
      <p:pic>
        <p:nvPicPr>
          <p:cNvPr id="27676" name="Picture 53" descr="fibonacci2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479550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0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0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0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0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0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0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7" grpId="0"/>
      <p:bldP spid="30758" grpId="0"/>
      <p:bldP spid="30759" grpId="0"/>
      <p:bldP spid="30764" grpId="0" animBg="1"/>
      <p:bldP spid="30765" grpId="0" animBg="1"/>
      <p:bldP spid="30767" grpId="0"/>
      <p:bldP spid="30768" grpId="0"/>
      <p:bldP spid="30770" grpId="0" animBg="1"/>
      <p:bldP spid="30771" grpId="0" animBg="1"/>
      <p:bldP spid="3077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WordArt 2"/>
          <p:cNvSpPr>
            <a:spLocks noChangeArrowheads="1" noChangeShapeType="1" noTextEdit="1"/>
          </p:cNvSpPr>
          <p:nvPr/>
        </p:nvSpPr>
        <p:spPr bwMode="auto">
          <a:xfrm>
            <a:off x="685800" y="3048000"/>
            <a:ext cx="7696200" cy="9810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Teachings for Exercise 6G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Sequences and Series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3810000" cy="45259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 sz="1800" b="1" u="sng" smtClean="0">
                <a:latin typeface="Comic Sans MS" pitchFamily="66" charset="0"/>
              </a:rPr>
              <a:t>Sequences Notation</a:t>
            </a:r>
            <a:endParaRPr lang="en-GB" altLang="en-US" sz="16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The symbol </a:t>
            </a:r>
            <a:r>
              <a:rPr lang="el-GR" altLang="en-US" sz="1600" smtClean="0">
                <a:latin typeface="Comic Sans MS" pitchFamily="66" charset="0"/>
              </a:rPr>
              <a:t>Σ</a:t>
            </a:r>
            <a:r>
              <a:rPr lang="en-GB" altLang="en-US" sz="1600" smtClean="0">
                <a:latin typeface="Comic Sans MS" pitchFamily="66" charset="0"/>
              </a:rPr>
              <a:t> can be used to mean ‘sum of’:</a:t>
            </a:r>
            <a:endParaRPr lang="el-GR" altLang="en-US" sz="1800" b="1" u="sng" smtClean="0">
              <a:latin typeface="Comic Sans MS" pitchFamily="66" charset="0"/>
            </a:endParaRP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6G</a:t>
            </a:r>
          </a:p>
        </p:txBody>
      </p:sp>
      <p:graphicFrame>
        <p:nvGraphicFramePr>
          <p:cNvPr id="33797" name="Object 5"/>
          <p:cNvGraphicFramePr>
            <a:graphicFrameLocks noChangeAspect="1"/>
          </p:cNvGraphicFramePr>
          <p:nvPr/>
        </p:nvGraphicFramePr>
        <p:xfrm>
          <a:off x="1219200" y="3505200"/>
          <a:ext cx="1447800" cy="912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8" name="Equation" r:id="rId3" imgW="685800" imgH="431800" progId="Equation.DSMT4">
                  <p:embed/>
                </p:oleObj>
              </mc:Choice>
              <mc:Fallback>
                <p:oleObj name="Equation" r:id="rId3" imgW="685800" imgH="431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505200"/>
                        <a:ext cx="1447800" cy="912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9" name="Line 7"/>
          <p:cNvSpPr>
            <a:spLocks noChangeShapeType="1"/>
          </p:cNvSpPr>
          <p:nvPr/>
        </p:nvSpPr>
        <p:spPr bwMode="auto">
          <a:xfrm>
            <a:off x="1066800" y="3276600"/>
            <a:ext cx="304800" cy="228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3800" name="Text Box 8"/>
          <p:cNvSpPr txBox="1">
            <a:spLocks noChangeArrowheads="1"/>
          </p:cNvSpPr>
          <p:nvPr/>
        </p:nvSpPr>
        <p:spPr bwMode="auto">
          <a:xfrm>
            <a:off x="152400" y="2819400"/>
            <a:ext cx="13716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Highest value of r</a:t>
            </a:r>
          </a:p>
        </p:txBody>
      </p:sp>
      <p:sp>
        <p:nvSpPr>
          <p:cNvPr id="33801" name="Line 9"/>
          <p:cNvSpPr>
            <a:spLocks noChangeShapeType="1"/>
          </p:cNvSpPr>
          <p:nvPr/>
        </p:nvSpPr>
        <p:spPr bwMode="auto">
          <a:xfrm flipV="1">
            <a:off x="1295400" y="4419600"/>
            <a:ext cx="152400" cy="152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3802" name="Text Box 10"/>
          <p:cNvSpPr txBox="1">
            <a:spLocks noChangeArrowheads="1"/>
          </p:cNvSpPr>
          <p:nvPr/>
        </p:nvSpPr>
        <p:spPr bwMode="auto">
          <a:xfrm>
            <a:off x="228600" y="4495800"/>
            <a:ext cx="13716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The first value of r</a:t>
            </a:r>
          </a:p>
        </p:txBody>
      </p:sp>
      <p:sp>
        <p:nvSpPr>
          <p:cNvPr id="33803" name="Text Box 11"/>
          <p:cNvSpPr txBox="1">
            <a:spLocks noChangeArrowheads="1"/>
          </p:cNvSpPr>
          <p:nvPr/>
        </p:nvSpPr>
        <p:spPr bwMode="auto">
          <a:xfrm>
            <a:off x="1905000" y="4343400"/>
            <a:ext cx="13716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The formula to be used</a:t>
            </a:r>
          </a:p>
        </p:txBody>
      </p:sp>
      <p:sp>
        <p:nvSpPr>
          <p:cNvPr id="33804" name="Line 12"/>
          <p:cNvSpPr>
            <a:spLocks noChangeShapeType="1"/>
          </p:cNvSpPr>
          <p:nvPr/>
        </p:nvSpPr>
        <p:spPr bwMode="auto">
          <a:xfrm flipH="1" flipV="1">
            <a:off x="2209800" y="4114800"/>
            <a:ext cx="152400" cy="228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3805" name="Text Box 13"/>
          <p:cNvSpPr txBox="1">
            <a:spLocks noChangeArrowheads="1"/>
          </p:cNvSpPr>
          <p:nvPr/>
        </p:nvSpPr>
        <p:spPr bwMode="auto">
          <a:xfrm>
            <a:off x="76200" y="5105400"/>
            <a:ext cx="3810000" cy="947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So this means the sum of the sequence (2 + 3r) from r = 0 to r = 10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  <a:sym typeface="Wingdings" pitchFamily="2" charset="2"/>
              </a:rPr>
              <a:t> </a:t>
            </a:r>
            <a:r>
              <a:rPr lang="en-GB" altLang="en-US" sz="1600">
                <a:latin typeface="Comic Sans MS" pitchFamily="66" charset="0"/>
              </a:rPr>
              <a:t>Sum of 2 + 5 + 8 + … + 32</a:t>
            </a:r>
          </a:p>
        </p:txBody>
      </p:sp>
      <p:graphicFrame>
        <p:nvGraphicFramePr>
          <p:cNvPr id="33806" name="Object 14"/>
          <p:cNvGraphicFramePr>
            <a:graphicFrameLocks noChangeAspect="1"/>
          </p:cNvGraphicFramePr>
          <p:nvPr/>
        </p:nvGraphicFramePr>
        <p:xfrm>
          <a:off x="5715000" y="3505200"/>
          <a:ext cx="1609725" cy="912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9" name="Equation" r:id="rId5" imgW="761669" imgH="431613" progId="Equation.DSMT4">
                  <p:embed/>
                </p:oleObj>
              </mc:Choice>
              <mc:Fallback>
                <p:oleObj name="Equation" r:id="rId5" imgW="761669" imgH="431613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505200"/>
                        <a:ext cx="1609725" cy="912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07" name="Line 15"/>
          <p:cNvSpPr>
            <a:spLocks noChangeShapeType="1"/>
          </p:cNvSpPr>
          <p:nvPr/>
        </p:nvSpPr>
        <p:spPr bwMode="auto">
          <a:xfrm>
            <a:off x="5638800" y="3276600"/>
            <a:ext cx="304800" cy="228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3808" name="Text Box 16"/>
          <p:cNvSpPr txBox="1">
            <a:spLocks noChangeArrowheads="1"/>
          </p:cNvSpPr>
          <p:nvPr/>
        </p:nvSpPr>
        <p:spPr bwMode="auto">
          <a:xfrm>
            <a:off x="4724400" y="2819400"/>
            <a:ext cx="13716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Highest value of r</a:t>
            </a:r>
          </a:p>
        </p:txBody>
      </p:sp>
      <p:sp>
        <p:nvSpPr>
          <p:cNvPr id="33809" name="Line 17"/>
          <p:cNvSpPr>
            <a:spLocks noChangeShapeType="1"/>
          </p:cNvSpPr>
          <p:nvPr/>
        </p:nvSpPr>
        <p:spPr bwMode="auto">
          <a:xfrm flipV="1">
            <a:off x="5867400" y="4419600"/>
            <a:ext cx="152400" cy="152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3810" name="Text Box 18"/>
          <p:cNvSpPr txBox="1">
            <a:spLocks noChangeArrowheads="1"/>
          </p:cNvSpPr>
          <p:nvPr/>
        </p:nvSpPr>
        <p:spPr bwMode="auto">
          <a:xfrm>
            <a:off x="4800600" y="4495800"/>
            <a:ext cx="13716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The first value of r</a:t>
            </a:r>
          </a:p>
        </p:txBody>
      </p:sp>
      <p:sp>
        <p:nvSpPr>
          <p:cNvPr id="33811" name="Text Box 19"/>
          <p:cNvSpPr txBox="1">
            <a:spLocks noChangeArrowheads="1"/>
          </p:cNvSpPr>
          <p:nvPr/>
        </p:nvSpPr>
        <p:spPr bwMode="auto">
          <a:xfrm>
            <a:off x="6477000" y="4343400"/>
            <a:ext cx="13716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The formula to be used</a:t>
            </a:r>
          </a:p>
        </p:txBody>
      </p:sp>
      <p:sp>
        <p:nvSpPr>
          <p:cNvPr id="33812" name="Line 20"/>
          <p:cNvSpPr>
            <a:spLocks noChangeShapeType="1"/>
          </p:cNvSpPr>
          <p:nvPr/>
        </p:nvSpPr>
        <p:spPr bwMode="auto">
          <a:xfrm flipH="1" flipV="1">
            <a:off x="6781800" y="4114800"/>
            <a:ext cx="152400" cy="228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3813" name="Text Box 21"/>
          <p:cNvSpPr txBox="1">
            <a:spLocks noChangeArrowheads="1"/>
          </p:cNvSpPr>
          <p:nvPr/>
        </p:nvSpPr>
        <p:spPr bwMode="auto">
          <a:xfrm>
            <a:off x="4572000" y="5105400"/>
            <a:ext cx="3810000" cy="947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So this means the sum of the sequence (10 - 2r) from r = 5 to r = 15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  <a:sym typeface="Wingdings" pitchFamily="2" charset="2"/>
              </a:rPr>
              <a:t> </a:t>
            </a:r>
            <a:r>
              <a:rPr lang="en-GB" altLang="en-US" sz="1600">
                <a:latin typeface="Comic Sans MS" pitchFamily="66" charset="0"/>
              </a:rPr>
              <a:t>Sum of 0 + -2 + -4 + … + -20</a:t>
            </a:r>
          </a:p>
        </p:txBody>
      </p:sp>
      <p:pic>
        <p:nvPicPr>
          <p:cNvPr id="29717" name="Picture 22" descr="fibonacci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479550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3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3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38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38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3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3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3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3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3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3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3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338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338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9" grpId="0" animBg="1"/>
      <p:bldP spid="33800" grpId="0"/>
      <p:bldP spid="33801" grpId="0" animBg="1"/>
      <p:bldP spid="33802" grpId="0"/>
      <p:bldP spid="33803" grpId="0"/>
      <p:bldP spid="33804" grpId="0" animBg="1"/>
      <p:bldP spid="33807" grpId="0" animBg="1"/>
      <p:bldP spid="33808" grpId="0"/>
      <p:bldP spid="33809" grpId="0" animBg="1"/>
      <p:bldP spid="33810" grpId="0"/>
      <p:bldP spid="33811" grpId="0"/>
      <p:bldP spid="3381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Sequences and Series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3810000" cy="45259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 sz="1800" b="1" u="sng" smtClean="0">
                <a:latin typeface="Comic Sans MS" pitchFamily="66" charset="0"/>
              </a:rPr>
              <a:t>Sequences Notation</a:t>
            </a:r>
            <a:endParaRPr lang="en-GB" altLang="en-US" sz="16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The symbol </a:t>
            </a:r>
            <a:r>
              <a:rPr lang="el-GR" altLang="en-US" sz="1600" smtClean="0">
                <a:latin typeface="Comic Sans MS" pitchFamily="66" charset="0"/>
              </a:rPr>
              <a:t>Σ</a:t>
            </a:r>
            <a:r>
              <a:rPr lang="en-GB" altLang="en-US" sz="1600" smtClean="0">
                <a:latin typeface="Comic Sans MS" pitchFamily="66" charset="0"/>
              </a:rPr>
              <a:t> can be used to mean ‘sum of’:</a:t>
            </a:r>
            <a:endParaRPr lang="el-GR" altLang="en-US" sz="1800" b="1" u="sng" smtClean="0">
              <a:latin typeface="Comic Sans MS" pitchFamily="66" charset="0"/>
            </a:endParaRP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6G</a:t>
            </a:r>
          </a:p>
        </p:txBody>
      </p:sp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1219200" y="3505200"/>
          <a:ext cx="1447800" cy="912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6" name="Equation" r:id="rId3" imgW="685800" imgH="431800" progId="Equation.DSMT4">
                  <p:embed/>
                </p:oleObj>
              </mc:Choice>
              <mc:Fallback>
                <p:oleObj name="Equation" r:id="rId3" imgW="685800" imgH="431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505200"/>
                        <a:ext cx="1447800" cy="912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6" name="Line 6"/>
          <p:cNvSpPr>
            <a:spLocks noChangeShapeType="1"/>
          </p:cNvSpPr>
          <p:nvPr/>
        </p:nvSpPr>
        <p:spPr bwMode="auto">
          <a:xfrm>
            <a:off x="1066800" y="3276600"/>
            <a:ext cx="304800" cy="228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727" name="Text Box 7"/>
          <p:cNvSpPr txBox="1">
            <a:spLocks noChangeArrowheads="1"/>
          </p:cNvSpPr>
          <p:nvPr/>
        </p:nvSpPr>
        <p:spPr bwMode="auto">
          <a:xfrm>
            <a:off x="152400" y="2819400"/>
            <a:ext cx="13716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Highest value of r</a:t>
            </a:r>
          </a:p>
        </p:txBody>
      </p:sp>
      <p:sp>
        <p:nvSpPr>
          <p:cNvPr id="30728" name="Line 8"/>
          <p:cNvSpPr>
            <a:spLocks noChangeShapeType="1"/>
          </p:cNvSpPr>
          <p:nvPr/>
        </p:nvSpPr>
        <p:spPr bwMode="auto">
          <a:xfrm flipV="1">
            <a:off x="1295400" y="4419600"/>
            <a:ext cx="152400" cy="152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228600" y="4495800"/>
            <a:ext cx="13716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The first value of r</a:t>
            </a:r>
          </a:p>
        </p:txBody>
      </p:sp>
      <p:sp>
        <p:nvSpPr>
          <p:cNvPr id="30730" name="Text Box 10"/>
          <p:cNvSpPr txBox="1">
            <a:spLocks noChangeArrowheads="1"/>
          </p:cNvSpPr>
          <p:nvPr/>
        </p:nvSpPr>
        <p:spPr bwMode="auto">
          <a:xfrm>
            <a:off x="1905000" y="4343400"/>
            <a:ext cx="13716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The formula to be used</a:t>
            </a:r>
          </a:p>
        </p:txBody>
      </p:sp>
      <p:sp>
        <p:nvSpPr>
          <p:cNvPr id="30731" name="Line 11"/>
          <p:cNvSpPr>
            <a:spLocks noChangeShapeType="1"/>
          </p:cNvSpPr>
          <p:nvPr/>
        </p:nvSpPr>
        <p:spPr bwMode="auto">
          <a:xfrm flipH="1" flipV="1">
            <a:off x="2209800" y="4114800"/>
            <a:ext cx="152400" cy="228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732" name="Text Box 21"/>
          <p:cNvSpPr txBox="1">
            <a:spLocks noChangeArrowheads="1"/>
          </p:cNvSpPr>
          <p:nvPr/>
        </p:nvSpPr>
        <p:spPr bwMode="auto">
          <a:xfrm>
            <a:off x="5105400" y="1600200"/>
            <a:ext cx="1371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 1</a:t>
            </a:r>
          </a:p>
        </p:txBody>
      </p:sp>
      <p:sp>
        <p:nvSpPr>
          <p:cNvPr id="30733" name="Text Box 22"/>
          <p:cNvSpPr txBox="1">
            <a:spLocks noChangeArrowheads="1"/>
          </p:cNvSpPr>
          <p:nvPr/>
        </p:nvSpPr>
        <p:spPr bwMode="auto">
          <a:xfrm>
            <a:off x="4800600" y="1981200"/>
            <a:ext cx="419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Calculate the value of the following:</a:t>
            </a:r>
          </a:p>
        </p:txBody>
      </p:sp>
      <p:graphicFrame>
        <p:nvGraphicFramePr>
          <p:cNvPr id="30734" name="Object 23"/>
          <p:cNvGraphicFramePr>
            <a:graphicFrameLocks noChangeAspect="1"/>
          </p:cNvGraphicFramePr>
          <p:nvPr/>
        </p:nvGraphicFramePr>
        <p:xfrm>
          <a:off x="6248400" y="2362200"/>
          <a:ext cx="1233488" cy="912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7" name="Equation" r:id="rId5" imgW="583947" imgH="431613" progId="Equation.DSMT4">
                  <p:embed/>
                </p:oleObj>
              </mc:Choice>
              <mc:Fallback>
                <p:oleObj name="Equation" r:id="rId5" imgW="583947" imgH="431613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362200"/>
                        <a:ext cx="1233488" cy="912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64" name="Text Box 24"/>
          <p:cNvSpPr txBox="1">
            <a:spLocks noChangeArrowheads="1"/>
          </p:cNvSpPr>
          <p:nvPr/>
        </p:nvSpPr>
        <p:spPr bwMode="auto">
          <a:xfrm>
            <a:off x="4724400" y="3429000"/>
            <a:ext cx="419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5 + 9 + 13 + … + 81</a:t>
            </a:r>
          </a:p>
        </p:txBody>
      </p:sp>
      <p:graphicFrame>
        <p:nvGraphicFramePr>
          <p:cNvPr id="35865" name="Object 25"/>
          <p:cNvGraphicFramePr>
            <a:graphicFrameLocks noChangeAspect="1"/>
          </p:cNvGraphicFramePr>
          <p:nvPr/>
        </p:nvGraphicFramePr>
        <p:xfrm>
          <a:off x="4953000" y="4038600"/>
          <a:ext cx="55245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8" name="Equation" r:id="rId7" imgW="317362" imgH="228501" progId="Equation.DSMT4">
                  <p:embed/>
                </p:oleObj>
              </mc:Choice>
              <mc:Fallback>
                <p:oleObj name="Equation" r:id="rId7" imgW="317362" imgH="228501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4038600"/>
                        <a:ext cx="552450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66" name="Object 26"/>
          <p:cNvGraphicFramePr>
            <a:graphicFrameLocks noChangeAspect="1"/>
          </p:cNvGraphicFramePr>
          <p:nvPr/>
        </p:nvGraphicFramePr>
        <p:xfrm>
          <a:off x="5562600" y="3886200"/>
          <a:ext cx="1762125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9" name="Equation" r:id="rId9" imgW="1016000" imgH="393700" progId="Equation.DSMT4">
                  <p:embed/>
                </p:oleObj>
              </mc:Choice>
              <mc:Fallback>
                <p:oleObj name="Equation" r:id="rId9" imgW="1016000" imgH="3937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886200"/>
                        <a:ext cx="1762125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67" name="Object 27"/>
          <p:cNvGraphicFramePr>
            <a:graphicFrameLocks noChangeAspect="1"/>
          </p:cNvGraphicFramePr>
          <p:nvPr/>
        </p:nvGraphicFramePr>
        <p:xfrm>
          <a:off x="4953000" y="4800600"/>
          <a:ext cx="55245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0" name="Equation" r:id="rId11" imgW="317362" imgH="228501" progId="Equation.DSMT4">
                  <p:embed/>
                </p:oleObj>
              </mc:Choice>
              <mc:Fallback>
                <p:oleObj name="Equation" r:id="rId11" imgW="317362" imgH="228501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4800600"/>
                        <a:ext cx="552450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68" name="Object 28"/>
          <p:cNvGraphicFramePr>
            <a:graphicFrameLocks noChangeAspect="1"/>
          </p:cNvGraphicFramePr>
          <p:nvPr/>
        </p:nvGraphicFramePr>
        <p:xfrm>
          <a:off x="5562600" y="4648200"/>
          <a:ext cx="2159000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1" name="Equation" r:id="rId12" imgW="1244600" imgH="393700" progId="Equation.DSMT4">
                  <p:embed/>
                </p:oleObj>
              </mc:Choice>
              <mc:Fallback>
                <p:oleObj name="Equation" r:id="rId12" imgW="1244600" imgH="3937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4648200"/>
                        <a:ext cx="2159000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69" name="Text Box 29"/>
          <p:cNvSpPr txBox="1">
            <a:spLocks noChangeArrowheads="1"/>
          </p:cNvSpPr>
          <p:nvPr/>
        </p:nvSpPr>
        <p:spPr bwMode="auto">
          <a:xfrm>
            <a:off x="8001000" y="24384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a = 5</a:t>
            </a:r>
          </a:p>
        </p:txBody>
      </p:sp>
      <p:sp>
        <p:nvSpPr>
          <p:cNvPr id="35870" name="Text Box 30"/>
          <p:cNvSpPr txBox="1">
            <a:spLocks noChangeArrowheads="1"/>
          </p:cNvSpPr>
          <p:nvPr/>
        </p:nvSpPr>
        <p:spPr bwMode="auto">
          <a:xfrm>
            <a:off x="8001000" y="28194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d = 4</a:t>
            </a:r>
          </a:p>
        </p:txBody>
      </p:sp>
      <p:sp>
        <p:nvSpPr>
          <p:cNvPr id="35871" name="Text Box 31"/>
          <p:cNvSpPr txBox="1">
            <a:spLocks noChangeArrowheads="1"/>
          </p:cNvSpPr>
          <p:nvPr/>
        </p:nvSpPr>
        <p:spPr bwMode="auto">
          <a:xfrm>
            <a:off x="8001000" y="3200400"/>
            <a:ext cx="762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n = 20</a:t>
            </a:r>
          </a:p>
        </p:txBody>
      </p:sp>
      <p:graphicFrame>
        <p:nvGraphicFramePr>
          <p:cNvPr id="35872" name="Object 32"/>
          <p:cNvGraphicFramePr>
            <a:graphicFrameLocks noChangeAspect="1"/>
          </p:cNvGraphicFramePr>
          <p:nvPr/>
        </p:nvGraphicFramePr>
        <p:xfrm>
          <a:off x="4953000" y="5486400"/>
          <a:ext cx="55245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2" name="Equation" r:id="rId14" imgW="317362" imgH="228501" progId="Equation.DSMT4">
                  <p:embed/>
                </p:oleObj>
              </mc:Choice>
              <mc:Fallback>
                <p:oleObj name="Equation" r:id="rId14" imgW="317362" imgH="228501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5486400"/>
                        <a:ext cx="552450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73" name="Object 33"/>
          <p:cNvGraphicFramePr>
            <a:graphicFrameLocks noChangeAspect="1"/>
          </p:cNvGraphicFramePr>
          <p:nvPr/>
        </p:nvGraphicFramePr>
        <p:xfrm>
          <a:off x="5562600" y="5486400"/>
          <a:ext cx="1563688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3" name="Equation" r:id="rId15" imgW="901309" imgH="253890" progId="Equation.DSMT4">
                  <p:embed/>
                </p:oleObj>
              </mc:Choice>
              <mc:Fallback>
                <p:oleObj name="Equation" r:id="rId15" imgW="901309" imgH="25389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5486400"/>
                        <a:ext cx="1563688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74" name="Object 34"/>
          <p:cNvGraphicFramePr>
            <a:graphicFrameLocks noChangeAspect="1"/>
          </p:cNvGraphicFramePr>
          <p:nvPr/>
        </p:nvGraphicFramePr>
        <p:xfrm>
          <a:off x="4953000" y="5943600"/>
          <a:ext cx="55245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4" name="Equation" r:id="rId17" imgW="317362" imgH="228501" progId="Equation.DSMT4">
                  <p:embed/>
                </p:oleObj>
              </mc:Choice>
              <mc:Fallback>
                <p:oleObj name="Equation" r:id="rId17" imgW="317362" imgH="228501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5943600"/>
                        <a:ext cx="552450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75" name="Object 35"/>
          <p:cNvGraphicFramePr>
            <a:graphicFrameLocks noChangeAspect="1"/>
          </p:cNvGraphicFramePr>
          <p:nvPr/>
        </p:nvGraphicFramePr>
        <p:xfrm>
          <a:off x="5562600" y="5943600"/>
          <a:ext cx="77152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5" name="Equation" r:id="rId18" imgW="444114" imgH="253780" progId="Equation.DSMT4">
                  <p:embed/>
                </p:oleObj>
              </mc:Choice>
              <mc:Fallback>
                <p:oleObj name="Equation" r:id="rId18" imgW="444114" imgH="25378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5943600"/>
                        <a:ext cx="771525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76" name="Object 36"/>
          <p:cNvGraphicFramePr>
            <a:graphicFrameLocks noChangeAspect="1"/>
          </p:cNvGraphicFramePr>
          <p:nvPr/>
        </p:nvGraphicFramePr>
        <p:xfrm>
          <a:off x="4953000" y="6459538"/>
          <a:ext cx="552450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6" name="Equation" r:id="rId20" imgW="317362" imgH="228501" progId="Equation.DSMT4">
                  <p:embed/>
                </p:oleObj>
              </mc:Choice>
              <mc:Fallback>
                <p:oleObj name="Equation" r:id="rId20" imgW="317362" imgH="228501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6459538"/>
                        <a:ext cx="552450" cy="398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77" name="Object 37"/>
          <p:cNvGraphicFramePr>
            <a:graphicFrameLocks noChangeAspect="1"/>
          </p:cNvGraphicFramePr>
          <p:nvPr/>
        </p:nvGraphicFramePr>
        <p:xfrm>
          <a:off x="5562600" y="6459538"/>
          <a:ext cx="46355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7" name="Equation" r:id="rId21" imgW="266353" imgH="177569" progId="Equation.DSMT4">
                  <p:embed/>
                </p:oleObj>
              </mc:Choice>
              <mc:Fallback>
                <p:oleObj name="Equation" r:id="rId21" imgW="266353" imgH="177569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6459538"/>
                        <a:ext cx="463550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78" name="Arc 38"/>
          <p:cNvSpPr>
            <a:spLocks/>
          </p:cNvSpPr>
          <p:nvPr/>
        </p:nvSpPr>
        <p:spPr bwMode="auto">
          <a:xfrm>
            <a:off x="7772400" y="4191000"/>
            <a:ext cx="304800" cy="762000"/>
          </a:xfrm>
          <a:custGeom>
            <a:avLst/>
            <a:gdLst>
              <a:gd name="T0" fmla="*/ 33711 w 21772"/>
              <a:gd name="T1" fmla="*/ 0 h 43200"/>
              <a:gd name="T2" fmla="*/ 0 w 21772"/>
              <a:gd name="T3" fmla="*/ 13440516 h 43200"/>
              <a:gd name="T4" fmla="*/ 33711 w 21772"/>
              <a:gd name="T5" fmla="*/ 672041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772" h="43200" fill="none" extrusionOk="0">
                <a:moveTo>
                  <a:pt x="171" y="0"/>
                </a:moveTo>
                <a:cubicBezTo>
                  <a:pt x="12101" y="0"/>
                  <a:pt x="21772" y="9670"/>
                  <a:pt x="21772" y="21600"/>
                </a:cubicBezTo>
                <a:cubicBezTo>
                  <a:pt x="21772" y="33529"/>
                  <a:pt x="12101" y="43200"/>
                  <a:pt x="172" y="43200"/>
                </a:cubicBezTo>
                <a:cubicBezTo>
                  <a:pt x="114" y="43200"/>
                  <a:pt x="57" y="43199"/>
                  <a:pt x="-1" y="43199"/>
                </a:cubicBezTo>
              </a:path>
              <a:path w="21772" h="43200" stroke="0" extrusionOk="0">
                <a:moveTo>
                  <a:pt x="171" y="0"/>
                </a:moveTo>
                <a:cubicBezTo>
                  <a:pt x="12101" y="0"/>
                  <a:pt x="21772" y="9670"/>
                  <a:pt x="21772" y="21600"/>
                </a:cubicBezTo>
                <a:cubicBezTo>
                  <a:pt x="21772" y="33529"/>
                  <a:pt x="12101" y="43200"/>
                  <a:pt x="172" y="43200"/>
                </a:cubicBezTo>
                <a:cubicBezTo>
                  <a:pt x="114" y="43200"/>
                  <a:pt x="57" y="43199"/>
                  <a:pt x="-1" y="43199"/>
                </a:cubicBezTo>
                <a:lnTo>
                  <a:pt x="172" y="21600"/>
                </a:lnTo>
                <a:lnTo>
                  <a:pt x="17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5879" name="Arc 39"/>
          <p:cNvSpPr>
            <a:spLocks/>
          </p:cNvSpPr>
          <p:nvPr/>
        </p:nvSpPr>
        <p:spPr bwMode="auto">
          <a:xfrm>
            <a:off x="7772400" y="4953000"/>
            <a:ext cx="304800" cy="762000"/>
          </a:xfrm>
          <a:custGeom>
            <a:avLst/>
            <a:gdLst>
              <a:gd name="T0" fmla="*/ 33711 w 21772"/>
              <a:gd name="T1" fmla="*/ 0 h 43200"/>
              <a:gd name="T2" fmla="*/ 0 w 21772"/>
              <a:gd name="T3" fmla="*/ 13440516 h 43200"/>
              <a:gd name="T4" fmla="*/ 33711 w 21772"/>
              <a:gd name="T5" fmla="*/ 672041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772" h="43200" fill="none" extrusionOk="0">
                <a:moveTo>
                  <a:pt x="171" y="0"/>
                </a:moveTo>
                <a:cubicBezTo>
                  <a:pt x="12101" y="0"/>
                  <a:pt x="21772" y="9670"/>
                  <a:pt x="21772" y="21600"/>
                </a:cubicBezTo>
                <a:cubicBezTo>
                  <a:pt x="21772" y="33529"/>
                  <a:pt x="12101" y="43200"/>
                  <a:pt x="172" y="43200"/>
                </a:cubicBezTo>
                <a:cubicBezTo>
                  <a:pt x="114" y="43200"/>
                  <a:pt x="57" y="43199"/>
                  <a:pt x="-1" y="43199"/>
                </a:cubicBezTo>
              </a:path>
              <a:path w="21772" h="43200" stroke="0" extrusionOk="0">
                <a:moveTo>
                  <a:pt x="171" y="0"/>
                </a:moveTo>
                <a:cubicBezTo>
                  <a:pt x="12101" y="0"/>
                  <a:pt x="21772" y="9670"/>
                  <a:pt x="21772" y="21600"/>
                </a:cubicBezTo>
                <a:cubicBezTo>
                  <a:pt x="21772" y="33529"/>
                  <a:pt x="12101" y="43200"/>
                  <a:pt x="172" y="43200"/>
                </a:cubicBezTo>
                <a:cubicBezTo>
                  <a:pt x="114" y="43200"/>
                  <a:pt x="57" y="43199"/>
                  <a:pt x="-1" y="43199"/>
                </a:cubicBezTo>
                <a:lnTo>
                  <a:pt x="172" y="21600"/>
                </a:lnTo>
                <a:lnTo>
                  <a:pt x="17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5880" name="Arc 40"/>
          <p:cNvSpPr>
            <a:spLocks/>
          </p:cNvSpPr>
          <p:nvPr/>
        </p:nvSpPr>
        <p:spPr bwMode="auto">
          <a:xfrm>
            <a:off x="7772400" y="5761038"/>
            <a:ext cx="304800" cy="457200"/>
          </a:xfrm>
          <a:custGeom>
            <a:avLst/>
            <a:gdLst>
              <a:gd name="T0" fmla="*/ 33711 w 21772"/>
              <a:gd name="T1" fmla="*/ 0 h 43200"/>
              <a:gd name="T2" fmla="*/ 0 w 21772"/>
              <a:gd name="T3" fmla="*/ 4838584 h 43200"/>
              <a:gd name="T4" fmla="*/ 33711 w 21772"/>
              <a:gd name="T5" fmla="*/ 2419350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772" h="43200" fill="none" extrusionOk="0">
                <a:moveTo>
                  <a:pt x="171" y="0"/>
                </a:moveTo>
                <a:cubicBezTo>
                  <a:pt x="12101" y="0"/>
                  <a:pt x="21772" y="9670"/>
                  <a:pt x="21772" y="21600"/>
                </a:cubicBezTo>
                <a:cubicBezTo>
                  <a:pt x="21772" y="33529"/>
                  <a:pt x="12101" y="43200"/>
                  <a:pt x="172" y="43200"/>
                </a:cubicBezTo>
                <a:cubicBezTo>
                  <a:pt x="114" y="43200"/>
                  <a:pt x="57" y="43199"/>
                  <a:pt x="-1" y="43199"/>
                </a:cubicBezTo>
              </a:path>
              <a:path w="21772" h="43200" stroke="0" extrusionOk="0">
                <a:moveTo>
                  <a:pt x="171" y="0"/>
                </a:moveTo>
                <a:cubicBezTo>
                  <a:pt x="12101" y="0"/>
                  <a:pt x="21772" y="9670"/>
                  <a:pt x="21772" y="21600"/>
                </a:cubicBezTo>
                <a:cubicBezTo>
                  <a:pt x="21772" y="33529"/>
                  <a:pt x="12101" y="43200"/>
                  <a:pt x="172" y="43200"/>
                </a:cubicBezTo>
                <a:cubicBezTo>
                  <a:pt x="114" y="43200"/>
                  <a:pt x="57" y="43199"/>
                  <a:pt x="-1" y="43199"/>
                </a:cubicBezTo>
                <a:lnTo>
                  <a:pt x="172" y="21600"/>
                </a:lnTo>
                <a:lnTo>
                  <a:pt x="17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5881" name="Arc 41"/>
          <p:cNvSpPr>
            <a:spLocks/>
          </p:cNvSpPr>
          <p:nvPr/>
        </p:nvSpPr>
        <p:spPr bwMode="auto">
          <a:xfrm>
            <a:off x="7772400" y="6218238"/>
            <a:ext cx="304800" cy="457200"/>
          </a:xfrm>
          <a:custGeom>
            <a:avLst/>
            <a:gdLst>
              <a:gd name="T0" fmla="*/ 33711 w 21772"/>
              <a:gd name="T1" fmla="*/ 0 h 43200"/>
              <a:gd name="T2" fmla="*/ 0 w 21772"/>
              <a:gd name="T3" fmla="*/ 4838584 h 43200"/>
              <a:gd name="T4" fmla="*/ 33711 w 21772"/>
              <a:gd name="T5" fmla="*/ 2419350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772" h="43200" fill="none" extrusionOk="0">
                <a:moveTo>
                  <a:pt x="171" y="0"/>
                </a:moveTo>
                <a:cubicBezTo>
                  <a:pt x="12101" y="0"/>
                  <a:pt x="21772" y="9670"/>
                  <a:pt x="21772" y="21600"/>
                </a:cubicBezTo>
                <a:cubicBezTo>
                  <a:pt x="21772" y="33529"/>
                  <a:pt x="12101" y="43200"/>
                  <a:pt x="172" y="43200"/>
                </a:cubicBezTo>
                <a:cubicBezTo>
                  <a:pt x="114" y="43200"/>
                  <a:pt x="57" y="43199"/>
                  <a:pt x="-1" y="43199"/>
                </a:cubicBezTo>
              </a:path>
              <a:path w="21772" h="43200" stroke="0" extrusionOk="0">
                <a:moveTo>
                  <a:pt x="171" y="0"/>
                </a:moveTo>
                <a:cubicBezTo>
                  <a:pt x="12101" y="0"/>
                  <a:pt x="21772" y="9670"/>
                  <a:pt x="21772" y="21600"/>
                </a:cubicBezTo>
                <a:cubicBezTo>
                  <a:pt x="21772" y="33529"/>
                  <a:pt x="12101" y="43200"/>
                  <a:pt x="172" y="43200"/>
                </a:cubicBezTo>
                <a:cubicBezTo>
                  <a:pt x="114" y="43200"/>
                  <a:pt x="57" y="43199"/>
                  <a:pt x="-1" y="43199"/>
                </a:cubicBezTo>
                <a:lnTo>
                  <a:pt x="172" y="21600"/>
                </a:lnTo>
                <a:lnTo>
                  <a:pt x="17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5882" name="Text Box 42"/>
          <p:cNvSpPr txBox="1">
            <a:spLocks noChangeArrowheads="1"/>
          </p:cNvSpPr>
          <p:nvPr/>
        </p:nvSpPr>
        <p:spPr bwMode="auto">
          <a:xfrm>
            <a:off x="8001000" y="4191000"/>
            <a:ext cx="10668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Sub numbers in</a:t>
            </a:r>
          </a:p>
        </p:txBody>
      </p:sp>
      <p:sp>
        <p:nvSpPr>
          <p:cNvPr id="35883" name="Text Box 43"/>
          <p:cNvSpPr txBox="1">
            <a:spLocks noChangeArrowheads="1"/>
          </p:cNvSpPr>
          <p:nvPr/>
        </p:nvSpPr>
        <p:spPr bwMode="auto">
          <a:xfrm>
            <a:off x="8001000" y="5029200"/>
            <a:ext cx="1066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Work out brackets</a:t>
            </a:r>
          </a:p>
        </p:txBody>
      </p:sp>
      <p:pic>
        <p:nvPicPr>
          <p:cNvPr id="30755" name="Picture 44" descr="fibonacci2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228600"/>
            <a:ext cx="1479550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5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5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5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5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5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5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5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5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5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5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5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5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5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5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5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5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5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5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64" grpId="0"/>
      <p:bldP spid="35869" grpId="0"/>
      <p:bldP spid="35870" grpId="0"/>
      <p:bldP spid="35871" grpId="0"/>
      <p:bldP spid="35878" grpId="0" animBg="1"/>
      <p:bldP spid="35879" grpId="0" animBg="1"/>
      <p:bldP spid="35880" grpId="0" animBg="1"/>
      <p:bldP spid="35881" grpId="0" animBg="1"/>
      <p:bldP spid="35882" grpId="0"/>
      <p:bldP spid="3588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>
            <a:off x="685800" y="3048000"/>
            <a:ext cx="7696200" cy="9810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Teachings for Exercise 6B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Summary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z="2800" smtClean="0">
                <a:latin typeface="Comic Sans MS" pitchFamily="66" charset="0"/>
              </a:rPr>
              <a:t>We have looked at sequences</a:t>
            </a:r>
          </a:p>
          <a:p>
            <a:pPr eaLnBrk="1" hangingPunct="1"/>
            <a:endParaRPr lang="en-GB" altLang="en-US" sz="2800" smtClean="0">
              <a:latin typeface="Comic Sans MS" pitchFamily="66" charset="0"/>
            </a:endParaRPr>
          </a:p>
          <a:p>
            <a:pPr eaLnBrk="1" hangingPunct="1"/>
            <a:r>
              <a:rPr lang="en-GB" altLang="en-US" sz="2800" smtClean="0">
                <a:latin typeface="Comic Sans MS" pitchFamily="66" charset="0"/>
              </a:rPr>
              <a:t>We have seen how to calculate a number in an arithmetic sequence</a:t>
            </a:r>
          </a:p>
          <a:p>
            <a:pPr eaLnBrk="1" hangingPunct="1"/>
            <a:endParaRPr lang="en-GB" altLang="en-US" sz="2800" smtClean="0">
              <a:latin typeface="Comic Sans MS" pitchFamily="66" charset="0"/>
            </a:endParaRPr>
          </a:p>
          <a:p>
            <a:pPr eaLnBrk="1" hangingPunct="1"/>
            <a:r>
              <a:rPr lang="en-GB" altLang="en-US" sz="2800" smtClean="0">
                <a:latin typeface="Comic Sans MS" pitchFamily="66" charset="0"/>
              </a:rPr>
              <a:t>We have also worked out the sum of a sequence</a:t>
            </a:r>
          </a:p>
          <a:p>
            <a:pPr eaLnBrk="1" hangingPunct="1"/>
            <a:endParaRPr lang="en-GB" altLang="en-US" sz="2800" smtClean="0">
              <a:latin typeface="Comic Sans MS" pitchFamily="66" charset="0"/>
            </a:endParaRPr>
          </a:p>
          <a:p>
            <a:pPr eaLnBrk="1" hangingPunct="1"/>
            <a:r>
              <a:rPr lang="en-GB" altLang="en-US" sz="2800" smtClean="0">
                <a:latin typeface="Comic Sans MS" pitchFamily="66" charset="0"/>
              </a:rPr>
              <a:t>We have also seen some of the notation which is used in sequences</a:t>
            </a:r>
          </a:p>
        </p:txBody>
      </p:sp>
      <p:pic>
        <p:nvPicPr>
          <p:cNvPr id="31748" name="Picture 5" descr="fibonacci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479550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Sequences and Series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4038600" cy="45259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 sz="1800" b="1" u="sng" smtClean="0">
                <a:latin typeface="Comic Sans MS" pitchFamily="66" charset="0"/>
              </a:rPr>
              <a:t>The nth term</a:t>
            </a:r>
            <a:endParaRPr lang="en-GB" altLang="en-US" sz="18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The nth term of a sequence is sometimes known as the ‘general term’.</a:t>
            </a:r>
          </a:p>
          <a:p>
            <a:pPr marL="0" indent="0"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You need to become familiar with the terminology of sequences in A-level maths.</a:t>
            </a:r>
            <a:endParaRPr lang="en-GB" altLang="en-US" sz="1800" b="1" u="sng" smtClean="0">
              <a:latin typeface="Comic Sans MS" pitchFamily="66" charset="0"/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6B</a:t>
            </a:r>
          </a:p>
        </p:txBody>
      </p:sp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420688" y="4724400"/>
          <a:ext cx="2047875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4" imgW="1104900" imgH="228600" progId="Equation.DSMT4">
                  <p:embed/>
                </p:oleObj>
              </mc:Choice>
              <mc:Fallback>
                <p:oleObj name="Equation" r:id="rId4" imgW="1104900" imgH="228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688" y="4724400"/>
                        <a:ext cx="2047875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420688" y="5181600"/>
          <a:ext cx="4216400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6" imgW="2273300" imgH="228600" progId="Equation.DSMT4">
                  <p:embed/>
                </p:oleObj>
              </mc:Choice>
              <mc:Fallback>
                <p:oleObj name="Equation" r:id="rId6" imgW="2273300" imgH="228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688" y="5181600"/>
                        <a:ext cx="4216400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5334000" y="1600200"/>
            <a:ext cx="1371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 u="sng">
                <a:latin typeface="Comic Sans MS" pitchFamily="66" charset="0"/>
              </a:rPr>
              <a:t>Example 1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5334000" y="1981200"/>
            <a:ext cx="35052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The nth term of a sequence is given by U</a:t>
            </a:r>
            <a:r>
              <a:rPr lang="en-GB" altLang="en-US" baseline="-25000">
                <a:latin typeface="Comic Sans MS" pitchFamily="66" charset="0"/>
              </a:rPr>
              <a:t>n</a:t>
            </a:r>
            <a:r>
              <a:rPr lang="en-GB" altLang="en-US">
                <a:latin typeface="Comic Sans MS" pitchFamily="66" charset="0"/>
              </a:rPr>
              <a:t> = 3n – 1. Work out the 1</a:t>
            </a:r>
            <a:r>
              <a:rPr lang="en-GB" altLang="en-US" baseline="30000">
                <a:latin typeface="Comic Sans MS" pitchFamily="66" charset="0"/>
              </a:rPr>
              <a:t>st</a:t>
            </a:r>
            <a:r>
              <a:rPr lang="en-GB" altLang="en-US">
                <a:latin typeface="Comic Sans MS" pitchFamily="66" charset="0"/>
              </a:rPr>
              <a:t>, 3</a:t>
            </a:r>
            <a:r>
              <a:rPr lang="en-GB" altLang="en-US" baseline="30000">
                <a:latin typeface="Comic Sans MS" pitchFamily="66" charset="0"/>
              </a:rPr>
              <a:t>rd</a:t>
            </a:r>
            <a:r>
              <a:rPr lang="en-GB" altLang="en-US">
                <a:latin typeface="Comic Sans MS" pitchFamily="66" charset="0"/>
              </a:rPr>
              <a:t> and 19</a:t>
            </a:r>
            <a:r>
              <a:rPr lang="en-GB" altLang="en-US" baseline="30000">
                <a:latin typeface="Comic Sans MS" pitchFamily="66" charset="0"/>
              </a:rPr>
              <a:t>th</a:t>
            </a:r>
            <a:r>
              <a:rPr lang="en-GB" altLang="en-US">
                <a:latin typeface="Comic Sans MS" pitchFamily="66" charset="0"/>
              </a:rPr>
              <a:t> terms.</a:t>
            </a:r>
          </a:p>
        </p:txBody>
      </p:sp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5449888" y="3505200"/>
          <a:ext cx="11430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8" imgW="698500" imgH="228600" progId="Equation.DSMT4">
                  <p:embed/>
                </p:oleObj>
              </mc:Choice>
              <mc:Fallback>
                <p:oleObj name="Equation" r:id="rId8" imgW="698500" imgH="228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9888" y="3505200"/>
                        <a:ext cx="1143000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5526088" y="3886200"/>
          <a:ext cx="9779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10" imgW="596900" imgH="228600" progId="Equation.DSMT4">
                  <p:embed/>
                </p:oleObj>
              </mc:Choice>
              <mc:Fallback>
                <p:oleObj name="Equation" r:id="rId10" imgW="596900" imgH="2286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6088" y="3886200"/>
                        <a:ext cx="977900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5526088" y="4267200"/>
          <a:ext cx="706437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Equation" r:id="rId12" imgW="431613" imgH="228501" progId="Equation.DSMT4">
                  <p:embed/>
                </p:oleObj>
              </mc:Choice>
              <mc:Fallback>
                <p:oleObj name="Equation" r:id="rId12" imgW="431613" imgH="228501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6088" y="4267200"/>
                        <a:ext cx="706437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5678488" y="31242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b="1" u="sng">
                <a:latin typeface="Comic Sans MS" pitchFamily="66" charset="0"/>
              </a:rPr>
              <a:t>1st</a:t>
            </a:r>
          </a:p>
        </p:txBody>
      </p:sp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7221538" y="3505200"/>
          <a:ext cx="11430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Equation" r:id="rId14" imgW="698500" imgH="228600" progId="Equation.DSMT4">
                  <p:embed/>
                </p:oleObj>
              </mc:Choice>
              <mc:Fallback>
                <p:oleObj name="Equation" r:id="rId14" imgW="698500" imgH="2286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1538" y="3505200"/>
                        <a:ext cx="1143000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14"/>
          <p:cNvGraphicFramePr>
            <a:graphicFrameLocks noChangeAspect="1"/>
          </p:cNvGraphicFramePr>
          <p:nvPr/>
        </p:nvGraphicFramePr>
        <p:xfrm>
          <a:off x="7297738" y="3886200"/>
          <a:ext cx="998537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Equation" r:id="rId16" imgW="609600" imgH="228600" progId="Equation.DSMT4">
                  <p:embed/>
                </p:oleObj>
              </mc:Choice>
              <mc:Fallback>
                <p:oleObj name="Equation" r:id="rId16" imgW="609600" imgH="2286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7738" y="3886200"/>
                        <a:ext cx="998537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3" name="Object 15"/>
          <p:cNvGraphicFramePr>
            <a:graphicFrameLocks noChangeAspect="1"/>
          </p:cNvGraphicFramePr>
          <p:nvPr/>
        </p:nvGraphicFramePr>
        <p:xfrm>
          <a:off x="7297738" y="4267200"/>
          <a:ext cx="706437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Equation" r:id="rId18" imgW="431613" imgH="228501" progId="Equation.DSMT4">
                  <p:embed/>
                </p:oleObj>
              </mc:Choice>
              <mc:Fallback>
                <p:oleObj name="Equation" r:id="rId18" imgW="431613" imgH="228501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7738" y="4267200"/>
                        <a:ext cx="706437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7440613" y="31242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b="1" u="sng">
                <a:latin typeface="Comic Sans MS" pitchFamily="66" charset="0"/>
              </a:rPr>
              <a:t>3rd</a:t>
            </a:r>
          </a:p>
        </p:txBody>
      </p:sp>
      <p:graphicFrame>
        <p:nvGraphicFramePr>
          <p:cNvPr id="7185" name="Object 17"/>
          <p:cNvGraphicFramePr>
            <a:graphicFrameLocks noChangeAspect="1"/>
          </p:cNvGraphicFramePr>
          <p:nvPr/>
        </p:nvGraphicFramePr>
        <p:xfrm>
          <a:off x="6307138" y="5257800"/>
          <a:ext cx="11430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0" name="Equation" r:id="rId20" imgW="698500" imgH="228600" progId="Equation.DSMT4">
                  <p:embed/>
                </p:oleObj>
              </mc:Choice>
              <mc:Fallback>
                <p:oleObj name="Equation" r:id="rId20" imgW="698500" imgH="2286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7138" y="5257800"/>
                        <a:ext cx="1143000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6" name="Object 18"/>
          <p:cNvGraphicFramePr>
            <a:graphicFrameLocks noChangeAspect="1"/>
          </p:cNvGraphicFramePr>
          <p:nvPr/>
        </p:nvGraphicFramePr>
        <p:xfrm>
          <a:off x="6310313" y="5638800"/>
          <a:ext cx="1144587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name="Equation" r:id="rId21" imgW="698500" imgH="228600" progId="Equation.DSMT4">
                  <p:embed/>
                </p:oleObj>
              </mc:Choice>
              <mc:Fallback>
                <p:oleObj name="Equation" r:id="rId21" imgW="698500" imgH="2286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0313" y="5638800"/>
                        <a:ext cx="1144587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7" name="Object 19"/>
          <p:cNvGraphicFramePr>
            <a:graphicFrameLocks noChangeAspect="1"/>
          </p:cNvGraphicFramePr>
          <p:nvPr/>
        </p:nvGraphicFramePr>
        <p:xfrm>
          <a:off x="6324600" y="6019800"/>
          <a:ext cx="830263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2" name="Equation" r:id="rId23" imgW="508000" imgH="228600" progId="Equation.DSMT4">
                  <p:embed/>
                </p:oleObj>
              </mc:Choice>
              <mc:Fallback>
                <p:oleObj name="Equation" r:id="rId23" imgW="508000" imgH="2286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6019800"/>
                        <a:ext cx="830263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6459538" y="487680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b="1" u="sng">
                <a:latin typeface="Comic Sans MS" pitchFamily="66" charset="0"/>
              </a:rPr>
              <a:t>19th</a:t>
            </a:r>
          </a:p>
        </p:txBody>
      </p:sp>
      <p:pic>
        <p:nvPicPr>
          <p:cNvPr id="5141" name="Picture 21" descr="how-to-compare-dna-sequences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143000" cy="1116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/>
      <p:bldP spid="7176" grpId="0"/>
      <p:bldP spid="7180" grpId="0"/>
      <p:bldP spid="7184" grpId="0"/>
      <p:bldP spid="718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Sequences and Series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4038600" cy="45259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 sz="1800" b="1" u="sng" smtClean="0">
                <a:latin typeface="Comic Sans MS" pitchFamily="66" charset="0"/>
              </a:rPr>
              <a:t>The nth term</a:t>
            </a:r>
            <a:endParaRPr lang="en-GB" altLang="en-US" sz="18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The nth term of a sequence is sometimes known as the ‘general term’.</a:t>
            </a:r>
          </a:p>
          <a:p>
            <a:pPr marL="0" indent="0"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You need to become familiar with the terminology of sequences in A-level maths.</a:t>
            </a:r>
            <a:endParaRPr lang="en-GB" altLang="en-US" sz="1800" b="1" u="sng" smtClean="0">
              <a:latin typeface="Comic Sans MS" pitchFamily="66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6B</a:t>
            </a:r>
          </a:p>
        </p:txBody>
      </p:sp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420688" y="4724400"/>
          <a:ext cx="2047875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4" imgW="1104900" imgH="228600" progId="Equation.DSMT4">
                  <p:embed/>
                </p:oleObj>
              </mc:Choice>
              <mc:Fallback>
                <p:oleObj name="Equation" r:id="rId4" imgW="1104900" imgH="228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688" y="4724400"/>
                        <a:ext cx="2047875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420688" y="5181600"/>
          <a:ext cx="4216400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6" imgW="2273300" imgH="228600" progId="Equation.DSMT4">
                  <p:embed/>
                </p:oleObj>
              </mc:Choice>
              <mc:Fallback>
                <p:oleObj name="Equation" r:id="rId6" imgW="2273300" imgH="228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688" y="5181600"/>
                        <a:ext cx="4216400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5297488" y="1600200"/>
            <a:ext cx="1371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 u="sng">
                <a:latin typeface="Comic Sans MS" pitchFamily="66" charset="0"/>
              </a:rPr>
              <a:t>Example 3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5297488" y="1981200"/>
            <a:ext cx="3505200" cy="187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The nth term of a sequence is given by:</a:t>
            </a:r>
          </a:p>
          <a:p>
            <a:pPr algn="ctr" eaLnBrk="1" hangingPunct="1">
              <a:spcBef>
                <a:spcPct val="50000"/>
              </a:spcBef>
            </a:pPr>
            <a:endParaRPr lang="en-GB" altLang="en-US">
              <a:latin typeface="Comic Sans MS" pitchFamily="66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GB" altLang="en-US">
              <a:latin typeface="Comic Sans MS" pitchFamily="66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Work out the 20</a:t>
            </a:r>
            <a:r>
              <a:rPr lang="en-GB" altLang="en-US" baseline="30000">
                <a:latin typeface="Comic Sans MS" pitchFamily="66" charset="0"/>
              </a:rPr>
              <a:t>th</a:t>
            </a:r>
            <a:r>
              <a:rPr lang="en-GB" altLang="en-US">
                <a:latin typeface="Comic Sans MS" pitchFamily="66" charset="0"/>
              </a:rPr>
              <a:t> term.</a:t>
            </a:r>
          </a:p>
        </p:txBody>
      </p:sp>
      <p:graphicFrame>
        <p:nvGraphicFramePr>
          <p:cNvPr id="6153" name="Object 21"/>
          <p:cNvGraphicFramePr>
            <a:graphicFrameLocks noChangeAspect="1"/>
          </p:cNvGraphicFramePr>
          <p:nvPr/>
        </p:nvGraphicFramePr>
        <p:xfrm>
          <a:off x="6477000" y="2590800"/>
          <a:ext cx="1143000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8" imgW="660400" imgH="419100" progId="Equation.DSMT4">
                  <p:embed/>
                </p:oleObj>
              </mc:Choice>
              <mc:Fallback>
                <p:oleObj name="Equation" r:id="rId8" imgW="660400" imgH="4191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590800"/>
                        <a:ext cx="1143000" cy="727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4" name="Object 22"/>
          <p:cNvGraphicFramePr>
            <a:graphicFrameLocks noChangeAspect="1"/>
          </p:cNvGraphicFramePr>
          <p:nvPr/>
        </p:nvGraphicFramePr>
        <p:xfrm>
          <a:off x="6477000" y="3962400"/>
          <a:ext cx="1143000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10" imgW="660400" imgH="419100" progId="Equation.DSMT4">
                  <p:embed/>
                </p:oleObj>
              </mc:Choice>
              <mc:Fallback>
                <p:oleObj name="Equation" r:id="rId10" imgW="660400" imgH="4191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3962400"/>
                        <a:ext cx="1143000" cy="727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5" name="Object 23"/>
          <p:cNvGraphicFramePr>
            <a:graphicFrameLocks noChangeAspect="1"/>
          </p:cNvGraphicFramePr>
          <p:nvPr/>
        </p:nvGraphicFramePr>
        <p:xfrm>
          <a:off x="6400800" y="4800600"/>
          <a:ext cx="1341438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11" imgW="774364" imgH="418918" progId="Equation.DSMT4">
                  <p:embed/>
                </p:oleObj>
              </mc:Choice>
              <mc:Fallback>
                <p:oleObj name="Equation" r:id="rId11" imgW="774364" imgH="418918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4800600"/>
                        <a:ext cx="1341438" cy="727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6" name="Object 24"/>
          <p:cNvGraphicFramePr>
            <a:graphicFrameLocks noChangeAspect="1"/>
          </p:cNvGraphicFramePr>
          <p:nvPr/>
        </p:nvGraphicFramePr>
        <p:xfrm>
          <a:off x="6477000" y="5638800"/>
          <a:ext cx="1143000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13" imgW="660113" imgH="393529" progId="Equation.DSMT4">
                  <p:embed/>
                </p:oleObj>
              </mc:Choice>
              <mc:Fallback>
                <p:oleObj name="Equation" r:id="rId13" imgW="660113" imgH="393529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5638800"/>
                        <a:ext cx="1143000" cy="682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57" name="Picture 25" descr="how-to-compare-dna-sequences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143000" cy="1116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Sequences and Series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4038600" cy="45259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 sz="1800" b="1" u="sng" smtClean="0">
                <a:latin typeface="Comic Sans MS" pitchFamily="66" charset="0"/>
              </a:rPr>
              <a:t>The nth term</a:t>
            </a:r>
            <a:endParaRPr lang="en-GB" altLang="en-US" sz="18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The nth term of a sequence is sometimes known as the ‘general term’.</a:t>
            </a:r>
          </a:p>
          <a:p>
            <a:pPr marL="0" indent="0"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You need to become familiar with the terminology of sequences in A-level maths.</a:t>
            </a:r>
            <a:endParaRPr lang="en-GB" altLang="en-US" sz="1800" b="1" u="sng" smtClean="0">
              <a:latin typeface="Comic Sans MS" pitchFamily="66" charset="0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6B</a:t>
            </a:r>
          </a:p>
        </p:txBody>
      </p:sp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420688" y="4724400"/>
          <a:ext cx="2047875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3" imgW="1104900" imgH="228600" progId="Equation.DSMT4">
                  <p:embed/>
                </p:oleObj>
              </mc:Choice>
              <mc:Fallback>
                <p:oleObj name="Equation" r:id="rId3" imgW="1104900" imgH="228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688" y="4724400"/>
                        <a:ext cx="2047875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420688" y="5181600"/>
          <a:ext cx="4216400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Equation" r:id="rId5" imgW="2273300" imgH="228600" progId="Equation.DSMT4">
                  <p:embed/>
                </p:oleObj>
              </mc:Choice>
              <mc:Fallback>
                <p:oleObj name="Equation" r:id="rId5" imgW="2273300" imgH="228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688" y="5181600"/>
                        <a:ext cx="4216400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5297488" y="1600200"/>
            <a:ext cx="1371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 u="sng">
                <a:latin typeface="Comic Sans MS" pitchFamily="66" charset="0"/>
              </a:rPr>
              <a:t>Example 3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5297488" y="1981200"/>
            <a:ext cx="3505200" cy="146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Find the value of n for which the formula</a:t>
            </a:r>
          </a:p>
          <a:p>
            <a:pPr algn="ctr" eaLnBrk="1" hangingPunct="1">
              <a:spcBef>
                <a:spcPct val="50000"/>
              </a:spcBef>
            </a:pPr>
            <a:endParaRPr lang="en-GB" altLang="en-US">
              <a:latin typeface="Comic Sans MS" pitchFamily="66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has a value of 153.</a:t>
            </a:r>
          </a:p>
        </p:txBody>
      </p:sp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6400800" y="2667000"/>
          <a:ext cx="125412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Equation" r:id="rId7" imgW="723586" imgH="228501" progId="Equation.DSMT4">
                  <p:embed/>
                </p:oleObj>
              </mc:Choice>
              <mc:Fallback>
                <p:oleObj name="Equation" r:id="rId7" imgW="723586" imgH="228501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667000"/>
                        <a:ext cx="1254125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3"/>
          <p:cNvGraphicFramePr>
            <a:graphicFrameLocks noChangeAspect="1"/>
          </p:cNvGraphicFramePr>
          <p:nvPr/>
        </p:nvGraphicFramePr>
        <p:xfrm>
          <a:off x="6400800" y="3733800"/>
          <a:ext cx="125412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quation" r:id="rId9" imgW="723586" imgH="228501" progId="Equation.DSMT4">
                  <p:embed/>
                </p:oleObj>
              </mc:Choice>
              <mc:Fallback>
                <p:oleObj name="Equation" r:id="rId9" imgW="723586" imgH="228501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733800"/>
                        <a:ext cx="1254125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0" name="Object 14"/>
          <p:cNvGraphicFramePr>
            <a:graphicFrameLocks noChangeAspect="1"/>
          </p:cNvGraphicFramePr>
          <p:nvPr/>
        </p:nvGraphicFramePr>
        <p:xfrm>
          <a:off x="6400800" y="4419600"/>
          <a:ext cx="1320800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Equation" r:id="rId11" imgW="761669" imgH="177723" progId="Equation.DSMT4">
                  <p:embed/>
                </p:oleObj>
              </mc:Choice>
              <mc:Fallback>
                <p:oleObj name="Equation" r:id="rId11" imgW="761669" imgH="177723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4419600"/>
                        <a:ext cx="1320800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1" name="Object 15"/>
          <p:cNvGraphicFramePr>
            <a:graphicFrameLocks noChangeAspect="1"/>
          </p:cNvGraphicFramePr>
          <p:nvPr/>
        </p:nvGraphicFramePr>
        <p:xfrm>
          <a:off x="6400800" y="4876800"/>
          <a:ext cx="96837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" name="Equation" r:id="rId13" imgW="558558" imgH="177723" progId="Equation.DSMT4">
                  <p:embed/>
                </p:oleObj>
              </mc:Choice>
              <mc:Fallback>
                <p:oleObj name="Equation" r:id="rId13" imgW="558558" imgH="177723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4876800"/>
                        <a:ext cx="968375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2" name="Object 16"/>
          <p:cNvGraphicFramePr>
            <a:graphicFrameLocks noChangeAspect="1"/>
          </p:cNvGraphicFramePr>
          <p:nvPr/>
        </p:nvGraphicFramePr>
        <p:xfrm>
          <a:off x="6553200" y="5334000"/>
          <a:ext cx="72707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5" name="Equation" r:id="rId15" imgW="418918" imgH="177723" progId="Equation.DSMT4">
                  <p:embed/>
                </p:oleObj>
              </mc:Choice>
              <mc:Fallback>
                <p:oleObj name="Equation" r:id="rId15" imgW="418918" imgH="177723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5334000"/>
                        <a:ext cx="727075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3" name="Arc 17"/>
          <p:cNvSpPr>
            <a:spLocks/>
          </p:cNvSpPr>
          <p:nvPr/>
        </p:nvSpPr>
        <p:spPr bwMode="auto">
          <a:xfrm>
            <a:off x="7772400" y="4572000"/>
            <a:ext cx="228600" cy="457200"/>
          </a:xfrm>
          <a:custGeom>
            <a:avLst/>
            <a:gdLst>
              <a:gd name="T0" fmla="*/ 0 w 21600"/>
              <a:gd name="T1" fmla="*/ 0 h 43195"/>
              <a:gd name="T2" fmla="*/ 52642 w 21600"/>
              <a:gd name="T3" fmla="*/ 4839260 h 43195"/>
              <a:gd name="T4" fmla="*/ 0 w 21600"/>
              <a:gd name="T5" fmla="*/ 2419905 h 43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6"/>
                  <a:pt x="12213" y="42939"/>
                  <a:pt x="469" y="43194"/>
                </a:cubicBezTo>
              </a:path>
              <a:path w="21600" h="4319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6"/>
                  <a:pt x="12213" y="42939"/>
                  <a:pt x="469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34" name="Arc 18"/>
          <p:cNvSpPr>
            <a:spLocks/>
          </p:cNvSpPr>
          <p:nvPr/>
        </p:nvSpPr>
        <p:spPr bwMode="auto">
          <a:xfrm>
            <a:off x="7772400" y="5029200"/>
            <a:ext cx="228600" cy="457200"/>
          </a:xfrm>
          <a:custGeom>
            <a:avLst/>
            <a:gdLst>
              <a:gd name="T0" fmla="*/ 0 w 21600"/>
              <a:gd name="T1" fmla="*/ 0 h 43195"/>
              <a:gd name="T2" fmla="*/ 52642 w 21600"/>
              <a:gd name="T3" fmla="*/ 4839260 h 43195"/>
              <a:gd name="T4" fmla="*/ 0 w 21600"/>
              <a:gd name="T5" fmla="*/ 2419905 h 43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6"/>
                  <a:pt x="12213" y="42939"/>
                  <a:pt x="469" y="43194"/>
                </a:cubicBezTo>
              </a:path>
              <a:path w="21600" h="4319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6"/>
                  <a:pt x="12213" y="42939"/>
                  <a:pt x="469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7848600" y="4572000"/>
            <a:ext cx="914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Add 2</a:t>
            </a:r>
          </a:p>
        </p:txBody>
      </p:sp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7848600" y="4953000"/>
            <a:ext cx="914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Divide by 5</a:t>
            </a:r>
          </a:p>
        </p:txBody>
      </p:sp>
      <p:sp>
        <p:nvSpPr>
          <p:cNvPr id="9237" name="Arc 21"/>
          <p:cNvSpPr>
            <a:spLocks/>
          </p:cNvSpPr>
          <p:nvPr/>
        </p:nvSpPr>
        <p:spPr bwMode="auto">
          <a:xfrm>
            <a:off x="7772400" y="3886200"/>
            <a:ext cx="228600" cy="685800"/>
          </a:xfrm>
          <a:custGeom>
            <a:avLst/>
            <a:gdLst>
              <a:gd name="T0" fmla="*/ 0 w 21600"/>
              <a:gd name="T1" fmla="*/ 0 h 43195"/>
              <a:gd name="T2" fmla="*/ 52642 w 21600"/>
              <a:gd name="T3" fmla="*/ 10888335 h 43195"/>
              <a:gd name="T4" fmla="*/ 0 w 21600"/>
              <a:gd name="T5" fmla="*/ 5444803 h 43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6"/>
                  <a:pt x="12213" y="42939"/>
                  <a:pt x="469" y="43194"/>
                </a:cubicBezTo>
              </a:path>
              <a:path w="21600" h="4319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6"/>
                  <a:pt x="12213" y="42939"/>
                  <a:pt x="469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38" name="Text Box 22"/>
          <p:cNvSpPr txBox="1">
            <a:spLocks noChangeArrowheads="1"/>
          </p:cNvSpPr>
          <p:nvPr/>
        </p:nvSpPr>
        <p:spPr bwMode="auto">
          <a:xfrm>
            <a:off x="7924800" y="4038600"/>
            <a:ext cx="1066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U</a:t>
            </a:r>
            <a:r>
              <a:rPr lang="en-GB" altLang="en-US" sz="1600" baseline="-25000">
                <a:solidFill>
                  <a:srgbClr val="FF0000"/>
                </a:solidFill>
                <a:latin typeface="Comic Sans MS" pitchFamily="66" charset="0"/>
              </a:rPr>
              <a:t>n</a:t>
            </a: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 = 153</a:t>
            </a:r>
          </a:p>
        </p:txBody>
      </p:sp>
      <p:pic>
        <p:nvPicPr>
          <p:cNvPr id="7188" name="Picture 23" descr="how-to-compare-dna-sequences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143000" cy="1116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3" grpId="0" animBg="1"/>
      <p:bldP spid="9234" grpId="0" animBg="1"/>
      <p:bldP spid="9235" grpId="0"/>
      <p:bldP spid="9236" grpId="0"/>
      <p:bldP spid="9237" grpId="0" animBg="1"/>
      <p:bldP spid="92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Sequences and Series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4038600" cy="45259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 sz="1800" b="1" u="sng" smtClean="0">
                <a:latin typeface="Comic Sans MS" pitchFamily="66" charset="0"/>
              </a:rPr>
              <a:t>The nth term</a:t>
            </a:r>
            <a:endParaRPr lang="en-GB" altLang="en-US" sz="18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The nth term of a sequence is sometimes known as the ‘general term’.</a:t>
            </a:r>
          </a:p>
          <a:p>
            <a:pPr marL="0" indent="0"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You need to become familiar with the terminology of sequences in A-level maths.</a:t>
            </a:r>
            <a:endParaRPr lang="en-GB" altLang="en-US" sz="1800" b="1" u="sng" smtClean="0">
              <a:latin typeface="Comic Sans MS" pitchFamily="66" charset="0"/>
            </a:endParaRP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6B</a:t>
            </a:r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420688" y="4724400"/>
          <a:ext cx="2047875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Equation" r:id="rId3" imgW="1104900" imgH="228600" progId="Equation.DSMT4">
                  <p:embed/>
                </p:oleObj>
              </mc:Choice>
              <mc:Fallback>
                <p:oleObj name="Equation" r:id="rId3" imgW="1104900" imgH="228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688" y="4724400"/>
                        <a:ext cx="2047875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420688" y="5181600"/>
          <a:ext cx="4216400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8" name="Equation" r:id="rId5" imgW="2273300" imgH="228600" progId="Equation.DSMT4">
                  <p:embed/>
                </p:oleObj>
              </mc:Choice>
              <mc:Fallback>
                <p:oleObj name="Equation" r:id="rId5" imgW="2273300" imgH="228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688" y="5181600"/>
                        <a:ext cx="4216400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5297488" y="1600200"/>
            <a:ext cx="1371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 u="sng">
                <a:latin typeface="Comic Sans MS" pitchFamily="66" charset="0"/>
              </a:rPr>
              <a:t>Example 4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5297488" y="1981200"/>
            <a:ext cx="3505200" cy="146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Find the value of n for which the formula</a:t>
            </a:r>
          </a:p>
          <a:p>
            <a:pPr algn="ctr" eaLnBrk="1" hangingPunct="1">
              <a:spcBef>
                <a:spcPct val="50000"/>
              </a:spcBef>
            </a:pPr>
            <a:endParaRPr lang="en-GB" altLang="en-US">
              <a:latin typeface="Comic Sans MS" pitchFamily="66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has a value of 72.</a:t>
            </a:r>
          </a:p>
        </p:txBody>
      </p:sp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6096000" y="2667000"/>
          <a:ext cx="187007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9" name="Equation" r:id="rId7" imgW="1079032" imgH="241195" progId="Equation.DSMT4">
                  <p:embed/>
                </p:oleObj>
              </mc:Choice>
              <mc:Fallback>
                <p:oleObj name="Equation" r:id="rId7" imgW="1079032" imgH="241195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667000"/>
                        <a:ext cx="1870075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4" name="Arc 14"/>
          <p:cNvSpPr>
            <a:spLocks/>
          </p:cNvSpPr>
          <p:nvPr/>
        </p:nvSpPr>
        <p:spPr bwMode="auto">
          <a:xfrm>
            <a:off x="7848600" y="4419600"/>
            <a:ext cx="228600" cy="533400"/>
          </a:xfrm>
          <a:custGeom>
            <a:avLst/>
            <a:gdLst>
              <a:gd name="T0" fmla="*/ 0 w 21600"/>
              <a:gd name="T1" fmla="*/ 0 h 43195"/>
              <a:gd name="T2" fmla="*/ 52642 w 21600"/>
              <a:gd name="T3" fmla="*/ 6586771 h 43195"/>
              <a:gd name="T4" fmla="*/ 0 w 21600"/>
              <a:gd name="T5" fmla="*/ 3293768 h 43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6"/>
                  <a:pt x="12213" y="42939"/>
                  <a:pt x="469" y="43194"/>
                </a:cubicBezTo>
              </a:path>
              <a:path w="21600" h="4319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6"/>
                  <a:pt x="12213" y="42939"/>
                  <a:pt x="469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255" name="Arc 15"/>
          <p:cNvSpPr>
            <a:spLocks/>
          </p:cNvSpPr>
          <p:nvPr/>
        </p:nvSpPr>
        <p:spPr bwMode="auto">
          <a:xfrm>
            <a:off x="7848600" y="4953000"/>
            <a:ext cx="228600" cy="533400"/>
          </a:xfrm>
          <a:custGeom>
            <a:avLst/>
            <a:gdLst>
              <a:gd name="T0" fmla="*/ 0 w 21600"/>
              <a:gd name="T1" fmla="*/ 0 h 43195"/>
              <a:gd name="T2" fmla="*/ 52642 w 21600"/>
              <a:gd name="T3" fmla="*/ 6586771 h 43195"/>
              <a:gd name="T4" fmla="*/ 0 w 21600"/>
              <a:gd name="T5" fmla="*/ 3293768 h 43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6"/>
                  <a:pt x="12213" y="42939"/>
                  <a:pt x="469" y="43194"/>
                </a:cubicBezTo>
              </a:path>
              <a:path w="21600" h="4319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6"/>
                  <a:pt x="12213" y="42939"/>
                  <a:pt x="469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7924800" y="4419600"/>
            <a:ext cx="1066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Subtract 72</a:t>
            </a: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8001000" y="5029200"/>
            <a:ext cx="990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Factorise</a:t>
            </a:r>
          </a:p>
        </p:txBody>
      </p:sp>
      <p:sp>
        <p:nvSpPr>
          <p:cNvPr id="10258" name="Arc 18"/>
          <p:cNvSpPr>
            <a:spLocks/>
          </p:cNvSpPr>
          <p:nvPr/>
        </p:nvSpPr>
        <p:spPr bwMode="auto">
          <a:xfrm>
            <a:off x="7848600" y="3886200"/>
            <a:ext cx="228600" cy="533400"/>
          </a:xfrm>
          <a:custGeom>
            <a:avLst/>
            <a:gdLst>
              <a:gd name="T0" fmla="*/ 0 w 21600"/>
              <a:gd name="T1" fmla="*/ 0 h 43195"/>
              <a:gd name="T2" fmla="*/ 52642 w 21600"/>
              <a:gd name="T3" fmla="*/ 6586771 h 43195"/>
              <a:gd name="T4" fmla="*/ 0 w 21600"/>
              <a:gd name="T5" fmla="*/ 3293768 h 43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6"/>
                  <a:pt x="12213" y="42939"/>
                  <a:pt x="469" y="43194"/>
                </a:cubicBezTo>
              </a:path>
              <a:path w="21600" h="4319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6"/>
                  <a:pt x="12213" y="42939"/>
                  <a:pt x="469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7924800" y="3962400"/>
            <a:ext cx="1066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U</a:t>
            </a:r>
            <a:r>
              <a:rPr lang="en-GB" altLang="en-US" sz="1400" baseline="-25000">
                <a:solidFill>
                  <a:srgbClr val="FF0000"/>
                </a:solidFill>
                <a:latin typeface="Comic Sans MS" pitchFamily="66" charset="0"/>
              </a:rPr>
              <a:t>n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= 72</a:t>
            </a:r>
          </a:p>
        </p:txBody>
      </p:sp>
      <p:graphicFrame>
        <p:nvGraphicFramePr>
          <p:cNvPr id="10260" name="Object 20"/>
          <p:cNvGraphicFramePr>
            <a:graphicFrameLocks noChangeAspect="1"/>
          </p:cNvGraphicFramePr>
          <p:nvPr/>
        </p:nvGraphicFramePr>
        <p:xfrm>
          <a:off x="5791200" y="3657600"/>
          <a:ext cx="187007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0" name="Equation" r:id="rId9" imgW="1079032" imgH="241195" progId="Equation.DSMT4">
                  <p:embed/>
                </p:oleObj>
              </mc:Choice>
              <mc:Fallback>
                <p:oleObj name="Equation" r:id="rId9" imgW="1079032" imgH="241195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657600"/>
                        <a:ext cx="1870075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1" name="Object 21"/>
          <p:cNvGraphicFramePr>
            <a:graphicFrameLocks noChangeAspect="1"/>
          </p:cNvGraphicFramePr>
          <p:nvPr/>
        </p:nvGraphicFramePr>
        <p:xfrm>
          <a:off x="5791200" y="4191000"/>
          <a:ext cx="182562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1" name="Equation" r:id="rId11" imgW="1054100" imgH="203200" progId="Equation.DSMT4">
                  <p:embed/>
                </p:oleObj>
              </mc:Choice>
              <mc:Fallback>
                <p:oleObj name="Equation" r:id="rId11" imgW="1054100" imgH="2032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191000"/>
                        <a:ext cx="1825625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2" name="Object 22"/>
          <p:cNvGraphicFramePr>
            <a:graphicFrameLocks noChangeAspect="1"/>
          </p:cNvGraphicFramePr>
          <p:nvPr/>
        </p:nvGraphicFramePr>
        <p:xfrm>
          <a:off x="5943600" y="4724400"/>
          <a:ext cx="1716088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2" name="Equation" r:id="rId13" imgW="990170" imgH="203112" progId="Equation.DSMT4">
                  <p:embed/>
                </p:oleObj>
              </mc:Choice>
              <mc:Fallback>
                <p:oleObj name="Equation" r:id="rId13" imgW="990170" imgH="203112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724400"/>
                        <a:ext cx="1716088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3" name="Object 23"/>
          <p:cNvGraphicFramePr>
            <a:graphicFrameLocks noChangeAspect="1"/>
          </p:cNvGraphicFramePr>
          <p:nvPr/>
        </p:nvGraphicFramePr>
        <p:xfrm>
          <a:off x="5943600" y="5257800"/>
          <a:ext cx="193675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3" name="Equation" r:id="rId15" imgW="1117115" imgH="203112" progId="Equation.DSMT4">
                  <p:embed/>
                </p:oleObj>
              </mc:Choice>
              <mc:Fallback>
                <p:oleObj name="Equation" r:id="rId15" imgW="1117115" imgH="203112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5257800"/>
                        <a:ext cx="1936750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4" name="Object 24"/>
          <p:cNvGraphicFramePr>
            <a:graphicFrameLocks noChangeAspect="1"/>
          </p:cNvGraphicFramePr>
          <p:nvPr/>
        </p:nvGraphicFramePr>
        <p:xfrm>
          <a:off x="6096000" y="5791200"/>
          <a:ext cx="1738313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4" name="Equation" r:id="rId17" imgW="1002865" imgH="177723" progId="Equation.DSMT4">
                  <p:embed/>
                </p:oleObj>
              </mc:Choice>
              <mc:Fallback>
                <p:oleObj name="Equation" r:id="rId17" imgW="1002865" imgH="177723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5791200"/>
                        <a:ext cx="1738313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5791200" y="6172200"/>
            <a:ext cx="23622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But n has to be </a:t>
            </a:r>
            <a:r>
              <a:rPr lang="en-GB" altLang="en-US" sz="1600" u="sng">
                <a:solidFill>
                  <a:srgbClr val="FF0000"/>
                </a:solidFill>
                <a:latin typeface="Comic Sans MS" pitchFamily="66" charset="0"/>
              </a:rPr>
              <a:t>positive</a:t>
            </a: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, so n = 12</a:t>
            </a:r>
          </a:p>
        </p:txBody>
      </p:sp>
      <p:sp>
        <p:nvSpPr>
          <p:cNvPr id="10266" name="Arc 26"/>
          <p:cNvSpPr>
            <a:spLocks/>
          </p:cNvSpPr>
          <p:nvPr/>
        </p:nvSpPr>
        <p:spPr bwMode="auto">
          <a:xfrm>
            <a:off x="7848600" y="5486400"/>
            <a:ext cx="228600" cy="533400"/>
          </a:xfrm>
          <a:custGeom>
            <a:avLst/>
            <a:gdLst>
              <a:gd name="T0" fmla="*/ 0 w 21600"/>
              <a:gd name="T1" fmla="*/ 0 h 43195"/>
              <a:gd name="T2" fmla="*/ 52642 w 21600"/>
              <a:gd name="T3" fmla="*/ 6586771 h 43195"/>
              <a:gd name="T4" fmla="*/ 0 w 21600"/>
              <a:gd name="T5" fmla="*/ 3293768 h 43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6"/>
                  <a:pt x="12213" y="42939"/>
                  <a:pt x="469" y="43194"/>
                </a:cubicBezTo>
              </a:path>
              <a:path w="21600" h="4319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6"/>
                  <a:pt x="12213" y="42939"/>
                  <a:pt x="469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267" name="Text Box 27"/>
          <p:cNvSpPr txBox="1">
            <a:spLocks noChangeArrowheads="1"/>
          </p:cNvSpPr>
          <p:nvPr/>
        </p:nvSpPr>
        <p:spPr bwMode="auto">
          <a:xfrm>
            <a:off x="8001000" y="5486400"/>
            <a:ext cx="11430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2 possible solutions</a:t>
            </a:r>
          </a:p>
        </p:txBody>
      </p:sp>
      <p:pic>
        <p:nvPicPr>
          <p:cNvPr id="8216" name="Picture 28" descr="how-to-compare-dna-sequences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143000" cy="1116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0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0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4" grpId="0" animBg="1"/>
      <p:bldP spid="10255" grpId="0" animBg="1"/>
      <p:bldP spid="10257" grpId="0"/>
      <p:bldP spid="10258" grpId="0" animBg="1"/>
      <p:bldP spid="10259" grpId="0"/>
      <p:bldP spid="10266" grpId="0" animBg="1"/>
      <p:bldP spid="1026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Sequences and Series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3352800" cy="45259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 sz="1800" b="1" u="sng" smtClean="0">
                <a:latin typeface="Comic Sans MS" pitchFamily="66" charset="0"/>
              </a:rPr>
              <a:t>The nth term</a:t>
            </a:r>
            <a:endParaRPr lang="en-GB" altLang="en-US" sz="18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The nth term of a sequence is sometimes known as the ‘general term’.</a:t>
            </a:r>
          </a:p>
          <a:p>
            <a:pPr marL="0" indent="0"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You need to become familiar with the terminology of sequences in A-level maths.</a:t>
            </a:r>
          </a:p>
          <a:p>
            <a:pPr marL="0" indent="0"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r>
              <a:rPr lang="en-GB" altLang="en-US" sz="1800" smtClean="0">
                <a:solidFill>
                  <a:srgbClr val="FF0000"/>
                </a:solidFill>
                <a:latin typeface="Comic Sans MS" pitchFamily="66" charset="0"/>
              </a:rPr>
              <a:t>1) Form 2 equations using the information you have been given</a:t>
            </a:r>
          </a:p>
          <a:p>
            <a:pPr marL="0" indent="0" eaLnBrk="1" hangingPunct="1">
              <a:buFontTx/>
              <a:buNone/>
            </a:pPr>
            <a:endParaRPr lang="en-GB" altLang="en-US" sz="1800" b="1" u="sng" smtClean="0">
              <a:solidFill>
                <a:srgbClr val="FF0000"/>
              </a:solidFill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r>
              <a:rPr lang="en-GB" altLang="en-US" sz="1800" smtClean="0">
                <a:solidFill>
                  <a:srgbClr val="FF0000"/>
                </a:solidFill>
                <a:latin typeface="Comic Sans MS" pitchFamily="66" charset="0"/>
              </a:rPr>
              <a:t>2) Solve them simultaneously to find values for a and b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6B</a:t>
            </a:r>
          </a:p>
        </p:txBody>
      </p:sp>
      <p:sp>
        <p:nvSpPr>
          <p:cNvPr id="9221" name="Text Box 7"/>
          <p:cNvSpPr txBox="1">
            <a:spLocks noChangeArrowheads="1"/>
          </p:cNvSpPr>
          <p:nvPr/>
        </p:nvSpPr>
        <p:spPr bwMode="auto">
          <a:xfrm>
            <a:off x="5297488" y="1600200"/>
            <a:ext cx="1371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 u="sng">
                <a:latin typeface="Comic Sans MS" pitchFamily="66" charset="0"/>
              </a:rPr>
              <a:t>Example 5</a:t>
            </a:r>
          </a:p>
        </p:txBody>
      </p:sp>
      <p:sp>
        <p:nvSpPr>
          <p:cNvPr id="9222" name="Text Box 8"/>
          <p:cNvSpPr txBox="1">
            <a:spLocks noChangeArrowheads="1"/>
          </p:cNvSpPr>
          <p:nvPr/>
        </p:nvSpPr>
        <p:spPr bwMode="auto">
          <a:xfrm>
            <a:off x="5297488" y="1981200"/>
            <a:ext cx="3505200" cy="174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A sequence is generated by the formula</a:t>
            </a:r>
          </a:p>
          <a:p>
            <a:pPr algn="ctr" eaLnBrk="1" hangingPunct="1">
              <a:spcBef>
                <a:spcPct val="50000"/>
              </a:spcBef>
            </a:pPr>
            <a:endParaRPr lang="en-GB" altLang="en-US">
              <a:latin typeface="Comic Sans MS" pitchFamily="66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Given that U</a:t>
            </a:r>
            <a:r>
              <a:rPr lang="en-GB" altLang="en-US" baseline="-25000">
                <a:latin typeface="Comic Sans MS" pitchFamily="66" charset="0"/>
              </a:rPr>
              <a:t>3</a:t>
            </a:r>
            <a:r>
              <a:rPr lang="en-GB" altLang="en-US">
                <a:latin typeface="Comic Sans MS" pitchFamily="66" charset="0"/>
              </a:rPr>
              <a:t> = 5 and U</a:t>
            </a:r>
            <a:r>
              <a:rPr lang="en-GB" altLang="en-US" baseline="-25000">
                <a:latin typeface="Comic Sans MS" pitchFamily="66" charset="0"/>
              </a:rPr>
              <a:t>8</a:t>
            </a:r>
            <a:r>
              <a:rPr lang="en-GB" altLang="en-US">
                <a:latin typeface="Comic Sans MS" pitchFamily="66" charset="0"/>
              </a:rPr>
              <a:t> = 20, find the values of a and b.</a:t>
            </a:r>
          </a:p>
        </p:txBody>
      </p:sp>
      <p:graphicFrame>
        <p:nvGraphicFramePr>
          <p:cNvPr id="9223" name="Object 9"/>
          <p:cNvGraphicFramePr>
            <a:graphicFrameLocks noChangeAspect="1"/>
          </p:cNvGraphicFramePr>
          <p:nvPr/>
        </p:nvGraphicFramePr>
        <p:xfrm>
          <a:off x="6400800" y="2667000"/>
          <a:ext cx="127635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9" name="Equation" r:id="rId3" imgW="736600" imgH="228600" progId="Equation.DSMT4">
                  <p:embed/>
                </p:oleObj>
              </mc:Choice>
              <mc:Fallback>
                <p:oleObj name="Equation" r:id="rId3" imgW="736600" imgH="228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667000"/>
                        <a:ext cx="1276350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8" name="Object 24"/>
          <p:cNvGraphicFramePr>
            <a:graphicFrameLocks noChangeAspect="1"/>
          </p:cNvGraphicFramePr>
          <p:nvPr/>
        </p:nvGraphicFramePr>
        <p:xfrm>
          <a:off x="5192713" y="3810000"/>
          <a:ext cx="127635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0" name="Equation" r:id="rId5" imgW="736600" imgH="228600" progId="Equation.DSMT4">
                  <p:embed/>
                </p:oleObj>
              </mc:Choice>
              <mc:Fallback>
                <p:oleObj name="Equation" r:id="rId5" imgW="736600" imgH="2286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2713" y="3810000"/>
                        <a:ext cx="1276350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9" name="Object 25"/>
          <p:cNvGraphicFramePr>
            <a:graphicFrameLocks noChangeAspect="1"/>
          </p:cNvGraphicFramePr>
          <p:nvPr/>
        </p:nvGraphicFramePr>
        <p:xfrm>
          <a:off x="7696200" y="3810000"/>
          <a:ext cx="127635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1" name="Equation" r:id="rId6" imgW="736600" imgH="228600" progId="Equation.DSMT4">
                  <p:embed/>
                </p:oleObj>
              </mc:Choice>
              <mc:Fallback>
                <p:oleObj name="Equation" r:id="rId6" imgW="736600" imgH="2286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0" y="3810000"/>
                        <a:ext cx="1276350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90" name="Object 26"/>
          <p:cNvGraphicFramePr>
            <a:graphicFrameLocks noChangeAspect="1"/>
          </p:cNvGraphicFramePr>
          <p:nvPr/>
        </p:nvGraphicFramePr>
        <p:xfrm>
          <a:off x="5181600" y="4267200"/>
          <a:ext cx="125412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2" name="Equation" r:id="rId7" imgW="723586" imgH="228501" progId="Equation.DSMT4">
                  <p:embed/>
                </p:oleObj>
              </mc:Choice>
              <mc:Fallback>
                <p:oleObj name="Equation" r:id="rId7" imgW="723586" imgH="228501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4267200"/>
                        <a:ext cx="1254125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91" name="Object 27"/>
          <p:cNvGraphicFramePr>
            <a:graphicFrameLocks noChangeAspect="1"/>
          </p:cNvGraphicFramePr>
          <p:nvPr/>
        </p:nvGraphicFramePr>
        <p:xfrm>
          <a:off x="7696200" y="4267200"/>
          <a:ext cx="125412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3" name="Equation" r:id="rId9" imgW="723586" imgH="228501" progId="Equation.DSMT4">
                  <p:embed/>
                </p:oleObj>
              </mc:Choice>
              <mc:Fallback>
                <p:oleObj name="Equation" r:id="rId9" imgW="723586" imgH="228501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0" y="4267200"/>
                        <a:ext cx="1254125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92" name="Object 28"/>
          <p:cNvGraphicFramePr>
            <a:graphicFrameLocks noChangeAspect="1"/>
          </p:cNvGraphicFramePr>
          <p:nvPr/>
        </p:nvGraphicFramePr>
        <p:xfrm>
          <a:off x="5257800" y="4800600"/>
          <a:ext cx="1077913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4" name="Equation" r:id="rId11" imgW="621760" imgH="177646" progId="Equation.DSMT4">
                  <p:embed/>
                </p:oleObj>
              </mc:Choice>
              <mc:Fallback>
                <p:oleObj name="Equation" r:id="rId11" imgW="621760" imgH="177646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800600"/>
                        <a:ext cx="1077913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93" name="Object 29"/>
          <p:cNvGraphicFramePr>
            <a:graphicFrameLocks noChangeAspect="1"/>
          </p:cNvGraphicFramePr>
          <p:nvPr/>
        </p:nvGraphicFramePr>
        <p:xfrm>
          <a:off x="7696200" y="4800600"/>
          <a:ext cx="1231900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5" name="Equation" r:id="rId13" imgW="710891" imgH="177723" progId="Equation.DSMT4">
                  <p:embed/>
                </p:oleObj>
              </mc:Choice>
              <mc:Fallback>
                <p:oleObj name="Equation" r:id="rId13" imgW="710891" imgH="177723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0" y="4800600"/>
                        <a:ext cx="1231900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94" name="Arc 30"/>
          <p:cNvSpPr>
            <a:spLocks/>
          </p:cNvSpPr>
          <p:nvPr/>
        </p:nvSpPr>
        <p:spPr bwMode="auto">
          <a:xfrm flipH="1">
            <a:off x="4964113" y="4038600"/>
            <a:ext cx="152400" cy="457200"/>
          </a:xfrm>
          <a:custGeom>
            <a:avLst/>
            <a:gdLst>
              <a:gd name="T0" fmla="*/ 0 w 21600"/>
              <a:gd name="T1" fmla="*/ 0 h 43197"/>
              <a:gd name="T2" fmla="*/ 18069 w 21600"/>
              <a:gd name="T3" fmla="*/ 4839036 h 43197"/>
              <a:gd name="T4" fmla="*/ 0 w 21600"/>
              <a:gd name="T5" fmla="*/ 2419687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87"/>
                  <a:pt x="12149" y="42998"/>
                  <a:pt x="362" y="43196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87"/>
                  <a:pt x="12149" y="42998"/>
                  <a:pt x="362" y="4319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295" name="Arc 31"/>
          <p:cNvSpPr>
            <a:spLocks/>
          </p:cNvSpPr>
          <p:nvPr/>
        </p:nvSpPr>
        <p:spPr bwMode="auto">
          <a:xfrm flipH="1">
            <a:off x="4953000" y="4495800"/>
            <a:ext cx="152400" cy="457200"/>
          </a:xfrm>
          <a:custGeom>
            <a:avLst/>
            <a:gdLst>
              <a:gd name="T0" fmla="*/ 0 w 21600"/>
              <a:gd name="T1" fmla="*/ 0 h 43197"/>
              <a:gd name="T2" fmla="*/ 18069 w 21600"/>
              <a:gd name="T3" fmla="*/ 4839036 h 43197"/>
              <a:gd name="T4" fmla="*/ 0 w 21600"/>
              <a:gd name="T5" fmla="*/ 2419687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87"/>
                  <a:pt x="12149" y="42998"/>
                  <a:pt x="362" y="43196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87"/>
                  <a:pt x="12149" y="42998"/>
                  <a:pt x="362" y="4319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296" name="Text Box 32"/>
          <p:cNvSpPr txBox="1">
            <a:spLocks noChangeArrowheads="1"/>
          </p:cNvSpPr>
          <p:nvPr/>
        </p:nvSpPr>
        <p:spPr bwMode="auto">
          <a:xfrm>
            <a:off x="4354513" y="411480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n = 3</a:t>
            </a:r>
          </a:p>
        </p:txBody>
      </p:sp>
      <p:sp>
        <p:nvSpPr>
          <p:cNvPr id="11297" name="Text Box 33"/>
          <p:cNvSpPr txBox="1">
            <a:spLocks noChangeArrowheads="1"/>
          </p:cNvSpPr>
          <p:nvPr/>
        </p:nvSpPr>
        <p:spPr bwMode="auto">
          <a:xfrm>
            <a:off x="4191000" y="4572000"/>
            <a:ext cx="914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U</a:t>
            </a:r>
            <a:r>
              <a:rPr lang="en-GB" altLang="en-US" sz="1600" baseline="-25000">
                <a:solidFill>
                  <a:srgbClr val="FF0000"/>
                </a:solidFill>
                <a:latin typeface="Comic Sans MS" pitchFamily="66" charset="0"/>
              </a:rPr>
              <a:t>3</a:t>
            </a: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 = 5</a:t>
            </a:r>
          </a:p>
        </p:txBody>
      </p:sp>
      <p:sp>
        <p:nvSpPr>
          <p:cNvPr id="11298" name="Arc 34"/>
          <p:cNvSpPr>
            <a:spLocks/>
          </p:cNvSpPr>
          <p:nvPr/>
        </p:nvSpPr>
        <p:spPr bwMode="auto">
          <a:xfrm flipH="1">
            <a:off x="7467600" y="4038600"/>
            <a:ext cx="152400" cy="457200"/>
          </a:xfrm>
          <a:custGeom>
            <a:avLst/>
            <a:gdLst>
              <a:gd name="T0" fmla="*/ 0 w 21600"/>
              <a:gd name="T1" fmla="*/ 0 h 43197"/>
              <a:gd name="T2" fmla="*/ 18069 w 21600"/>
              <a:gd name="T3" fmla="*/ 4839036 h 43197"/>
              <a:gd name="T4" fmla="*/ 0 w 21600"/>
              <a:gd name="T5" fmla="*/ 2419687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87"/>
                  <a:pt x="12149" y="42998"/>
                  <a:pt x="362" y="43196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87"/>
                  <a:pt x="12149" y="42998"/>
                  <a:pt x="362" y="4319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299" name="Arc 35"/>
          <p:cNvSpPr>
            <a:spLocks/>
          </p:cNvSpPr>
          <p:nvPr/>
        </p:nvSpPr>
        <p:spPr bwMode="auto">
          <a:xfrm flipH="1">
            <a:off x="7467600" y="4495800"/>
            <a:ext cx="152400" cy="457200"/>
          </a:xfrm>
          <a:custGeom>
            <a:avLst/>
            <a:gdLst>
              <a:gd name="T0" fmla="*/ 0 w 21600"/>
              <a:gd name="T1" fmla="*/ 0 h 43197"/>
              <a:gd name="T2" fmla="*/ 18069 w 21600"/>
              <a:gd name="T3" fmla="*/ 4839036 h 43197"/>
              <a:gd name="T4" fmla="*/ 0 w 21600"/>
              <a:gd name="T5" fmla="*/ 2419687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87"/>
                  <a:pt x="12149" y="42998"/>
                  <a:pt x="362" y="43196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87"/>
                  <a:pt x="12149" y="42998"/>
                  <a:pt x="362" y="4319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300" name="Text Box 36"/>
          <p:cNvSpPr txBox="1">
            <a:spLocks noChangeArrowheads="1"/>
          </p:cNvSpPr>
          <p:nvPr/>
        </p:nvSpPr>
        <p:spPr bwMode="auto">
          <a:xfrm>
            <a:off x="6858000" y="411480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n = 8</a:t>
            </a:r>
          </a:p>
        </p:txBody>
      </p:sp>
      <p:sp>
        <p:nvSpPr>
          <p:cNvPr id="11301" name="Text Box 37"/>
          <p:cNvSpPr txBox="1">
            <a:spLocks noChangeArrowheads="1"/>
          </p:cNvSpPr>
          <p:nvPr/>
        </p:nvSpPr>
        <p:spPr bwMode="auto">
          <a:xfrm>
            <a:off x="6629400" y="4572000"/>
            <a:ext cx="914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U</a:t>
            </a:r>
            <a:r>
              <a:rPr lang="en-GB" altLang="en-US" sz="1600" baseline="-25000">
                <a:solidFill>
                  <a:srgbClr val="FF0000"/>
                </a:solidFill>
                <a:latin typeface="Comic Sans MS" pitchFamily="66" charset="0"/>
              </a:rPr>
              <a:t>8</a:t>
            </a: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 = 20</a:t>
            </a:r>
          </a:p>
        </p:txBody>
      </p:sp>
      <p:sp>
        <p:nvSpPr>
          <p:cNvPr id="11302" name="Line 38"/>
          <p:cNvSpPr>
            <a:spLocks noChangeShapeType="1"/>
          </p:cNvSpPr>
          <p:nvPr/>
        </p:nvSpPr>
        <p:spPr bwMode="auto">
          <a:xfrm>
            <a:off x="4800600" y="5181600"/>
            <a:ext cx="419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11303" name="Object 39"/>
          <p:cNvGraphicFramePr>
            <a:graphicFrameLocks noChangeAspect="1"/>
          </p:cNvGraphicFramePr>
          <p:nvPr/>
        </p:nvGraphicFramePr>
        <p:xfrm>
          <a:off x="4800600" y="5638800"/>
          <a:ext cx="1231900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6" name="Equation" r:id="rId15" imgW="710891" imgH="177723" progId="Equation.DSMT4">
                  <p:embed/>
                </p:oleObj>
              </mc:Choice>
              <mc:Fallback>
                <p:oleObj name="Equation" r:id="rId15" imgW="710891" imgH="177723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5638800"/>
                        <a:ext cx="1231900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4" name="Object 40"/>
          <p:cNvGraphicFramePr>
            <a:graphicFrameLocks noChangeAspect="1"/>
          </p:cNvGraphicFramePr>
          <p:nvPr/>
        </p:nvGraphicFramePr>
        <p:xfrm>
          <a:off x="4953000" y="5257800"/>
          <a:ext cx="1077913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7" name="Equation" r:id="rId17" imgW="621760" imgH="177646" progId="Equation.DSMT4">
                  <p:embed/>
                </p:oleObj>
              </mc:Choice>
              <mc:Fallback>
                <p:oleObj name="Equation" r:id="rId17" imgW="621760" imgH="177646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5257800"/>
                        <a:ext cx="1077913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05" name="Text Box 41"/>
          <p:cNvSpPr txBox="1">
            <a:spLocks noChangeArrowheads="1"/>
          </p:cNvSpPr>
          <p:nvPr/>
        </p:nvSpPr>
        <p:spPr bwMode="auto">
          <a:xfrm>
            <a:off x="4419600" y="5257800"/>
            <a:ext cx="457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1)</a:t>
            </a:r>
          </a:p>
        </p:txBody>
      </p:sp>
      <p:sp>
        <p:nvSpPr>
          <p:cNvPr id="11306" name="Text Box 42"/>
          <p:cNvSpPr txBox="1">
            <a:spLocks noChangeArrowheads="1"/>
          </p:cNvSpPr>
          <p:nvPr/>
        </p:nvSpPr>
        <p:spPr bwMode="auto">
          <a:xfrm>
            <a:off x="4419600" y="5638800"/>
            <a:ext cx="457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2)</a:t>
            </a:r>
          </a:p>
        </p:txBody>
      </p:sp>
      <p:sp>
        <p:nvSpPr>
          <p:cNvPr id="11307" name="Text Box 43"/>
          <p:cNvSpPr txBox="1">
            <a:spLocks noChangeArrowheads="1"/>
          </p:cNvSpPr>
          <p:nvPr/>
        </p:nvSpPr>
        <p:spPr bwMode="auto">
          <a:xfrm>
            <a:off x="4038600" y="6019800"/>
            <a:ext cx="914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2) – 1)</a:t>
            </a:r>
          </a:p>
        </p:txBody>
      </p:sp>
      <p:graphicFrame>
        <p:nvGraphicFramePr>
          <p:cNvPr id="11308" name="Object 44"/>
          <p:cNvGraphicFramePr>
            <a:graphicFrameLocks noChangeAspect="1"/>
          </p:cNvGraphicFramePr>
          <p:nvPr/>
        </p:nvGraphicFramePr>
        <p:xfrm>
          <a:off x="4876800" y="6019800"/>
          <a:ext cx="836613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8" name="Equation" r:id="rId19" imgW="482181" imgH="177646" progId="Equation.DSMT4">
                  <p:embed/>
                </p:oleObj>
              </mc:Choice>
              <mc:Fallback>
                <p:oleObj name="Equation" r:id="rId19" imgW="482181" imgH="177646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6019800"/>
                        <a:ext cx="836613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9" name="Object 45"/>
          <p:cNvGraphicFramePr>
            <a:graphicFrameLocks noChangeAspect="1"/>
          </p:cNvGraphicFramePr>
          <p:nvPr/>
        </p:nvGraphicFramePr>
        <p:xfrm>
          <a:off x="5029200" y="6400800"/>
          <a:ext cx="59372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9" name="Equation" r:id="rId21" imgW="342603" imgH="177646" progId="Equation.DSMT4">
                  <p:embed/>
                </p:oleObj>
              </mc:Choice>
              <mc:Fallback>
                <p:oleObj name="Equation" r:id="rId21" imgW="342603" imgH="177646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6400800"/>
                        <a:ext cx="593725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10" name="Object 46"/>
          <p:cNvGraphicFramePr>
            <a:graphicFrameLocks noChangeAspect="1"/>
          </p:cNvGraphicFramePr>
          <p:nvPr/>
        </p:nvGraphicFramePr>
        <p:xfrm>
          <a:off x="5943600" y="6400800"/>
          <a:ext cx="747713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0" name="Equation" r:id="rId23" imgW="431425" imgH="177646" progId="Equation.DSMT4">
                  <p:embed/>
                </p:oleObj>
              </mc:Choice>
              <mc:Fallback>
                <p:oleObj name="Equation" r:id="rId23" imgW="431425" imgH="177646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6400800"/>
                        <a:ext cx="747713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11" name="Oval 47"/>
          <p:cNvSpPr>
            <a:spLocks noChangeArrowheads="1"/>
          </p:cNvSpPr>
          <p:nvPr/>
        </p:nvSpPr>
        <p:spPr bwMode="auto">
          <a:xfrm>
            <a:off x="4953000" y="6324600"/>
            <a:ext cx="1905000" cy="4572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9248" name="Picture 48" descr="how-to-compare-dna-sequences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143000" cy="1116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1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1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1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1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87" dur="500"/>
                                        <p:tgtEl>
                                          <p:spTgt spid="11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1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1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1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1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1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1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11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11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11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94" grpId="0" animBg="1"/>
      <p:bldP spid="11295" grpId="0" animBg="1"/>
      <p:bldP spid="11296" grpId="0"/>
      <p:bldP spid="11297" grpId="0"/>
      <p:bldP spid="11298" grpId="0" animBg="1"/>
      <p:bldP spid="11299" grpId="0" animBg="1"/>
      <p:bldP spid="11300" grpId="0"/>
      <p:bldP spid="11301" grpId="0"/>
      <p:bldP spid="11302" grpId="0" animBg="1"/>
      <p:bldP spid="11305" grpId="0"/>
      <p:bldP spid="11306" grpId="0"/>
      <p:bldP spid="11307" grpId="0"/>
      <p:bldP spid="113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/>
          <p:cNvSpPr>
            <a:spLocks noChangeArrowheads="1" noChangeShapeType="1" noTextEdit="1"/>
          </p:cNvSpPr>
          <p:nvPr/>
        </p:nvSpPr>
        <p:spPr bwMode="auto">
          <a:xfrm>
            <a:off x="685800" y="3048000"/>
            <a:ext cx="7696200" cy="9810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Teachings for Exercise 6C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477</TotalTime>
  <Words>1989</Words>
  <Application>Microsoft Office PowerPoint</Application>
  <PresentationFormat>On-screen Show (4:3)</PresentationFormat>
  <Paragraphs>419</Paragraphs>
  <Slides>30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Calibri</vt:lpstr>
      <vt:lpstr>Comic Sans MS</vt:lpstr>
      <vt:lpstr>Wingdings</vt:lpstr>
      <vt:lpstr>Default Design</vt:lpstr>
      <vt:lpstr>MathType 6.0 Equation</vt:lpstr>
      <vt:lpstr>PowerPoint Presentation</vt:lpstr>
      <vt:lpstr>Introduction</vt:lpstr>
      <vt:lpstr>PowerPoint Presentation</vt:lpstr>
      <vt:lpstr>Sequences and Series</vt:lpstr>
      <vt:lpstr>Sequences and Series</vt:lpstr>
      <vt:lpstr>Sequences and Series</vt:lpstr>
      <vt:lpstr>Sequences and Series</vt:lpstr>
      <vt:lpstr>Sequences and Series</vt:lpstr>
      <vt:lpstr>PowerPoint Presentation</vt:lpstr>
      <vt:lpstr>Sequences and Series</vt:lpstr>
      <vt:lpstr>Sequences and Series</vt:lpstr>
      <vt:lpstr>Sequences and Series</vt:lpstr>
      <vt:lpstr>PowerPoint Presentation</vt:lpstr>
      <vt:lpstr>Sequences and Series</vt:lpstr>
      <vt:lpstr>Sequences and Series</vt:lpstr>
      <vt:lpstr>PowerPoint Presentation</vt:lpstr>
      <vt:lpstr>Sequences and Series</vt:lpstr>
      <vt:lpstr>Sequences and Series</vt:lpstr>
      <vt:lpstr>Sequences and Series</vt:lpstr>
      <vt:lpstr>PowerPoint Presentation</vt:lpstr>
      <vt:lpstr>Sequences and Series</vt:lpstr>
      <vt:lpstr>Sequences and Series</vt:lpstr>
      <vt:lpstr>Sequences and Series</vt:lpstr>
      <vt:lpstr>Sequences and Series</vt:lpstr>
      <vt:lpstr>Sequences and Series</vt:lpstr>
      <vt:lpstr>Sequences and Series</vt:lpstr>
      <vt:lpstr>PowerPoint Presentation</vt:lpstr>
      <vt:lpstr>Sequences and Series</vt:lpstr>
      <vt:lpstr>Sequences and Series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</dc:creator>
  <cp:lastModifiedBy>Mike</cp:lastModifiedBy>
  <cp:revision>57</cp:revision>
  <cp:lastPrinted>1601-01-01T00:00:00Z</cp:lastPrinted>
  <dcterms:created xsi:type="dcterms:W3CDTF">2010-11-21T16:49:32Z</dcterms:created>
  <dcterms:modified xsi:type="dcterms:W3CDTF">2014-06-07T09:54:12Z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