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 id="273" r:id="rId19"/>
    <p:sldId id="274" r:id="rId20"/>
    <p:sldId id="275" r:id="rId21"/>
    <p:sldId id="276" r:id="rId22"/>
    <p:sldId id="277" r:id="rId23"/>
    <p:sldId id="278" r:id="rId24"/>
    <p:sldId id="279" r:id="rId25"/>
    <p:sldId id="280" r:id="rId26"/>
    <p:sldId id="282" r:id="rId27"/>
    <p:sldId id="283" r:id="rId28"/>
    <p:sldId id="281" r:id="rId29"/>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a:srgbClr val="FF0000"/>
    <a:srgbClr val="FFFF99"/>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511" autoAdjust="0"/>
    <p:restoredTop sz="94660"/>
  </p:normalViewPr>
  <p:slideViewPr>
    <p:cSldViewPr>
      <p:cViewPr varScale="1">
        <p:scale>
          <a:sx n="101" d="100"/>
          <a:sy n="101" d="100"/>
        </p:scale>
        <p:origin x="-37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51.wmf"/><Relationship Id="rId3" Type="http://schemas.openxmlformats.org/officeDocument/2006/relationships/image" Target="../media/image46.wmf"/><Relationship Id="rId7" Type="http://schemas.openxmlformats.org/officeDocument/2006/relationships/image" Target="../media/image50.wmf"/><Relationship Id="rId2" Type="http://schemas.openxmlformats.org/officeDocument/2006/relationships/image" Target="../media/image45.wmf"/><Relationship Id="rId1" Type="http://schemas.openxmlformats.org/officeDocument/2006/relationships/image" Target="../media/image44.wmf"/><Relationship Id="rId6" Type="http://schemas.openxmlformats.org/officeDocument/2006/relationships/image" Target="../media/image49.wmf"/><Relationship Id="rId5" Type="http://schemas.openxmlformats.org/officeDocument/2006/relationships/image" Target="../media/image48.wmf"/><Relationship Id="rId4" Type="http://schemas.openxmlformats.org/officeDocument/2006/relationships/image" Target="../media/image47.wmf"/><Relationship Id="rId9" Type="http://schemas.openxmlformats.org/officeDocument/2006/relationships/image" Target="../media/image52.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60.wmf"/><Relationship Id="rId3" Type="http://schemas.openxmlformats.org/officeDocument/2006/relationships/image" Target="../media/image55.wmf"/><Relationship Id="rId7" Type="http://schemas.openxmlformats.org/officeDocument/2006/relationships/image" Target="../media/image59.wmf"/><Relationship Id="rId12" Type="http://schemas.openxmlformats.org/officeDocument/2006/relationships/image" Target="../media/image64.wmf"/><Relationship Id="rId2" Type="http://schemas.openxmlformats.org/officeDocument/2006/relationships/image" Target="../media/image54.wmf"/><Relationship Id="rId1" Type="http://schemas.openxmlformats.org/officeDocument/2006/relationships/image" Target="../media/image53.wmf"/><Relationship Id="rId6" Type="http://schemas.openxmlformats.org/officeDocument/2006/relationships/image" Target="../media/image58.wmf"/><Relationship Id="rId11" Type="http://schemas.openxmlformats.org/officeDocument/2006/relationships/image" Target="../media/image63.wmf"/><Relationship Id="rId5" Type="http://schemas.openxmlformats.org/officeDocument/2006/relationships/image" Target="../media/image57.wmf"/><Relationship Id="rId10" Type="http://schemas.openxmlformats.org/officeDocument/2006/relationships/image" Target="../media/image62.wmf"/><Relationship Id="rId4" Type="http://schemas.openxmlformats.org/officeDocument/2006/relationships/image" Target="../media/image56.wmf"/><Relationship Id="rId9" Type="http://schemas.openxmlformats.org/officeDocument/2006/relationships/image" Target="../media/image61.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72.wmf"/><Relationship Id="rId3" Type="http://schemas.openxmlformats.org/officeDocument/2006/relationships/image" Target="../media/image67.wmf"/><Relationship Id="rId7" Type="http://schemas.openxmlformats.org/officeDocument/2006/relationships/image" Target="../media/image71.wmf"/><Relationship Id="rId2" Type="http://schemas.openxmlformats.org/officeDocument/2006/relationships/image" Target="../media/image66.wmf"/><Relationship Id="rId1" Type="http://schemas.openxmlformats.org/officeDocument/2006/relationships/image" Target="../media/image65.wmf"/><Relationship Id="rId6" Type="http://schemas.openxmlformats.org/officeDocument/2006/relationships/image" Target="../media/image70.wmf"/><Relationship Id="rId11" Type="http://schemas.openxmlformats.org/officeDocument/2006/relationships/image" Target="../media/image75.wmf"/><Relationship Id="rId5" Type="http://schemas.openxmlformats.org/officeDocument/2006/relationships/image" Target="../media/image69.wmf"/><Relationship Id="rId10" Type="http://schemas.openxmlformats.org/officeDocument/2006/relationships/image" Target="../media/image74.wmf"/><Relationship Id="rId4" Type="http://schemas.openxmlformats.org/officeDocument/2006/relationships/image" Target="../media/image68.wmf"/><Relationship Id="rId9" Type="http://schemas.openxmlformats.org/officeDocument/2006/relationships/image" Target="../media/image73.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78.wmf"/><Relationship Id="rId13" Type="http://schemas.openxmlformats.org/officeDocument/2006/relationships/image" Target="../media/image83.wmf"/><Relationship Id="rId3" Type="http://schemas.openxmlformats.org/officeDocument/2006/relationships/image" Target="../media/image67.wmf"/><Relationship Id="rId7" Type="http://schemas.openxmlformats.org/officeDocument/2006/relationships/image" Target="../media/image77.wmf"/><Relationship Id="rId12" Type="http://schemas.openxmlformats.org/officeDocument/2006/relationships/image" Target="../media/image82.wmf"/><Relationship Id="rId2" Type="http://schemas.openxmlformats.org/officeDocument/2006/relationships/image" Target="../media/image66.wmf"/><Relationship Id="rId1" Type="http://schemas.openxmlformats.org/officeDocument/2006/relationships/image" Target="../media/image65.wmf"/><Relationship Id="rId6" Type="http://schemas.openxmlformats.org/officeDocument/2006/relationships/image" Target="../media/image76.wmf"/><Relationship Id="rId11" Type="http://schemas.openxmlformats.org/officeDocument/2006/relationships/image" Target="../media/image81.wmf"/><Relationship Id="rId5" Type="http://schemas.openxmlformats.org/officeDocument/2006/relationships/image" Target="../media/image69.wmf"/><Relationship Id="rId10" Type="http://schemas.openxmlformats.org/officeDocument/2006/relationships/image" Target="../media/image80.wmf"/><Relationship Id="rId4" Type="http://schemas.openxmlformats.org/officeDocument/2006/relationships/image" Target="../media/image68.wmf"/><Relationship Id="rId9" Type="http://schemas.openxmlformats.org/officeDocument/2006/relationships/image" Target="../media/image79.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91.wmf"/><Relationship Id="rId3" Type="http://schemas.openxmlformats.org/officeDocument/2006/relationships/image" Target="../media/image86.wmf"/><Relationship Id="rId7" Type="http://schemas.openxmlformats.org/officeDocument/2006/relationships/image" Target="../media/image90.wmf"/><Relationship Id="rId2" Type="http://schemas.openxmlformats.org/officeDocument/2006/relationships/image" Target="../media/image85.wmf"/><Relationship Id="rId1" Type="http://schemas.openxmlformats.org/officeDocument/2006/relationships/image" Target="../media/image84.wmf"/><Relationship Id="rId6" Type="http://schemas.openxmlformats.org/officeDocument/2006/relationships/image" Target="../media/image89.wmf"/><Relationship Id="rId5" Type="http://schemas.openxmlformats.org/officeDocument/2006/relationships/image" Target="../media/image88.wmf"/><Relationship Id="rId4" Type="http://schemas.openxmlformats.org/officeDocument/2006/relationships/image" Target="../media/image87.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94.wmf"/><Relationship Id="rId2" Type="http://schemas.openxmlformats.org/officeDocument/2006/relationships/image" Target="../media/image93.wmf"/><Relationship Id="rId1" Type="http://schemas.openxmlformats.org/officeDocument/2006/relationships/image" Target="../media/image92.wmf"/><Relationship Id="rId6" Type="http://schemas.openxmlformats.org/officeDocument/2006/relationships/image" Target="../media/image97.wmf"/><Relationship Id="rId5" Type="http://schemas.openxmlformats.org/officeDocument/2006/relationships/image" Target="../media/image96.wmf"/><Relationship Id="rId4" Type="http://schemas.openxmlformats.org/officeDocument/2006/relationships/image" Target="../media/image95.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103.wmf"/><Relationship Id="rId3" Type="http://schemas.openxmlformats.org/officeDocument/2006/relationships/image" Target="../media/image99.wmf"/><Relationship Id="rId7" Type="http://schemas.openxmlformats.org/officeDocument/2006/relationships/image" Target="../media/image102.wmf"/><Relationship Id="rId2" Type="http://schemas.openxmlformats.org/officeDocument/2006/relationships/image" Target="../media/image98.wmf"/><Relationship Id="rId1" Type="http://schemas.openxmlformats.org/officeDocument/2006/relationships/image" Target="../media/image92.wmf"/><Relationship Id="rId6" Type="http://schemas.openxmlformats.org/officeDocument/2006/relationships/image" Target="../media/image101.wmf"/><Relationship Id="rId5" Type="http://schemas.openxmlformats.org/officeDocument/2006/relationships/image" Target="../media/image100.wmf"/><Relationship Id="rId4" Type="http://schemas.openxmlformats.org/officeDocument/2006/relationships/image" Target="../media/image88.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 Id="rId9"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4" Type="http://schemas.openxmlformats.org/officeDocument/2006/relationships/image" Target="../media/image1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17.wmf"/><Relationship Id="rId1" Type="http://schemas.openxmlformats.org/officeDocument/2006/relationships/image" Target="../media/image2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4" Type="http://schemas.openxmlformats.org/officeDocument/2006/relationships/image" Target="../media/image2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8.wmf"/><Relationship Id="rId7" Type="http://schemas.openxmlformats.org/officeDocument/2006/relationships/image" Target="../media/image32.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4" Type="http://schemas.openxmlformats.org/officeDocument/2006/relationships/image" Target="../media/image2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6" Type="http://schemas.openxmlformats.org/officeDocument/2006/relationships/image" Target="../media/image38.wmf"/><Relationship Id="rId5" Type="http://schemas.openxmlformats.org/officeDocument/2006/relationships/image" Target="../media/image37.wmf"/><Relationship Id="rId4" Type="http://schemas.openxmlformats.org/officeDocument/2006/relationships/image" Target="../media/image36.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5" Type="http://schemas.openxmlformats.org/officeDocument/2006/relationships/image" Target="../media/image43.wmf"/><Relationship Id="rId4" Type="http://schemas.openxmlformats.org/officeDocument/2006/relationships/image" Target="../media/image4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A495DDB6-00A5-476E-93DF-F1EBED696D1E}" type="slidenum">
              <a:rPr lang="en-GB"/>
              <a:pPr/>
              <a:t>‹#›</a:t>
            </a:fld>
            <a:endParaRPr lang="en-GB"/>
          </a:p>
        </p:txBody>
      </p:sp>
    </p:spTree>
    <p:extLst>
      <p:ext uri="{BB962C8B-B14F-4D97-AF65-F5344CB8AC3E}">
        <p14:creationId xmlns:p14="http://schemas.microsoft.com/office/powerpoint/2010/main" val="264848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49BC6A29-79E7-4144-B25E-D75BD0F4B33A}" type="slidenum">
              <a:rPr lang="en-GB"/>
              <a:pPr/>
              <a:t>‹#›</a:t>
            </a:fld>
            <a:endParaRPr lang="en-GB"/>
          </a:p>
        </p:txBody>
      </p:sp>
    </p:spTree>
    <p:extLst>
      <p:ext uri="{BB962C8B-B14F-4D97-AF65-F5344CB8AC3E}">
        <p14:creationId xmlns:p14="http://schemas.microsoft.com/office/powerpoint/2010/main" val="2133837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58243E45-89CC-4EA3-B048-4DD622520129}" type="slidenum">
              <a:rPr lang="en-GB"/>
              <a:pPr/>
              <a:t>‹#›</a:t>
            </a:fld>
            <a:endParaRPr lang="en-GB"/>
          </a:p>
        </p:txBody>
      </p:sp>
    </p:spTree>
    <p:extLst>
      <p:ext uri="{BB962C8B-B14F-4D97-AF65-F5344CB8AC3E}">
        <p14:creationId xmlns:p14="http://schemas.microsoft.com/office/powerpoint/2010/main" val="106806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0A57FC7C-89E6-4DC4-BB89-D5198B2B52EF}" type="slidenum">
              <a:rPr lang="en-GB"/>
              <a:pPr/>
              <a:t>‹#›</a:t>
            </a:fld>
            <a:endParaRPr lang="en-GB"/>
          </a:p>
        </p:txBody>
      </p:sp>
    </p:spTree>
    <p:extLst>
      <p:ext uri="{BB962C8B-B14F-4D97-AF65-F5344CB8AC3E}">
        <p14:creationId xmlns:p14="http://schemas.microsoft.com/office/powerpoint/2010/main" val="469045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48CC154-4477-4E15-849C-DFE0CA43E850}" type="slidenum">
              <a:rPr lang="en-GB"/>
              <a:pPr/>
              <a:t>‹#›</a:t>
            </a:fld>
            <a:endParaRPr lang="en-GB"/>
          </a:p>
        </p:txBody>
      </p:sp>
    </p:spTree>
    <p:extLst>
      <p:ext uri="{BB962C8B-B14F-4D97-AF65-F5344CB8AC3E}">
        <p14:creationId xmlns:p14="http://schemas.microsoft.com/office/powerpoint/2010/main" val="2376891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CB8B9F8F-F49C-4285-B468-A7A939B7082D}" type="slidenum">
              <a:rPr lang="en-GB"/>
              <a:pPr/>
              <a:t>‹#›</a:t>
            </a:fld>
            <a:endParaRPr lang="en-GB"/>
          </a:p>
        </p:txBody>
      </p:sp>
    </p:spTree>
    <p:extLst>
      <p:ext uri="{BB962C8B-B14F-4D97-AF65-F5344CB8AC3E}">
        <p14:creationId xmlns:p14="http://schemas.microsoft.com/office/powerpoint/2010/main" val="2382670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1CF99F70-2CFD-4F04-BFE9-984C36724B80}" type="slidenum">
              <a:rPr lang="en-GB"/>
              <a:pPr/>
              <a:t>‹#›</a:t>
            </a:fld>
            <a:endParaRPr lang="en-GB"/>
          </a:p>
        </p:txBody>
      </p:sp>
    </p:spTree>
    <p:extLst>
      <p:ext uri="{BB962C8B-B14F-4D97-AF65-F5344CB8AC3E}">
        <p14:creationId xmlns:p14="http://schemas.microsoft.com/office/powerpoint/2010/main" val="3599706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8052C222-E48B-4906-BF86-930BCF0D55CA}" type="slidenum">
              <a:rPr lang="en-GB"/>
              <a:pPr/>
              <a:t>‹#›</a:t>
            </a:fld>
            <a:endParaRPr lang="en-GB"/>
          </a:p>
        </p:txBody>
      </p:sp>
    </p:spTree>
    <p:extLst>
      <p:ext uri="{BB962C8B-B14F-4D97-AF65-F5344CB8AC3E}">
        <p14:creationId xmlns:p14="http://schemas.microsoft.com/office/powerpoint/2010/main" val="3297997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AE15638F-4BA8-4910-9B0C-A7F8B3316276}" type="slidenum">
              <a:rPr lang="en-GB"/>
              <a:pPr/>
              <a:t>‹#›</a:t>
            </a:fld>
            <a:endParaRPr lang="en-GB"/>
          </a:p>
        </p:txBody>
      </p:sp>
    </p:spTree>
    <p:extLst>
      <p:ext uri="{BB962C8B-B14F-4D97-AF65-F5344CB8AC3E}">
        <p14:creationId xmlns:p14="http://schemas.microsoft.com/office/powerpoint/2010/main" val="3693257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1DA02191-BF5D-4A73-92B5-8270CE94119C}" type="slidenum">
              <a:rPr lang="en-GB"/>
              <a:pPr/>
              <a:t>‹#›</a:t>
            </a:fld>
            <a:endParaRPr lang="en-GB"/>
          </a:p>
        </p:txBody>
      </p:sp>
    </p:spTree>
    <p:extLst>
      <p:ext uri="{BB962C8B-B14F-4D97-AF65-F5344CB8AC3E}">
        <p14:creationId xmlns:p14="http://schemas.microsoft.com/office/powerpoint/2010/main" val="4287690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E4BCE7C3-4697-4B7A-B368-B19325253249}" type="slidenum">
              <a:rPr lang="en-GB"/>
              <a:pPr/>
              <a:t>‹#›</a:t>
            </a:fld>
            <a:endParaRPr lang="en-GB"/>
          </a:p>
        </p:txBody>
      </p:sp>
    </p:spTree>
    <p:extLst>
      <p:ext uri="{BB962C8B-B14F-4D97-AF65-F5344CB8AC3E}">
        <p14:creationId xmlns:p14="http://schemas.microsoft.com/office/powerpoint/2010/main" val="1149125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99"/>
            </a:gs>
            <a:gs pos="100000">
              <a:srgbClr val="CCFF99"/>
            </a:gs>
          </a:gsLst>
          <a:lin ang="27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F247836-DAA4-46E1-A8BD-B9615ABDE5D6}"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7.wmf"/><Relationship Id="rId5" Type="http://schemas.openxmlformats.org/officeDocument/2006/relationships/oleObject" Target="../embeddings/oleObject23.bin"/><Relationship Id="rId4" Type="http://schemas.openxmlformats.org/officeDocument/2006/relationships/image" Target="../media/image20.wmf"/><Relationship Id="rId9" Type="http://schemas.openxmlformats.org/officeDocument/2006/relationships/image" Target="../media/image1.jpeg"/></Relationships>
</file>

<file path=ppt/slides/_rels/slide11.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3.wmf"/><Relationship Id="rId11" Type="http://schemas.openxmlformats.org/officeDocument/2006/relationships/image" Target="../media/image1.jpeg"/><Relationship Id="rId5" Type="http://schemas.openxmlformats.org/officeDocument/2006/relationships/oleObject" Target="../embeddings/oleObject26.bin"/><Relationship Id="rId10" Type="http://schemas.openxmlformats.org/officeDocument/2006/relationships/image" Target="../media/image25.wmf"/><Relationship Id="rId4" Type="http://schemas.openxmlformats.org/officeDocument/2006/relationships/image" Target="../media/image22.wmf"/><Relationship Id="rId9" Type="http://schemas.openxmlformats.org/officeDocument/2006/relationships/oleObject" Target="../embeddings/oleObject28.bin"/></Relationships>
</file>

<file path=ppt/slides/_rels/slide12.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34.bin"/><Relationship Id="rId18" Type="http://schemas.openxmlformats.org/officeDocument/2006/relationships/image" Target="../media/image1.jpeg"/><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image" Target="../media/image30.wmf"/><Relationship Id="rId17" Type="http://schemas.openxmlformats.org/officeDocument/2006/relationships/image" Target="../media/image32.wmf"/><Relationship Id="rId2" Type="http://schemas.openxmlformats.org/officeDocument/2006/relationships/slideLayout" Target="../slideLayouts/slideLayout2.xml"/><Relationship Id="rId16" Type="http://schemas.openxmlformats.org/officeDocument/2006/relationships/oleObject" Target="../embeddings/oleObject36.bin"/><Relationship Id="rId1" Type="http://schemas.openxmlformats.org/officeDocument/2006/relationships/vmlDrawing" Target="../drawings/vmlDrawing7.vml"/><Relationship Id="rId6" Type="http://schemas.openxmlformats.org/officeDocument/2006/relationships/image" Target="../media/image27.wmf"/><Relationship Id="rId11" Type="http://schemas.openxmlformats.org/officeDocument/2006/relationships/oleObject" Target="../embeddings/oleObject33.bin"/><Relationship Id="rId5" Type="http://schemas.openxmlformats.org/officeDocument/2006/relationships/oleObject" Target="../embeddings/oleObject30.bin"/><Relationship Id="rId15" Type="http://schemas.openxmlformats.org/officeDocument/2006/relationships/oleObject" Target="../embeddings/oleObject35.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32.bin"/><Relationship Id="rId14" Type="http://schemas.openxmlformats.org/officeDocument/2006/relationships/image" Target="../media/image31.wmf"/></Relationships>
</file>

<file path=ppt/slides/_rels/slide13.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oleObject" Target="../embeddings/oleObject42.bin"/><Relationship Id="rId3" Type="http://schemas.openxmlformats.org/officeDocument/2006/relationships/oleObject" Target="../embeddings/oleObject37.bin"/><Relationship Id="rId7" Type="http://schemas.openxmlformats.org/officeDocument/2006/relationships/oleObject" Target="../embeddings/oleObject39.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4.wmf"/><Relationship Id="rId11" Type="http://schemas.openxmlformats.org/officeDocument/2006/relationships/oleObject" Target="../embeddings/oleObject41.bin"/><Relationship Id="rId5" Type="http://schemas.openxmlformats.org/officeDocument/2006/relationships/oleObject" Target="../embeddings/oleObject38.bin"/><Relationship Id="rId15" Type="http://schemas.openxmlformats.org/officeDocument/2006/relationships/image" Target="../media/image1.jpeg"/><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40.bin"/><Relationship Id="rId14" Type="http://schemas.openxmlformats.org/officeDocument/2006/relationships/image" Target="../media/image38.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image" Target="../media/image43.wmf"/><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0.wmf"/><Relationship Id="rId11" Type="http://schemas.openxmlformats.org/officeDocument/2006/relationships/oleObject" Target="../embeddings/oleObject47.bin"/><Relationship Id="rId5" Type="http://schemas.openxmlformats.org/officeDocument/2006/relationships/oleObject" Target="../embeddings/oleObject44.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46.bin"/><Relationship Id="rId14" Type="http://schemas.openxmlformats.org/officeDocument/2006/relationships/image" Target="../media/image1.jpeg"/></Relationships>
</file>

<file path=ppt/slides/_rels/slide16.xml.rels><?xml version="1.0" encoding="UTF-8" standalone="yes"?>
<Relationships xmlns="http://schemas.openxmlformats.org/package/2006/relationships"><Relationship Id="rId8" Type="http://schemas.openxmlformats.org/officeDocument/2006/relationships/image" Target="../media/image46.wmf"/><Relationship Id="rId13" Type="http://schemas.openxmlformats.org/officeDocument/2006/relationships/oleObject" Target="../embeddings/oleObject54.bin"/><Relationship Id="rId18" Type="http://schemas.openxmlformats.org/officeDocument/2006/relationships/oleObject" Target="../embeddings/oleObject57.bin"/><Relationship Id="rId3" Type="http://schemas.openxmlformats.org/officeDocument/2006/relationships/oleObject" Target="../embeddings/oleObject49.bin"/><Relationship Id="rId21" Type="http://schemas.openxmlformats.org/officeDocument/2006/relationships/image" Target="../media/image51.wmf"/><Relationship Id="rId7" Type="http://schemas.openxmlformats.org/officeDocument/2006/relationships/oleObject" Target="../embeddings/oleObject51.bin"/><Relationship Id="rId12" Type="http://schemas.openxmlformats.org/officeDocument/2006/relationships/image" Target="../media/image48.wmf"/><Relationship Id="rId17" Type="http://schemas.openxmlformats.org/officeDocument/2006/relationships/oleObject" Target="../embeddings/oleObject56.bin"/><Relationship Id="rId25"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image" Target="../media/image50.wmf"/><Relationship Id="rId20" Type="http://schemas.openxmlformats.org/officeDocument/2006/relationships/oleObject" Target="../embeddings/oleObject59.bin"/><Relationship Id="rId1" Type="http://schemas.openxmlformats.org/officeDocument/2006/relationships/vmlDrawing" Target="../drawings/vmlDrawing10.vml"/><Relationship Id="rId6" Type="http://schemas.openxmlformats.org/officeDocument/2006/relationships/image" Target="../media/image45.wmf"/><Relationship Id="rId11" Type="http://schemas.openxmlformats.org/officeDocument/2006/relationships/oleObject" Target="../embeddings/oleObject53.bin"/><Relationship Id="rId24" Type="http://schemas.openxmlformats.org/officeDocument/2006/relationships/image" Target="../media/image52.wmf"/><Relationship Id="rId5" Type="http://schemas.openxmlformats.org/officeDocument/2006/relationships/oleObject" Target="../embeddings/oleObject50.bin"/><Relationship Id="rId15" Type="http://schemas.openxmlformats.org/officeDocument/2006/relationships/oleObject" Target="../embeddings/oleObject55.bin"/><Relationship Id="rId23" Type="http://schemas.openxmlformats.org/officeDocument/2006/relationships/oleObject" Target="../embeddings/oleObject61.bin"/><Relationship Id="rId10" Type="http://schemas.openxmlformats.org/officeDocument/2006/relationships/image" Target="../media/image47.wmf"/><Relationship Id="rId19" Type="http://schemas.openxmlformats.org/officeDocument/2006/relationships/oleObject" Target="../embeddings/oleObject58.bin"/><Relationship Id="rId4" Type="http://schemas.openxmlformats.org/officeDocument/2006/relationships/image" Target="../media/image44.wmf"/><Relationship Id="rId9" Type="http://schemas.openxmlformats.org/officeDocument/2006/relationships/oleObject" Target="../embeddings/oleObject52.bin"/><Relationship Id="rId14" Type="http://schemas.openxmlformats.org/officeDocument/2006/relationships/image" Target="../media/image49.wmf"/><Relationship Id="rId22" Type="http://schemas.openxmlformats.org/officeDocument/2006/relationships/oleObject" Target="../embeddings/oleObject60.bin"/></Relationships>
</file>

<file path=ppt/slides/_rels/slide17.xml.rels><?xml version="1.0" encoding="UTF-8" standalone="yes"?>
<Relationships xmlns="http://schemas.openxmlformats.org/package/2006/relationships"><Relationship Id="rId8" Type="http://schemas.openxmlformats.org/officeDocument/2006/relationships/image" Target="../media/image55.wmf"/><Relationship Id="rId13" Type="http://schemas.openxmlformats.org/officeDocument/2006/relationships/oleObject" Target="../embeddings/oleObject67.bin"/><Relationship Id="rId18" Type="http://schemas.openxmlformats.org/officeDocument/2006/relationships/image" Target="../media/image60.wmf"/><Relationship Id="rId26" Type="http://schemas.openxmlformats.org/officeDocument/2006/relationships/oleObject" Target="../embeddings/oleObject75.bin"/><Relationship Id="rId3" Type="http://schemas.openxmlformats.org/officeDocument/2006/relationships/oleObject" Target="../embeddings/oleObject62.bin"/><Relationship Id="rId21" Type="http://schemas.openxmlformats.org/officeDocument/2006/relationships/oleObject" Target="../embeddings/oleObject71.bin"/><Relationship Id="rId7" Type="http://schemas.openxmlformats.org/officeDocument/2006/relationships/oleObject" Target="../embeddings/oleObject64.bin"/><Relationship Id="rId12" Type="http://schemas.openxmlformats.org/officeDocument/2006/relationships/image" Target="../media/image57.wmf"/><Relationship Id="rId17" Type="http://schemas.openxmlformats.org/officeDocument/2006/relationships/oleObject" Target="../embeddings/oleObject69.bin"/><Relationship Id="rId25" Type="http://schemas.openxmlformats.org/officeDocument/2006/relationships/oleObject" Target="../embeddings/oleObject74.bin"/><Relationship Id="rId2" Type="http://schemas.openxmlformats.org/officeDocument/2006/relationships/slideLayout" Target="../slideLayouts/slideLayout2.xml"/><Relationship Id="rId16" Type="http://schemas.openxmlformats.org/officeDocument/2006/relationships/image" Target="../media/image59.wmf"/><Relationship Id="rId20" Type="http://schemas.openxmlformats.org/officeDocument/2006/relationships/image" Target="../media/image61.wmf"/><Relationship Id="rId29" Type="http://schemas.openxmlformats.org/officeDocument/2006/relationships/image" Target="../media/image64.wmf"/><Relationship Id="rId1" Type="http://schemas.openxmlformats.org/officeDocument/2006/relationships/vmlDrawing" Target="../drawings/vmlDrawing11.vml"/><Relationship Id="rId6" Type="http://schemas.openxmlformats.org/officeDocument/2006/relationships/image" Target="../media/image54.wmf"/><Relationship Id="rId11" Type="http://schemas.openxmlformats.org/officeDocument/2006/relationships/oleObject" Target="../embeddings/oleObject66.bin"/><Relationship Id="rId24" Type="http://schemas.openxmlformats.org/officeDocument/2006/relationships/oleObject" Target="../embeddings/oleObject73.bin"/><Relationship Id="rId5" Type="http://schemas.openxmlformats.org/officeDocument/2006/relationships/oleObject" Target="../embeddings/oleObject63.bin"/><Relationship Id="rId15" Type="http://schemas.openxmlformats.org/officeDocument/2006/relationships/oleObject" Target="../embeddings/oleObject68.bin"/><Relationship Id="rId23" Type="http://schemas.openxmlformats.org/officeDocument/2006/relationships/image" Target="../media/image62.wmf"/><Relationship Id="rId28" Type="http://schemas.openxmlformats.org/officeDocument/2006/relationships/oleObject" Target="../embeddings/oleObject76.bin"/><Relationship Id="rId10" Type="http://schemas.openxmlformats.org/officeDocument/2006/relationships/image" Target="../media/image56.wmf"/><Relationship Id="rId19" Type="http://schemas.openxmlformats.org/officeDocument/2006/relationships/oleObject" Target="../embeddings/oleObject70.bin"/><Relationship Id="rId4" Type="http://schemas.openxmlformats.org/officeDocument/2006/relationships/image" Target="../media/image53.wmf"/><Relationship Id="rId9" Type="http://schemas.openxmlformats.org/officeDocument/2006/relationships/oleObject" Target="../embeddings/oleObject65.bin"/><Relationship Id="rId14" Type="http://schemas.openxmlformats.org/officeDocument/2006/relationships/image" Target="../media/image58.wmf"/><Relationship Id="rId22" Type="http://schemas.openxmlformats.org/officeDocument/2006/relationships/oleObject" Target="../embeddings/oleObject72.bin"/><Relationship Id="rId27" Type="http://schemas.openxmlformats.org/officeDocument/2006/relationships/image" Target="../media/image63.wmf"/><Relationship Id="rId30" Type="http://schemas.openxmlformats.org/officeDocument/2006/relationships/image" Target="../media/image1.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8" Type="http://schemas.openxmlformats.org/officeDocument/2006/relationships/image" Target="../media/image67.wmf"/><Relationship Id="rId13" Type="http://schemas.openxmlformats.org/officeDocument/2006/relationships/oleObject" Target="../embeddings/oleObject82.bin"/><Relationship Id="rId18" Type="http://schemas.openxmlformats.org/officeDocument/2006/relationships/image" Target="../media/image72.wmf"/><Relationship Id="rId3" Type="http://schemas.openxmlformats.org/officeDocument/2006/relationships/oleObject" Target="../embeddings/oleObject77.bin"/><Relationship Id="rId21" Type="http://schemas.openxmlformats.org/officeDocument/2006/relationships/oleObject" Target="../embeddings/oleObject86.bin"/><Relationship Id="rId7" Type="http://schemas.openxmlformats.org/officeDocument/2006/relationships/oleObject" Target="../embeddings/oleObject79.bin"/><Relationship Id="rId12" Type="http://schemas.openxmlformats.org/officeDocument/2006/relationships/image" Target="../media/image69.wmf"/><Relationship Id="rId17" Type="http://schemas.openxmlformats.org/officeDocument/2006/relationships/oleObject" Target="../embeddings/oleObject84.bin"/><Relationship Id="rId25"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71.wmf"/><Relationship Id="rId20" Type="http://schemas.openxmlformats.org/officeDocument/2006/relationships/image" Target="../media/image73.wmf"/><Relationship Id="rId1" Type="http://schemas.openxmlformats.org/officeDocument/2006/relationships/vmlDrawing" Target="../drawings/vmlDrawing12.vml"/><Relationship Id="rId6" Type="http://schemas.openxmlformats.org/officeDocument/2006/relationships/image" Target="../media/image66.wmf"/><Relationship Id="rId11" Type="http://schemas.openxmlformats.org/officeDocument/2006/relationships/oleObject" Target="../embeddings/oleObject81.bin"/><Relationship Id="rId24" Type="http://schemas.openxmlformats.org/officeDocument/2006/relationships/image" Target="../media/image75.wmf"/><Relationship Id="rId5" Type="http://schemas.openxmlformats.org/officeDocument/2006/relationships/oleObject" Target="../embeddings/oleObject78.bin"/><Relationship Id="rId15" Type="http://schemas.openxmlformats.org/officeDocument/2006/relationships/oleObject" Target="../embeddings/oleObject83.bin"/><Relationship Id="rId23" Type="http://schemas.openxmlformats.org/officeDocument/2006/relationships/oleObject" Target="../embeddings/oleObject87.bin"/><Relationship Id="rId10" Type="http://schemas.openxmlformats.org/officeDocument/2006/relationships/image" Target="../media/image68.wmf"/><Relationship Id="rId19" Type="http://schemas.openxmlformats.org/officeDocument/2006/relationships/oleObject" Target="../embeddings/oleObject85.bin"/><Relationship Id="rId4" Type="http://schemas.openxmlformats.org/officeDocument/2006/relationships/image" Target="../media/image65.wmf"/><Relationship Id="rId9" Type="http://schemas.openxmlformats.org/officeDocument/2006/relationships/oleObject" Target="../embeddings/oleObject80.bin"/><Relationship Id="rId14" Type="http://schemas.openxmlformats.org/officeDocument/2006/relationships/image" Target="../media/image70.wmf"/><Relationship Id="rId22" Type="http://schemas.openxmlformats.org/officeDocument/2006/relationships/image" Target="../media/image74.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90.bin"/><Relationship Id="rId13" Type="http://schemas.openxmlformats.org/officeDocument/2006/relationships/image" Target="../media/image69.wmf"/><Relationship Id="rId18" Type="http://schemas.openxmlformats.org/officeDocument/2006/relationships/oleObject" Target="../embeddings/oleObject95.bin"/><Relationship Id="rId26" Type="http://schemas.openxmlformats.org/officeDocument/2006/relationships/oleObject" Target="../embeddings/oleObject99.bin"/><Relationship Id="rId3" Type="http://schemas.openxmlformats.org/officeDocument/2006/relationships/slideLayout" Target="../slideLayouts/slideLayout2.xml"/><Relationship Id="rId21" Type="http://schemas.openxmlformats.org/officeDocument/2006/relationships/image" Target="../media/image79.wmf"/><Relationship Id="rId7" Type="http://schemas.openxmlformats.org/officeDocument/2006/relationships/image" Target="../media/image66.wmf"/><Relationship Id="rId12" Type="http://schemas.openxmlformats.org/officeDocument/2006/relationships/oleObject" Target="../embeddings/oleObject92.bin"/><Relationship Id="rId17" Type="http://schemas.openxmlformats.org/officeDocument/2006/relationships/image" Target="../media/image77.wmf"/><Relationship Id="rId25" Type="http://schemas.openxmlformats.org/officeDocument/2006/relationships/image" Target="../media/image81.wmf"/><Relationship Id="rId2" Type="http://schemas.openxmlformats.org/officeDocument/2006/relationships/tags" Target="../tags/tag4.xml"/><Relationship Id="rId16" Type="http://schemas.openxmlformats.org/officeDocument/2006/relationships/oleObject" Target="../embeddings/oleObject94.bin"/><Relationship Id="rId20" Type="http://schemas.openxmlformats.org/officeDocument/2006/relationships/oleObject" Target="../embeddings/oleObject96.bin"/><Relationship Id="rId29" Type="http://schemas.openxmlformats.org/officeDocument/2006/relationships/image" Target="../media/image83.wmf"/><Relationship Id="rId1" Type="http://schemas.openxmlformats.org/officeDocument/2006/relationships/vmlDrawing" Target="../drawings/vmlDrawing13.vml"/><Relationship Id="rId6" Type="http://schemas.openxmlformats.org/officeDocument/2006/relationships/oleObject" Target="../embeddings/oleObject89.bin"/><Relationship Id="rId11" Type="http://schemas.openxmlformats.org/officeDocument/2006/relationships/image" Target="../media/image68.wmf"/><Relationship Id="rId24" Type="http://schemas.openxmlformats.org/officeDocument/2006/relationships/oleObject" Target="../embeddings/oleObject98.bin"/><Relationship Id="rId5" Type="http://schemas.openxmlformats.org/officeDocument/2006/relationships/image" Target="../media/image65.wmf"/><Relationship Id="rId15" Type="http://schemas.openxmlformats.org/officeDocument/2006/relationships/image" Target="../media/image76.wmf"/><Relationship Id="rId23" Type="http://schemas.openxmlformats.org/officeDocument/2006/relationships/image" Target="../media/image80.wmf"/><Relationship Id="rId28" Type="http://schemas.openxmlformats.org/officeDocument/2006/relationships/oleObject" Target="../embeddings/oleObject100.bin"/><Relationship Id="rId10" Type="http://schemas.openxmlformats.org/officeDocument/2006/relationships/oleObject" Target="../embeddings/oleObject91.bin"/><Relationship Id="rId19" Type="http://schemas.openxmlformats.org/officeDocument/2006/relationships/image" Target="../media/image78.wmf"/><Relationship Id="rId4" Type="http://schemas.openxmlformats.org/officeDocument/2006/relationships/oleObject" Target="../embeddings/oleObject88.bin"/><Relationship Id="rId9" Type="http://schemas.openxmlformats.org/officeDocument/2006/relationships/image" Target="../media/image67.wmf"/><Relationship Id="rId14" Type="http://schemas.openxmlformats.org/officeDocument/2006/relationships/oleObject" Target="../embeddings/oleObject93.bin"/><Relationship Id="rId22" Type="http://schemas.openxmlformats.org/officeDocument/2006/relationships/oleObject" Target="../embeddings/oleObject97.bin"/><Relationship Id="rId27" Type="http://schemas.openxmlformats.org/officeDocument/2006/relationships/image" Target="../media/image82.wmf"/><Relationship Id="rId30" Type="http://schemas.openxmlformats.org/officeDocument/2006/relationships/image" Target="../media/image2.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23.xml.rels><?xml version="1.0" encoding="UTF-8" standalone="yes"?>
<Relationships xmlns="http://schemas.openxmlformats.org/package/2006/relationships"><Relationship Id="rId8" Type="http://schemas.openxmlformats.org/officeDocument/2006/relationships/image" Target="../media/image86.wmf"/><Relationship Id="rId13" Type="http://schemas.openxmlformats.org/officeDocument/2006/relationships/oleObject" Target="../embeddings/oleObject106.bin"/><Relationship Id="rId18" Type="http://schemas.openxmlformats.org/officeDocument/2006/relationships/image" Target="../media/image91.wmf"/><Relationship Id="rId3" Type="http://schemas.openxmlformats.org/officeDocument/2006/relationships/oleObject" Target="../embeddings/oleObject101.bin"/><Relationship Id="rId7" Type="http://schemas.openxmlformats.org/officeDocument/2006/relationships/oleObject" Target="../embeddings/oleObject103.bin"/><Relationship Id="rId12" Type="http://schemas.openxmlformats.org/officeDocument/2006/relationships/image" Target="../media/image88.wmf"/><Relationship Id="rId17" Type="http://schemas.openxmlformats.org/officeDocument/2006/relationships/oleObject" Target="../embeddings/oleObject108.bin"/><Relationship Id="rId2" Type="http://schemas.openxmlformats.org/officeDocument/2006/relationships/slideLayout" Target="../slideLayouts/slideLayout2.xml"/><Relationship Id="rId16" Type="http://schemas.openxmlformats.org/officeDocument/2006/relationships/image" Target="../media/image90.wmf"/><Relationship Id="rId1" Type="http://schemas.openxmlformats.org/officeDocument/2006/relationships/vmlDrawing" Target="../drawings/vmlDrawing14.vml"/><Relationship Id="rId6" Type="http://schemas.openxmlformats.org/officeDocument/2006/relationships/image" Target="../media/image85.wmf"/><Relationship Id="rId11" Type="http://schemas.openxmlformats.org/officeDocument/2006/relationships/oleObject" Target="../embeddings/oleObject105.bin"/><Relationship Id="rId5" Type="http://schemas.openxmlformats.org/officeDocument/2006/relationships/oleObject" Target="../embeddings/oleObject102.bin"/><Relationship Id="rId15" Type="http://schemas.openxmlformats.org/officeDocument/2006/relationships/oleObject" Target="../embeddings/oleObject107.bin"/><Relationship Id="rId10" Type="http://schemas.openxmlformats.org/officeDocument/2006/relationships/image" Target="../media/image87.wmf"/><Relationship Id="rId19" Type="http://schemas.openxmlformats.org/officeDocument/2006/relationships/image" Target="../media/image2.jpeg"/><Relationship Id="rId4" Type="http://schemas.openxmlformats.org/officeDocument/2006/relationships/image" Target="../media/image84.wmf"/><Relationship Id="rId9" Type="http://schemas.openxmlformats.org/officeDocument/2006/relationships/oleObject" Target="../embeddings/oleObject104.bin"/><Relationship Id="rId14" Type="http://schemas.openxmlformats.org/officeDocument/2006/relationships/image" Target="../media/image89.wmf"/></Relationships>
</file>

<file path=ppt/slides/_rels/slide24.xml.rels><?xml version="1.0" encoding="UTF-8" standalone="yes"?>
<Relationships xmlns="http://schemas.openxmlformats.org/package/2006/relationships"><Relationship Id="rId8" Type="http://schemas.openxmlformats.org/officeDocument/2006/relationships/image" Target="../media/image94.wmf"/><Relationship Id="rId13" Type="http://schemas.openxmlformats.org/officeDocument/2006/relationships/oleObject" Target="../embeddings/oleObject114.bin"/><Relationship Id="rId3" Type="http://schemas.openxmlformats.org/officeDocument/2006/relationships/oleObject" Target="../embeddings/oleObject109.bin"/><Relationship Id="rId7" Type="http://schemas.openxmlformats.org/officeDocument/2006/relationships/oleObject" Target="../embeddings/oleObject111.bin"/><Relationship Id="rId12" Type="http://schemas.openxmlformats.org/officeDocument/2006/relationships/image" Target="../media/image96.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93.wmf"/><Relationship Id="rId11" Type="http://schemas.openxmlformats.org/officeDocument/2006/relationships/oleObject" Target="../embeddings/oleObject113.bin"/><Relationship Id="rId5" Type="http://schemas.openxmlformats.org/officeDocument/2006/relationships/oleObject" Target="../embeddings/oleObject110.bin"/><Relationship Id="rId15" Type="http://schemas.openxmlformats.org/officeDocument/2006/relationships/image" Target="../media/image2.jpeg"/><Relationship Id="rId10" Type="http://schemas.openxmlformats.org/officeDocument/2006/relationships/image" Target="../media/image95.wmf"/><Relationship Id="rId4" Type="http://schemas.openxmlformats.org/officeDocument/2006/relationships/image" Target="../media/image92.wmf"/><Relationship Id="rId9" Type="http://schemas.openxmlformats.org/officeDocument/2006/relationships/oleObject" Target="../embeddings/oleObject112.bin"/><Relationship Id="rId14" Type="http://schemas.openxmlformats.org/officeDocument/2006/relationships/image" Target="../media/image97.wmf"/></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17.bin"/><Relationship Id="rId13" Type="http://schemas.openxmlformats.org/officeDocument/2006/relationships/image" Target="../media/image100.wmf"/><Relationship Id="rId18" Type="http://schemas.openxmlformats.org/officeDocument/2006/relationships/oleObject" Target="../embeddings/oleObject122.bin"/><Relationship Id="rId3" Type="http://schemas.openxmlformats.org/officeDocument/2006/relationships/slideLayout" Target="../slideLayouts/slideLayout2.xml"/><Relationship Id="rId7" Type="http://schemas.openxmlformats.org/officeDocument/2006/relationships/image" Target="../media/image98.wmf"/><Relationship Id="rId12" Type="http://schemas.openxmlformats.org/officeDocument/2006/relationships/oleObject" Target="../embeddings/oleObject119.bin"/><Relationship Id="rId17" Type="http://schemas.openxmlformats.org/officeDocument/2006/relationships/image" Target="../media/image102.wmf"/><Relationship Id="rId2" Type="http://schemas.openxmlformats.org/officeDocument/2006/relationships/tags" Target="../tags/tag6.xml"/><Relationship Id="rId16" Type="http://schemas.openxmlformats.org/officeDocument/2006/relationships/oleObject" Target="../embeddings/oleObject121.bin"/><Relationship Id="rId20" Type="http://schemas.openxmlformats.org/officeDocument/2006/relationships/image" Target="../media/image2.jpeg"/><Relationship Id="rId1" Type="http://schemas.openxmlformats.org/officeDocument/2006/relationships/vmlDrawing" Target="../drawings/vmlDrawing16.vml"/><Relationship Id="rId6" Type="http://schemas.openxmlformats.org/officeDocument/2006/relationships/oleObject" Target="../embeddings/oleObject116.bin"/><Relationship Id="rId11" Type="http://schemas.openxmlformats.org/officeDocument/2006/relationships/image" Target="../media/image88.wmf"/><Relationship Id="rId5" Type="http://schemas.openxmlformats.org/officeDocument/2006/relationships/image" Target="../media/image92.wmf"/><Relationship Id="rId15" Type="http://schemas.openxmlformats.org/officeDocument/2006/relationships/image" Target="../media/image101.wmf"/><Relationship Id="rId10" Type="http://schemas.openxmlformats.org/officeDocument/2006/relationships/oleObject" Target="../embeddings/oleObject118.bin"/><Relationship Id="rId19" Type="http://schemas.openxmlformats.org/officeDocument/2006/relationships/image" Target="../media/image103.wmf"/><Relationship Id="rId4" Type="http://schemas.openxmlformats.org/officeDocument/2006/relationships/oleObject" Target="../embeddings/oleObject115.bin"/><Relationship Id="rId9" Type="http://schemas.openxmlformats.org/officeDocument/2006/relationships/image" Target="../media/image99.wmf"/><Relationship Id="rId14" Type="http://schemas.openxmlformats.org/officeDocument/2006/relationships/oleObject" Target="../embeddings/oleObject120.bin"/></Relationships>
</file>

<file path=ppt/slides/_rels/slide26.xml.rels><?xml version="1.0" encoding="UTF-8" standalone="yes"?>
<Relationships xmlns="http://schemas.openxmlformats.org/package/2006/relationships"><Relationship Id="rId8" Type="http://schemas.openxmlformats.org/officeDocument/2006/relationships/image" Target="../media/image109.png"/><Relationship Id="rId3" Type="http://schemas.openxmlformats.org/officeDocument/2006/relationships/image" Target="../media/image104.png"/><Relationship Id="rId7" Type="http://schemas.openxmlformats.org/officeDocument/2006/relationships/image" Target="../media/image108.png"/><Relationship Id="rId2" Type="http://schemas.openxmlformats.org/officeDocument/2006/relationships/slideLayout" Target="../slideLayouts/slideLayout2.xml"/><Relationship Id="rId1" Type="http://schemas.openxmlformats.org/officeDocument/2006/relationships/tags" Target="../tags/tag7.xml"/><Relationship Id="rId6" Type="http://schemas.openxmlformats.org/officeDocument/2006/relationships/image" Target="../media/image107.png"/><Relationship Id="rId5" Type="http://schemas.openxmlformats.org/officeDocument/2006/relationships/image" Target="../media/image106.png"/><Relationship Id="rId4" Type="http://schemas.openxmlformats.org/officeDocument/2006/relationships/image" Target="../media/image105.png"/></Relationships>
</file>

<file path=ppt/slides/_rels/slide27.xml.rels><?xml version="1.0" encoding="UTF-8" standalone="yes"?>
<Relationships xmlns="http://schemas.openxmlformats.org/package/2006/relationships"><Relationship Id="rId3" Type="http://schemas.openxmlformats.org/officeDocument/2006/relationships/image" Target="../media/image110.png"/><Relationship Id="rId2" Type="http://schemas.openxmlformats.org/officeDocument/2006/relationships/image" Target="../media/image104.png"/><Relationship Id="rId1" Type="http://schemas.openxmlformats.org/officeDocument/2006/relationships/slideLayout" Target="../slideLayouts/slideLayout2.xml"/><Relationship Id="rId5" Type="http://schemas.openxmlformats.org/officeDocument/2006/relationships/image" Target="../media/image112.png"/><Relationship Id="rId4" Type="http://schemas.openxmlformats.org/officeDocument/2006/relationships/image" Target="../media/image111.png"/></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8.bin"/><Relationship Id="rId18" Type="http://schemas.openxmlformats.org/officeDocument/2006/relationships/image" Target="../media/image10.wmf"/><Relationship Id="rId3" Type="http://schemas.openxmlformats.org/officeDocument/2006/relationships/oleObject" Target="../embeddings/oleObject3.bin"/><Relationship Id="rId21" Type="http://schemas.openxmlformats.org/officeDocument/2006/relationships/image" Target="../media/image1.jpeg"/><Relationship Id="rId7" Type="http://schemas.openxmlformats.org/officeDocument/2006/relationships/oleObject" Target="../embeddings/oleObject5.bin"/><Relationship Id="rId12" Type="http://schemas.openxmlformats.org/officeDocument/2006/relationships/image" Target="../media/image7.wmf"/><Relationship Id="rId17" Type="http://schemas.openxmlformats.org/officeDocument/2006/relationships/oleObject" Target="../embeddings/oleObject10.bin"/><Relationship Id="rId2" Type="http://schemas.openxmlformats.org/officeDocument/2006/relationships/slideLayout" Target="../slideLayouts/slideLayout2.xml"/><Relationship Id="rId16" Type="http://schemas.openxmlformats.org/officeDocument/2006/relationships/image" Target="../media/image9.wmf"/><Relationship Id="rId20" Type="http://schemas.openxmlformats.org/officeDocument/2006/relationships/image" Target="../media/image11.wmf"/><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7.bin"/><Relationship Id="rId5" Type="http://schemas.openxmlformats.org/officeDocument/2006/relationships/oleObject" Target="../embeddings/oleObject4.bin"/><Relationship Id="rId15" Type="http://schemas.openxmlformats.org/officeDocument/2006/relationships/oleObject" Target="../embeddings/oleObject9.bin"/><Relationship Id="rId10" Type="http://schemas.openxmlformats.org/officeDocument/2006/relationships/image" Target="../media/image6.wmf"/><Relationship Id="rId19" Type="http://schemas.openxmlformats.org/officeDocument/2006/relationships/oleObject" Target="../embeddings/oleObject11.bin"/><Relationship Id="rId4" Type="http://schemas.openxmlformats.org/officeDocument/2006/relationships/image" Target="../media/image3.wmf"/><Relationship Id="rId9" Type="http://schemas.openxmlformats.org/officeDocument/2006/relationships/oleObject" Target="../embeddings/oleObject6.bin"/><Relationship Id="rId14" Type="http://schemas.openxmlformats.org/officeDocument/2006/relationships/image" Target="../media/image8.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4.bin"/><Relationship Id="rId13" Type="http://schemas.openxmlformats.org/officeDocument/2006/relationships/image" Target="../media/image15.wmf"/><Relationship Id="rId3" Type="http://schemas.openxmlformats.org/officeDocument/2006/relationships/slideLayout" Target="../slideLayouts/slideLayout2.xml"/><Relationship Id="rId7" Type="http://schemas.openxmlformats.org/officeDocument/2006/relationships/image" Target="../media/image13.wmf"/><Relationship Id="rId12" Type="http://schemas.openxmlformats.org/officeDocument/2006/relationships/oleObject" Target="../embeddings/oleObject17.bin"/><Relationship Id="rId2" Type="http://schemas.openxmlformats.org/officeDocument/2006/relationships/tags" Target="../tags/tag3.xml"/><Relationship Id="rId1" Type="http://schemas.openxmlformats.org/officeDocument/2006/relationships/vmlDrawing" Target="../drawings/vmlDrawing3.vml"/><Relationship Id="rId6" Type="http://schemas.openxmlformats.org/officeDocument/2006/relationships/oleObject" Target="../embeddings/oleObject13.bin"/><Relationship Id="rId11" Type="http://schemas.openxmlformats.org/officeDocument/2006/relationships/oleObject" Target="../embeddings/oleObject16.bin"/><Relationship Id="rId5" Type="http://schemas.openxmlformats.org/officeDocument/2006/relationships/image" Target="../media/image12.wmf"/><Relationship Id="rId10" Type="http://schemas.openxmlformats.org/officeDocument/2006/relationships/oleObject" Target="../embeddings/oleObject15.bin"/><Relationship Id="rId4" Type="http://schemas.openxmlformats.org/officeDocument/2006/relationships/oleObject" Target="../embeddings/oleObject12.bin"/><Relationship Id="rId9" Type="http://schemas.openxmlformats.org/officeDocument/2006/relationships/image" Target="../media/image14.wmf"/><Relationship Id="rId14" Type="http://schemas.openxmlformats.org/officeDocument/2006/relationships/image" Target="../media/image1.jpeg"/></Relationships>
</file>

<file path=ppt/slides/_rels/slide9.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7.wmf"/><Relationship Id="rId11" Type="http://schemas.openxmlformats.org/officeDocument/2006/relationships/image" Target="../media/image1.jpeg"/><Relationship Id="rId5" Type="http://schemas.openxmlformats.org/officeDocument/2006/relationships/oleObject" Target="../embeddings/oleObject19.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2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WordArt 4"/>
          <p:cNvSpPr>
            <a:spLocks noChangeArrowheads="1" noChangeShapeType="1" noTextEdit="1"/>
          </p:cNvSpPr>
          <p:nvPr/>
        </p:nvSpPr>
        <p:spPr bwMode="auto">
          <a:xfrm>
            <a:off x="1524000" y="2667000"/>
            <a:ext cx="6019800" cy="1285875"/>
          </a:xfrm>
          <a:prstGeom prst="rect">
            <a:avLst/>
          </a:prstGeom>
        </p:spPr>
        <p:txBody>
          <a:bodyPr wrap="none" fromWordArt="1">
            <a:prstTxWarp prst="textSlantUp">
              <a:avLst>
                <a:gd name="adj" fmla="val 32056"/>
              </a:avLst>
            </a:prstTxWarp>
          </a:bodyPr>
          <a:lstStyle/>
          <a:p>
            <a:pPr algn="ctr"/>
            <a:r>
              <a:rPr lang="en-GB" sz="3600" kern="10">
                <a:ln w="25400">
                  <a:solidFill>
                    <a:schemeClr val="tx1"/>
                  </a:solidFill>
                  <a:round/>
                  <a:headEnd/>
                  <a:tailEnd/>
                </a:ln>
                <a:solidFill>
                  <a:srgbClr val="FF0000"/>
                </a:solidFill>
                <a:effectLst>
                  <a:outerShdw dist="53882" dir="2700000" algn="ctr" rotWithShape="0">
                    <a:srgbClr val="9999FF">
                      <a:alpha val="79999"/>
                    </a:srgbClr>
                  </a:outerShdw>
                </a:effectLst>
                <a:latin typeface="Impact"/>
              </a:rPr>
              <a:t>Differentiation</a:t>
            </a:r>
          </a:p>
        </p:txBody>
      </p:sp>
      <p:pic>
        <p:nvPicPr>
          <p:cNvPr id="2051" name="Picture 21" descr="diff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5800" y="4108450"/>
            <a:ext cx="4495800" cy="26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30" descr="imagesCA67BVZ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76200"/>
            <a:ext cx="3048000" cy="2597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smtClean="0">
                <a:latin typeface="Comic Sans MS" pitchFamily="66" charset="0"/>
              </a:rPr>
              <a:t>Differentiation</a:t>
            </a:r>
          </a:p>
        </p:txBody>
      </p:sp>
      <p:sp>
        <p:nvSpPr>
          <p:cNvPr id="11267" name="Rectangle 3"/>
          <p:cNvSpPr>
            <a:spLocks noGrp="1" noChangeArrowheads="1"/>
          </p:cNvSpPr>
          <p:nvPr>
            <p:ph type="body" idx="1"/>
          </p:nvPr>
        </p:nvSpPr>
        <p:spPr>
          <a:xfrm>
            <a:off x="228600" y="1600200"/>
            <a:ext cx="4495800" cy="4953000"/>
          </a:xfrm>
        </p:spPr>
        <p:txBody>
          <a:bodyPr/>
          <a:lstStyle/>
          <a:p>
            <a:pPr marL="0" indent="0" algn="ctr" eaLnBrk="1" hangingPunct="1">
              <a:buFontTx/>
              <a:buNone/>
            </a:pPr>
            <a:r>
              <a:rPr lang="en-GB" sz="1800" b="1" u="sng" smtClean="0">
                <a:latin typeface="Comic Sans MS" pitchFamily="66" charset="0"/>
              </a:rPr>
              <a:t>You need to be able to solve Graphical problems using the Gradient Function</a:t>
            </a:r>
            <a:endParaRPr lang="en-GB" sz="1800" smtClean="0">
              <a:latin typeface="Comic Sans MS" pitchFamily="66" charset="0"/>
            </a:endParaRPr>
          </a:p>
          <a:p>
            <a:pPr marL="0" indent="0" algn="ctr" eaLnBrk="1" hangingPunct="1">
              <a:buFontTx/>
              <a:buNone/>
            </a:pPr>
            <a:endParaRPr lang="en-GB" sz="1800" smtClean="0">
              <a:latin typeface="Comic Sans MS" pitchFamily="66" charset="0"/>
            </a:endParaRPr>
          </a:p>
          <a:p>
            <a:pPr marL="0" indent="0" eaLnBrk="1" hangingPunct="1">
              <a:buFontTx/>
              <a:buNone/>
            </a:pPr>
            <a:r>
              <a:rPr lang="en-GB" sz="1600" smtClean="0">
                <a:latin typeface="Comic Sans MS" pitchFamily="66" charset="0"/>
              </a:rPr>
              <a:t>Remember that differentiating gives us a formula for the gradient at a given point on the graph (x).</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A standard question will ask you to work out the gradient of a curve at a particular point. This is when differentiating is used.</a:t>
            </a:r>
          </a:p>
        </p:txBody>
      </p:sp>
      <p:sp>
        <p:nvSpPr>
          <p:cNvPr id="11269" name="Text Box 5"/>
          <p:cNvSpPr txBox="1">
            <a:spLocks noChangeArrowheads="1"/>
          </p:cNvSpPr>
          <p:nvPr/>
        </p:nvSpPr>
        <p:spPr bwMode="auto">
          <a:xfrm>
            <a:off x="5334000" y="16002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b="1" u="sng">
                <a:latin typeface="Comic Sans MS" pitchFamily="66" charset="0"/>
              </a:rPr>
              <a:t>Examples</a:t>
            </a:r>
          </a:p>
        </p:txBody>
      </p:sp>
      <p:sp>
        <p:nvSpPr>
          <p:cNvPr id="11270" name="Text Box 6"/>
          <p:cNvSpPr txBox="1">
            <a:spLocks noChangeArrowheads="1"/>
          </p:cNvSpPr>
          <p:nvPr/>
        </p:nvSpPr>
        <p:spPr bwMode="auto">
          <a:xfrm>
            <a:off x="5334000" y="1905000"/>
            <a:ext cx="3505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a:latin typeface="Comic Sans MS" pitchFamily="66" charset="0"/>
              </a:rPr>
              <a:t>d) Find </a:t>
            </a:r>
            <a:r>
              <a:rPr lang="en-GB" sz="1400" baseline="30000">
                <a:latin typeface="Comic Sans MS" pitchFamily="66" charset="0"/>
              </a:rPr>
              <a:t>dy</a:t>
            </a:r>
            <a:r>
              <a:rPr lang="en-GB" sz="1400">
                <a:latin typeface="Comic Sans MS" pitchFamily="66" charset="0"/>
              </a:rPr>
              <a:t>/</a:t>
            </a:r>
            <a:r>
              <a:rPr lang="en-GB" sz="1400" baseline="-25000">
                <a:latin typeface="Comic Sans MS" pitchFamily="66" charset="0"/>
              </a:rPr>
              <a:t>dx</a:t>
            </a:r>
            <a:r>
              <a:rPr lang="en-GB" sz="1400">
                <a:latin typeface="Comic Sans MS" pitchFamily="66" charset="0"/>
              </a:rPr>
              <a:t> when y equals 3 – 5x</a:t>
            </a:r>
            <a:r>
              <a:rPr lang="en-GB" sz="1400" baseline="30000">
                <a:latin typeface="Comic Sans MS" pitchFamily="66" charset="0"/>
              </a:rPr>
              <a:t>2.</a:t>
            </a:r>
          </a:p>
        </p:txBody>
      </p:sp>
      <p:graphicFrame>
        <p:nvGraphicFramePr>
          <p:cNvPr id="13319" name="Object 7"/>
          <p:cNvGraphicFramePr>
            <a:graphicFrameLocks noChangeAspect="1"/>
          </p:cNvGraphicFramePr>
          <p:nvPr/>
        </p:nvGraphicFramePr>
        <p:xfrm>
          <a:off x="5334000" y="2362200"/>
          <a:ext cx="1263650" cy="420688"/>
        </p:xfrm>
        <a:graphic>
          <a:graphicData uri="http://schemas.openxmlformats.org/presentationml/2006/ole">
            <mc:AlternateContent xmlns:mc="http://schemas.openxmlformats.org/markup-compatibility/2006">
              <mc:Choice xmlns:v="urn:schemas-microsoft-com:vml" Requires="v">
                <p:oleObj spid="_x0000_s11286" name="Equation" r:id="rId3" imgW="685800" imgH="228600" progId="Equation.DSMT4">
                  <p:embed/>
                </p:oleObj>
              </mc:Choice>
              <mc:Fallback>
                <p:oleObj name="Equation" r:id="rId3" imgW="685800" imgH="2286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0" y="2362200"/>
                        <a:ext cx="1263650"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5257800" y="3657600"/>
          <a:ext cx="631825" cy="723900"/>
        </p:xfrm>
        <a:graphic>
          <a:graphicData uri="http://schemas.openxmlformats.org/presentationml/2006/ole">
            <mc:AlternateContent xmlns:mc="http://schemas.openxmlformats.org/markup-compatibility/2006">
              <mc:Choice xmlns:v="urn:schemas-microsoft-com:vml" Requires="v">
                <p:oleObj spid="_x0000_s11287" name="Equation" r:id="rId5" imgW="342751" imgH="393529" progId="Equation.DSMT4">
                  <p:embed/>
                </p:oleObj>
              </mc:Choice>
              <mc:Fallback>
                <p:oleObj name="Equation" r:id="rId5" imgW="342751" imgH="393529"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57800" y="3657600"/>
                        <a:ext cx="631825" cy="723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5943600" y="3810000"/>
          <a:ext cx="679450" cy="327025"/>
        </p:xfrm>
        <a:graphic>
          <a:graphicData uri="http://schemas.openxmlformats.org/presentationml/2006/ole">
            <mc:AlternateContent xmlns:mc="http://schemas.openxmlformats.org/markup-compatibility/2006">
              <mc:Choice xmlns:v="urn:schemas-microsoft-com:vml" Requires="v">
                <p:oleObj spid="_x0000_s11288" name="Equation" r:id="rId7" imgW="368140" imgH="177723" progId="Equation.DSMT4">
                  <p:embed/>
                </p:oleObj>
              </mc:Choice>
              <mc:Fallback>
                <p:oleObj name="Equation" r:id="rId7" imgW="368140" imgH="177723"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43600" y="3810000"/>
                        <a:ext cx="679450" cy="327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323" name="Arc 11"/>
          <p:cNvSpPr>
            <a:spLocks/>
          </p:cNvSpPr>
          <p:nvPr/>
        </p:nvSpPr>
        <p:spPr bwMode="auto">
          <a:xfrm>
            <a:off x="7086600" y="2590800"/>
            <a:ext cx="228600" cy="1447800"/>
          </a:xfrm>
          <a:custGeom>
            <a:avLst/>
            <a:gdLst>
              <a:gd name="T0" fmla="*/ 0 w 21600"/>
              <a:gd name="T1" fmla="*/ 0 h 43174"/>
              <a:gd name="T2" fmla="*/ 118163 w 21600"/>
              <a:gd name="T3" fmla="*/ 48550629 h 43174"/>
              <a:gd name="T4" fmla="*/ 0 w 21600"/>
              <a:gd name="T5" fmla="*/ 24289935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3324" name="Text Box 12"/>
          <p:cNvSpPr txBox="1">
            <a:spLocks noChangeArrowheads="1"/>
          </p:cNvSpPr>
          <p:nvPr/>
        </p:nvSpPr>
        <p:spPr bwMode="auto">
          <a:xfrm>
            <a:off x="7315200" y="2438400"/>
            <a:ext cx="1600200" cy="1681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600">
                <a:solidFill>
                  <a:srgbClr val="FF0000"/>
                </a:solidFill>
                <a:latin typeface="Comic Sans MS" pitchFamily="66" charset="0"/>
              </a:rPr>
              <a:t>Differentiate each term separately.</a:t>
            </a:r>
          </a:p>
          <a:p>
            <a:pPr algn="ctr" eaLnBrk="1" hangingPunct="1">
              <a:spcBef>
                <a:spcPct val="50000"/>
              </a:spcBef>
            </a:pPr>
            <a:r>
              <a:rPr lang="en-GB" sz="1600">
                <a:solidFill>
                  <a:srgbClr val="FF0000"/>
                </a:solidFill>
                <a:latin typeface="Comic Sans MS" pitchFamily="66" charset="0"/>
              </a:rPr>
              <a:t>A number on its own disappears</a:t>
            </a:r>
          </a:p>
        </p:txBody>
      </p:sp>
      <p:pic>
        <p:nvPicPr>
          <p:cNvPr id="11276" name="Picture 15" descr="diff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010400" y="228600"/>
            <a:ext cx="19050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4"/>
          <p:cNvSpPr txBox="1">
            <a:spLocks noChangeArrowheads="1"/>
          </p:cNvSpPr>
          <p:nvPr/>
        </p:nvSpPr>
        <p:spPr bwMode="auto">
          <a:xfrm>
            <a:off x="8382000" y="6491288"/>
            <a:ext cx="762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dirty="0" smtClean="0">
                <a:latin typeface="Comic Sans MS" pitchFamily="66" charset="0"/>
              </a:rPr>
              <a:t>7C/D</a:t>
            </a:r>
            <a:endParaRPr lang="en-GB"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3319"/>
                                        </p:tgtEl>
                                        <p:attrNameLst>
                                          <p:attrName>style.visibility</p:attrName>
                                        </p:attrNameLst>
                                      </p:cBhvr>
                                      <p:to>
                                        <p:strVal val="visible"/>
                                      </p:to>
                                    </p:set>
                                    <p:animEffect transition="in" filter="blinds(horizontal)">
                                      <p:cBhvr>
                                        <p:cTn id="7" dur="500"/>
                                        <p:tgtEl>
                                          <p:spTgt spid="133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323"/>
                                        </p:tgtEl>
                                        <p:attrNameLst>
                                          <p:attrName>style.visibility</p:attrName>
                                        </p:attrNameLst>
                                      </p:cBhvr>
                                      <p:to>
                                        <p:strVal val="visible"/>
                                      </p:to>
                                    </p:set>
                                    <p:animEffect transition="in" filter="blinds(horizontal)">
                                      <p:cBhvr>
                                        <p:cTn id="12" dur="500"/>
                                        <p:tgtEl>
                                          <p:spTgt spid="1332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3324">
                                            <p:txEl>
                                              <p:pRg st="0" end="0"/>
                                            </p:txEl>
                                          </p:spTgt>
                                        </p:tgtEl>
                                        <p:attrNameLst>
                                          <p:attrName>style.visibility</p:attrName>
                                        </p:attrNameLst>
                                      </p:cBhvr>
                                      <p:to>
                                        <p:strVal val="visible"/>
                                      </p:to>
                                    </p:set>
                                    <p:animEffect transition="in" filter="blinds(horizontal)">
                                      <p:cBhvr>
                                        <p:cTn id="17" dur="500"/>
                                        <p:tgtEl>
                                          <p:spTgt spid="13324">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3324">
                                            <p:txEl>
                                              <p:pRg st="1" end="1"/>
                                            </p:txEl>
                                          </p:spTgt>
                                        </p:tgtEl>
                                        <p:attrNameLst>
                                          <p:attrName>style.visibility</p:attrName>
                                        </p:attrNameLst>
                                      </p:cBhvr>
                                      <p:to>
                                        <p:strVal val="visible"/>
                                      </p:to>
                                    </p:set>
                                    <p:animEffect transition="in" filter="blinds(horizontal)">
                                      <p:cBhvr>
                                        <p:cTn id="22" dur="500"/>
                                        <p:tgtEl>
                                          <p:spTgt spid="13324">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3320"/>
                                        </p:tgtEl>
                                        <p:attrNameLst>
                                          <p:attrName>style.visibility</p:attrName>
                                        </p:attrNameLst>
                                      </p:cBhvr>
                                      <p:to>
                                        <p:strVal val="visible"/>
                                      </p:to>
                                    </p:set>
                                    <p:animEffect transition="in" filter="blinds(horizontal)">
                                      <p:cBhvr>
                                        <p:cTn id="27" dur="500"/>
                                        <p:tgtEl>
                                          <p:spTgt spid="1332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3321"/>
                                        </p:tgtEl>
                                        <p:attrNameLst>
                                          <p:attrName>style.visibility</p:attrName>
                                        </p:attrNameLst>
                                      </p:cBhvr>
                                      <p:to>
                                        <p:strVal val="visible"/>
                                      </p:to>
                                    </p:set>
                                    <p:animEffect transition="in" filter="blinds(horizontal)">
                                      <p:cBhvr>
                                        <p:cTn id="32" dur="500"/>
                                        <p:tgtEl>
                                          <p:spTgt spid="133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GB" smtClean="0">
                <a:latin typeface="Comic Sans MS" pitchFamily="66" charset="0"/>
              </a:rPr>
              <a:t>Differentiation</a:t>
            </a:r>
          </a:p>
        </p:txBody>
      </p:sp>
      <p:sp>
        <p:nvSpPr>
          <p:cNvPr id="12291" name="Rectangle 3"/>
          <p:cNvSpPr>
            <a:spLocks noGrp="1" noChangeArrowheads="1"/>
          </p:cNvSpPr>
          <p:nvPr>
            <p:ph type="body" idx="1"/>
          </p:nvPr>
        </p:nvSpPr>
        <p:spPr>
          <a:xfrm>
            <a:off x="228600" y="1600200"/>
            <a:ext cx="4495800" cy="4953000"/>
          </a:xfrm>
        </p:spPr>
        <p:txBody>
          <a:bodyPr/>
          <a:lstStyle/>
          <a:p>
            <a:pPr marL="0" indent="0" algn="ctr" eaLnBrk="1" hangingPunct="1">
              <a:buFontTx/>
              <a:buNone/>
            </a:pPr>
            <a:r>
              <a:rPr lang="en-GB" sz="1800" b="1" u="sng" smtClean="0">
                <a:latin typeface="Comic Sans MS" pitchFamily="66" charset="0"/>
              </a:rPr>
              <a:t>You need to be able to solve Graphical problems using the Gradient Function</a:t>
            </a:r>
            <a:endParaRPr lang="en-GB" sz="1800" smtClean="0">
              <a:latin typeface="Comic Sans MS" pitchFamily="66" charset="0"/>
            </a:endParaRPr>
          </a:p>
          <a:p>
            <a:pPr marL="0" indent="0" algn="ctr" eaLnBrk="1" hangingPunct="1">
              <a:buFontTx/>
              <a:buNone/>
            </a:pPr>
            <a:endParaRPr lang="en-GB" sz="1800" smtClean="0">
              <a:latin typeface="Comic Sans MS" pitchFamily="66" charset="0"/>
            </a:endParaRPr>
          </a:p>
          <a:p>
            <a:pPr marL="0" indent="0" eaLnBrk="1" hangingPunct="1">
              <a:buFontTx/>
              <a:buNone/>
            </a:pPr>
            <a:r>
              <a:rPr lang="en-GB" sz="1600" smtClean="0">
                <a:latin typeface="Comic Sans MS" pitchFamily="66" charset="0"/>
              </a:rPr>
              <a:t>Remember that differentiating gives us a formula for the gradient at a given point on the graph (x).</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A standard question will ask you to work out the gradient of a curve at a particular point. This is when differentiating is used.</a:t>
            </a:r>
          </a:p>
          <a:p>
            <a:pPr marL="0" indent="0" eaLnBrk="1" hangingPunct="1">
              <a:buFontTx/>
              <a:buNone/>
            </a:pPr>
            <a:endParaRPr lang="en-GB" sz="1600" smtClean="0">
              <a:latin typeface="Comic Sans MS" pitchFamily="66" charset="0"/>
            </a:endParaRPr>
          </a:p>
          <a:p>
            <a:pPr marL="0" indent="0" eaLnBrk="1" hangingPunct="1">
              <a:buFontTx/>
              <a:buNone/>
            </a:pPr>
            <a:endParaRPr lang="en-GB" sz="1600" smtClean="0">
              <a:latin typeface="Comic Sans MS" pitchFamily="66" charset="0"/>
            </a:endParaRPr>
          </a:p>
        </p:txBody>
      </p:sp>
      <p:sp>
        <p:nvSpPr>
          <p:cNvPr id="14341" name="Text Box 5"/>
          <p:cNvSpPr txBox="1">
            <a:spLocks noChangeArrowheads="1"/>
          </p:cNvSpPr>
          <p:nvPr/>
        </p:nvSpPr>
        <p:spPr bwMode="auto">
          <a:xfrm>
            <a:off x="5334000" y="16002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b="1" u="sng">
                <a:latin typeface="Comic Sans MS" pitchFamily="66" charset="0"/>
              </a:rPr>
              <a:t>Examples</a:t>
            </a:r>
          </a:p>
        </p:txBody>
      </p:sp>
      <p:sp>
        <p:nvSpPr>
          <p:cNvPr id="14342" name="Text Box 6"/>
          <p:cNvSpPr txBox="1">
            <a:spLocks noChangeArrowheads="1"/>
          </p:cNvSpPr>
          <p:nvPr/>
        </p:nvSpPr>
        <p:spPr bwMode="auto">
          <a:xfrm>
            <a:off x="5334000" y="1905000"/>
            <a:ext cx="3505200"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a:latin typeface="Comic Sans MS" pitchFamily="66" charset="0"/>
              </a:rPr>
              <a:t>e) Let f(x) = 4x</a:t>
            </a:r>
            <a:r>
              <a:rPr lang="en-GB" sz="1400" baseline="30000">
                <a:latin typeface="Comic Sans MS" pitchFamily="66" charset="0"/>
              </a:rPr>
              <a:t>2</a:t>
            </a:r>
            <a:r>
              <a:rPr lang="en-GB" sz="1400">
                <a:latin typeface="Comic Sans MS" pitchFamily="66" charset="0"/>
              </a:rPr>
              <a:t> – 8x + 3. Find the gradient of the curve y = f(x) at the point (</a:t>
            </a:r>
            <a:r>
              <a:rPr lang="en-GB" sz="1400" baseline="30000">
                <a:latin typeface="Comic Sans MS" pitchFamily="66" charset="0"/>
              </a:rPr>
              <a:t>1</a:t>
            </a:r>
            <a:r>
              <a:rPr lang="en-GB" sz="1400">
                <a:latin typeface="Comic Sans MS" pitchFamily="66" charset="0"/>
              </a:rPr>
              <a:t>/</a:t>
            </a:r>
            <a:r>
              <a:rPr lang="en-GB" sz="1400" baseline="-25000">
                <a:latin typeface="Comic Sans MS" pitchFamily="66" charset="0"/>
              </a:rPr>
              <a:t>2</a:t>
            </a:r>
            <a:r>
              <a:rPr lang="en-GB" sz="1400">
                <a:latin typeface="Comic Sans MS" pitchFamily="66" charset="0"/>
              </a:rPr>
              <a:t>, 0)</a:t>
            </a:r>
            <a:endParaRPr lang="en-GB" sz="1400" baseline="30000">
              <a:latin typeface="Comic Sans MS" pitchFamily="66" charset="0"/>
            </a:endParaRPr>
          </a:p>
        </p:txBody>
      </p:sp>
      <p:graphicFrame>
        <p:nvGraphicFramePr>
          <p:cNvPr id="14343" name="Object 7"/>
          <p:cNvGraphicFramePr>
            <a:graphicFrameLocks noChangeAspect="1"/>
          </p:cNvGraphicFramePr>
          <p:nvPr/>
        </p:nvGraphicFramePr>
        <p:xfrm>
          <a:off x="5334000" y="2743200"/>
          <a:ext cx="1825625" cy="420688"/>
        </p:xfrm>
        <a:graphic>
          <a:graphicData uri="http://schemas.openxmlformats.org/presentationml/2006/ole">
            <mc:AlternateContent xmlns:mc="http://schemas.openxmlformats.org/markup-compatibility/2006">
              <mc:Choice xmlns:v="urn:schemas-microsoft-com:vml" Requires="v">
                <p:oleObj spid="_x0000_s12316" name="Equation" r:id="rId3" imgW="990600" imgH="228600" progId="Equation.DSMT4">
                  <p:embed/>
                </p:oleObj>
              </mc:Choice>
              <mc:Fallback>
                <p:oleObj name="Equation" r:id="rId3" imgW="990600" imgH="2286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0" y="2743200"/>
                        <a:ext cx="1825625"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346" name="Arc 10"/>
          <p:cNvSpPr>
            <a:spLocks/>
          </p:cNvSpPr>
          <p:nvPr/>
        </p:nvSpPr>
        <p:spPr bwMode="auto">
          <a:xfrm>
            <a:off x="7239000" y="2971800"/>
            <a:ext cx="228600" cy="762000"/>
          </a:xfrm>
          <a:custGeom>
            <a:avLst/>
            <a:gdLst>
              <a:gd name="T0" fmla="*/ 0 w 21600"/>
              <a:gd name="T1" fmla="*/ 0 h 43174"/>
              <a:gd name="T2" fmla="*/ 118163 w 21600"/>
              <a:gd name="T3" fmla="*/ 13448928 h 43174"/>
              <a:gd name="T4" fmla="*/ 0 w 21600"/>
              <a:gd name="T5" fmla="*/ 6728506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4347" name="Text Box 11"/>
          <p:cNvSpPr txBox="1">
            <a:spLocks noChangeArrowheads="1"/>
          </p:cNvSpPr>
          <p:nvPr/>
        </p:nvSpPr>
        <p:spPr bwMode="auto">
          <a:xfrm>
            <a:off x="7467600" y="2895600"/>
            <a:ext cx="1600200"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Differentiate to get the gradient function</a:t>
            </a:r>
          </a:p>
        </p:txBody>
      </p:sp>
      <p:graphicFrame>
        <p:nvGraphicFramePr>
          <p:cNvPr id="14348" name="Object 12"/>
          <p:cNvGraphicFramePr>
            <a:graphicFrameLocks noChangeAspect="1"/>
          </p:cNvGraphicFramePr>
          <p:nvPr/>
        </p:nvGraphicFramePr>
        <p:xfrm>
          <a:off x="5334000" y="3352800"/>
          <a:ext cx="1333500" cy="725488"/>
        </p:xfrm>
        <a:graphic>
          <a:graphicData uri="http://schemas.openxmlformats.org/presentationml/2006/ole">
            <mc:AlternateContent xmlns:mc="http://schemas.openxmlformats.org/markup-compatibility/2006">
              <mc:Choice xmlns:v="urn:schemas-microsoft-com:vml" Requires="v">
                <p:oleObj spid="_x0000_s12317" name="Equation" r:id="rId5" imgW="723586" imgH="393529" progId="Equation.DSMT4">
                  <p:embed/>
                </p:oleObj>
              </mc:Choice>
              <mc:Fallback>
                <p:oleObj name="Equation" r:id="rId5" imgW="723586" imgH="393529" progId="Equation.DSMT4">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0" y="3352800"/>
                        <a:ext cx="1333500" cy="72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50" name="Object 14"/>
          <p:cNvGraphicFramePr>
            <a:graphicFrameLocks noChangeAspect="1"/>
          </p:cNvGraphicFramePr>
          <p:nvPr/>
        </p:nvGraphicFramePr>
        <p:xfrm>
          <a:off x="5105400" y="4343400"/>
          <a:ext cx="2222500" cy="468313"/>
        </p:xfrm>
        <a:graphic>
          <a:graphicData uri="http://schemas.openxmlformats.org/presentationml/2006/ole">
            <mc:AlternateContent xmlns:mc="http://schemas.openxmlformats.org/markup-compatibility/2006">
              <mc:Choice xmlns:v="urn:schemas-microsoft-com:vml" Requires="v">
                <p:oleObj spid="_x0000_s12318" name="Equation" r:id="rId7" imgW="1205977" imgH="253890" progId="Equation.DSMT4">
                  <p:embed/>
                </p:oleObj>
              </mc:Choice>
              <mc:Fallback>
                <p:oleObj name="Equation" r:id="rId7" imgW="1205977" imgH="253890" progId="Equation.DSMT4">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05400" y="4343400"/>
                        <a:ext cx="2222500" cy="468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351" name="Object 15"/>
          <p:cNvGraphicFramePr>
            <a:graphicFrameLocks noChangeAspect="1"/>
          </p:cNvGraphicFramePr>
          <p:nvPr/>
        </p:nvGraphicFramePr>
        <p:xfrm>
          <a:off x="5105400" y="4876800"/>
          <a:ext cx="1381125" cy="468313"/>
        </p:xfrm>
        <a:graphic>
          <a:graphicData uri="http://schemas.openxmlformats.org/presentationml/2006/ole">
            <mc:AlternateContent xmlns:mc="http://schemas.openxmlformats.org/markup-compatibility/2006">
              <mc:Choice xmlns:v="urn:schemas-microsoft-com:vml" Requires="v">
                <p:oleObj spid="_x0000_s12319" name="Equation" r:id="rId9" imgW="748975" imgH="253890" progId="Equation.DSMT4">
                  <p:embed/>
                </p:oleObj>
              </mc:Choice>
              <mc:Fallback>
                <p:oleObj name="Equation" r:id="rId9" imgW="748975" imgH="253890" progId="Equation.DSMT4">
                  <p:embed/>
                  <p:pic>
                    <p:nvPicPr>
                      <p:cNvPr id="0" name="Object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05400" y="4876800"/>
                        <a:ext cx="1381125" cy="468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352" name="Arc 16"/>
          <p:cNvSpPr>
            <a:spLocks/>
          </p:cNvSpPr>
          <p:nvPr/>
        </p:nvSpPr>
        <p:spPr bwMode="auto">
          <a:xfrm>
            <a:off x="7391400" y="3810000"/>
            <a:ext cx="228600" cy="762000"/>
          </a:xfrm>
          <a:custGeom>
            <a:avLst/>
            <a:gdLst>
              <a:gd name="T0" fmla="*/ 0 w 21600"/>
              <a:gd name="T1" fmla="*/ 0 h 43174"/>
              <a:gd name="T2" fmla="*/ 118163 w 21600"/>
              <a:gd name="T3" fmla="*/ 13448928 h 43174"/>
              <a:gd name="T4" fmla="*/ 0 w 21600"/>
              <a:gd name="T5" fmla="*/ 6728506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4353" name="Text Box 17"/>
          <p:cNvSpPr txBox="1">
            <a:spLocks noChangeArrowheads="1"/>
          </p:cNvSpPr>
          <p:nvPr/>
        </p:nvSpPr>
        <p:spPr bwMode="auto">
          <a:xfrm>
            <a:off x="7620000" y="3886200"/>
            <a:ext cx="12954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Substitute in x = </a:t>
            </a:r>
            <a:r>
              <a:rPr lang="en-GB" sz="1400" baseline="30000">
                <a:solidFill>
                  <a:srgbClr val="FF0000"/>
                </a:solidFill>
                <a:latin typeface="Comic Sans MS" pitchFamily="66" charset="0"/>
              </a:rPr>
              <a:t>1</a:t>
            </a:r>
            <a:r>
              <a:rPr lang="en-GB" sz="1400">
                <a:solidFill>
                  <a:srgbClr val="FF0000"/>
                </a:solidFill>
                <a:latin typeface="Comic Sans MS" pitchFamily="66" charset="0"/>
              </a:rPr>
              <a:t>/</a:t>
            </a:r>
            <a:r>
              <a:rPr lang="en-GB" sz="1400" baseline="-25000">
                <a:solidFill>
                  <a:srgbClr val="FF0000"/>
                </a:solidFill>
                <a:latin typeface="Comic Sans MS" pitchFamily="66" charset="0"/>
              </a:rPr>
              <a:t>2</a:t>
            </a:r>
          </a:p>
        </p:txBody>
      </p:sp>
      <p:pic>
        <p:nvPicPr>
          <p:cNvPr id="12303" name="Picture 18" descr="diff1"/>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010400" y="228600"/>
            <a:ext cx="19050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 Box 4"/>
          <p:cNvSpPr txBox="1">
            <a:spLocks noChangeArrowheads="1"/>
          </p:cNvSpPr>
          <p:nvPr/>
        </p:nvSpPr>
        <p:spPr bwMode="auto">
          <a:xfrm>
            <a:off x="8382000" y="6491288"/>
            <a:ext cx="762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dirty="0" smtClean="0">
                <a:latin typeface="Comic Sans MS" pitchFamily="66" charset="0"/>
              </a:rPr>
              <a:t>7C/D</a:t>
            </a:r>
            <a:endParaRPr lang="en-GB"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341"/>
                                        </p:tgtEl>
                                        <p:attrNameLst>
                                          <p:attrName>style.visibility</p:attrName>
                                        </p:attrNameLst>
                                      </p:cBhvr>
                                      <p:to>
                                        <p:strVal val="visible"/>
                                      </p:to>
                                    </p:set>
                                    <p:animEffect transition="in" filter="blinds(horizontal)">
                                      <p:cBhvr>
                                        <p:cTn id="7" dur="500"/>
                                        <p:tgtEl>
                                          <p:spTgt spid="14341"/>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4342"/>
                                        </p:tgtEl>
                                        <p:attrNameLst>
                                          <p:attrName>style.visibility</p:attrName>
                                        </p:attrNameLst>
                                      </p:cBhvr>
                                      <p:to>
                                        <p:strVal val="visible"/>
                                      </p:to>
                                    </p:set>
                                    <p:animEffect transition="in" filter="blinds(horizontal)">
                                      <p:cBhvr>
                                        <p:cTn id="10" dur="500"/>
                                        <p:tgtEl>
                                          <p:spTgt spid="1434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nodeType="clickEffect">
                                  <p:stCondLst>
                                    <p:cond delay="0"/>
                                  </p:stCondLst>
                                  <p:childTnLst>
                                    <p:set>
                                      <p:cBhvr>
                                        <p:cTn id="14" dur="1" fill="hold">
                                          <p:stCondLst>
                                            <p:cond delay="0"/>
                                          </p:stCondLst>
                                        </p:cTn>
                                        <p:tgtEl>
                                          <p:spTgt spid="14343"/>
                                        </p:tgtEl>
                                        <p:attrNameLst>
                                          <p:attrName>style.visibility</p:attrName>
                                        </p:attrNameLst>
                                      </p:cBhvr>
                                      <p:to>
                                        <p:strVal val="visible"/>
                                      </p:to>
                                    </p:set>
                                    <p:animEffect transition="in" filter="blinds(horizontal)">
                                      <p:cBhvr>
                                        <p:cTn id="15" dur="500"/>
                                        <p:tgtEl>
                                          <p:spTgt spid="1434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4346"/>
                                        </p:tgtEl>
                                        <p:attrNameLst>
                                          <p:attrName>style.visibility</p:attrName>
                                        </p:attrNameLst>
                                      </p:cBhvr>
                                      <p:to>
                                        <p:strVal val="visible"/>
                                      </p:to>
                                    </p:set>
                                    <p:animEffect transition="in" filter="blinds(horizontal)">
                                      <p:cBhvr>
                                        <p:cTn id="20" dur="500"/>
                                        <p:tgtEl>
                                          <p:spTgt spid="1434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4347"/>
                                        </p:tgtEl>
                                        <p:attrNameLst>
                                          <p:attrName>style.visibility</p:attrName>
                                        </p:attrNameLst>
                                      </p:cBhvr>
                                      <p:to>
                                        <p:strVal val="visible"/>
                                      </p:to>
                                    </p:set>
                                    <p:animEffect transition="in" filter="blinds(horizontal)">
                                      <p:cBhvr>
                                        <p:cTn id="25" dur="500"/>
                                        <p:tgtEl>
                                          <p:spTgt spid="1434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nodeType="clickEffect">
                                  <p:stCondLst>
                                    <p:cond delay="0"/>
                                  </p:stCondLst>
                                  <p:childTnLst>
                                    <p:set>
                                      <p:cBhvr>
                                        <p:cTn id="29" dur="1" fill="hold">
                                          <p:stCondLst>
                                            <p:cond delay="0"/>
                                          </p:stCondLst>
                                        </p:cTn>
                                        <p:tgtEl>
                                          <p:spTgt spid="14348"/>
                                        </p:tgtEl>
                                        <p:attrNameLst>
                                          <p:attrName>style.visibility</p:attrName>
                                        </p:attrNameLst>
                                      </p:cBhvr>
                                      <p:to>
                                        <p:strVal val="visible"/>
                                      </p:to>
                                    </p:set>
                                    <p:animEffect transition="in" filter="blinds(horizontal)">
                                      <p:cBhvr>
                                        <p:cTn id="30" dur="500"/>
                                        <p:tgtEl>
                                          <p:spTgt spid="1434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4352"/>
                                        </p:tgtEl>
                                        <p:attrNameLst>
                                          <p:attrName>style.visibility</p:attrName>
                                        </p:attrNameLst>
                                      </p:cBhvr>
                                      <p:to>
                                        <p:strVal val="visible"/>
                                      </p:to>
                                    </p:set>
                                    <p:animEffect transition="in" filter="blinds(horizontal)">
                                      <p:cBhvr>
                                        <p:cTn id="35" dur="500"/>
                                        <p:tgtEl>
                                          <p:spTgt spid="14352"/>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14353"/>
                                        </p:tgtEl>
                                        <p:attrNameLst>
                                          <p:attrName>style.visibility</p:attrName>
                                        </p:attrNameLst>
                                      </p:cBhvr>
                                      <p:to>
                                        <p:strVal val="visible"/>
                                      </p:to>
                                    </p:set>
                                    <p:animEffect transition="in" filter="blinds(horizontal)">
                                      <p:cBhvr>
                                        <p:cTn id="40" dur="500"/>
                                        <p:tgtEl>
                                          <p:spTgt spid="14353"/>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nodeType="clickEffect">
                                  <p:stCondLst>
                                    <p:cond delay="0"/>
                                  </p:stCondLst>
                                  <p:childTnLst>
                                    <p:set>
                                      <p:cBhvr>
                                        <p:cTn id="44" dur="1" fill="hold">
                                          <p:stCondLst>
                                            <p:cond delay="0"/>
                                          </p:stCondLst>
                                        </p:cTn>
                                        <p:tgtEl>
                                          <p:spTgt spid="14350"/>
                                        </p:tgtEl>
                                        <p:attrNameLst>
                                          <p:attrName>style.visibility</p:attrName>
                                        </p:attrNameLst>
                                      </p:cBhvr>
                                      <p:to>
                                        <p:strVal val="visible"/>
                                      </p:to>
                                    </p:set>
                                    <p:animEffect transition="in" filter="blinds(horizontal)">
                                      <p:cBhvr>
                                        <p:cTn id="45" dur="500"/>
                                        <p:tgtEl>
                                          <p:spTgt spid="14350"/>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nodeType="clickEffect">
                                  <p:stCondLst>
                                    <p:cond delay="0"/>
                                  </p:stCondLst>
                                  <p:childTnLst>
                                    <p:set>
                                      <p:cBhvr>
                                        <p:cTn id="49" dur="1" fill="hold">
                                          <p:stCondLst>
                                            <p:cond delay="0"/>
                                          </p:stCondLst>
                                        </p:cTn>
                                        <p:tgtEl>
                                          <p:spTgt spid="14351"/>
                                        </p:tgtEl>
                                        <p:attrNameLst>
                                          <p:attrName>style.visibility</p:attrName>
                                        </p:attrNameLst>
                                      </p:cBhvr>
                                      <p:to>
                                        <p:strVal val="visible"/>
                                      </p:to>
                                    </p:set>
                                    <p:animEffect transition="in" filter="blinds(horizontal)">
                                      <p:cBhvr>
                                        <p:cTn id="50" dur="500"/>
                                        <p:tgtEl>
                                          <p:spTgt spid="143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p:bldP spid="14342" grpId="0"/>
      <p:bldP spid="14346" grpId="0" animBg="1"/>
      <p:bldP spid="14347" grpId="0"/>
      <p:bldP spid="14352" grpId="0" animBg="1"/>
      <p:bldP spid="1435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GB" smtClean="0">
                <a:latin typeface="Comic Sans MS" pitchFamily="66" charset="0"/>
              </a:rPr>
              <a:t>Differentiation</a:t>
            </a:r>
          </a:p>
        </p:txBody>
      </p:sp>
      <p:sp>
        <p:nvSpPr>
          <p:cNvPr id="13315" name="Rectangle 3"/>
          <p:cNvSpPr>
            <a:spLocks noGrp="1" noChangeArrowheads="1"/>
          </p:cNvSpPr>
          <p:nvPr>
            <p:ph type="body" idx="1"/>
          </p:nvPr>
        </p:nvSpPr>
        <p:spPr>
          <a:xfrm>
            <a:off x="228600" y="1600200"/>
            <a:ext cx="4495800" cy="4953000"/>
          </a:xfrm>
        </p:spPr>
        <p:txBody>
          <a:bodyPr/>
          <a:lstStyle/>
          <a:p>
            <a:pPr marL="0" indent="0" algn="ctr" eaLnBrk="1" hangingPunct="1">
              <a:buFontTx/>
              <a:buNone/>
            </a:pPr>
            <a:r>
              <a:rPr lang="en-GB" sz="1800" b="1" u="sng" smtClean="0">
                <a:latin typeface="Comic Sans MS" pitchFamily="66" charset="0"/>
              </a:rPr>
              <a:t>You need to be able to solve Graphical problems using the Gradient Function</a:t>
            </a:r>
            <a:endParaRPr lang="en-GB" sz="1800" smtClean="0">
              <a:latin typeface="Comic Sans MS" pitchFamily="66" charset="0"/>
            </a:endParaRPr>
          </a:p>
          <a:p>
            <a:pPr marL="0" indent="0" algn="ctr" eaLnBrk="1" hangingPunct="1">
              <a:buFontTx/>
              <a:buNone/>
            </a:pPr>
            <a:endParaRPr lang="en-GB" sz="1800" smtClean="0">
              <a:latin typeface="Comic Sans MS" pitchFamily="66" charset="0"/>
            </a:endParaRPr>
          </a:p>
          <a:p>
            <a:pPr marL="0" indent="0" eaLnBrk="1" hangingPunct="1">
              <a:buFontTx/>
              <a:buNone/>
            </a:pPr>
            <a:r>
              <a:rPr lang="en-GB" sz="1600" smtClean="0">
                <a:latin typeface="Comic Sans MS" pitchFamily="66" charset="0"/>
              </a:rPr>
              <a:t>Remember that differentiating gives us a formula for the gradient at a given point on the graph (x).</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A standard question will ask you to work out the gradient of a curve at a particular point. This is when differentiating is used.</a:t>
            </a:r>
          </a:p>
          <a:p>
            <a:pPr marL="0" indent="0" eaLnBrk="1" hangingPunct="1">
              <a:buFontTx/>
              <a:buNone/>
            </a:pPr>
            <a:endParaRPr lang="en-GB" sz="1600" smtClean="0">
              <a:latin typeface="Comic Sans MS" pitchFamily="66" charset="0"/>
            </a:endParaRPr>
          </a:p>
          <a:p>
            <a:pPr marL="0" indent="0" eaLnBrk="1" hangingPunct="1">
              <a:buFontTx/>
              <a:buNone/>
            </a:pPr>
            <a:endParaRPr lang="en-GB" sz="1600" smtClean="0">
              <a:latin typeface="Comic Sans MS" pitchFamily="66" charset="0"/>
            </a:endParaRPr>
          </a:p>
        </p:txBody>
      </p:sp>
      <p:sp>
        <p:nvSpPr>
          <p:cNvPr id="15365" name="Text Box 5"/>
          <p:cNvSpPr txBox="1">
            <a:spLocks noChangeArrowheads="1"/>
          </p:cNvSpPr>
          <p:nvPr/>
        </p:nvSpPr>
        <p:spPr bwMode="auto">
          <a:xfrm>
            <a:off x="5334000" y="16002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b="1" u="sng">
                <a:latin typeface="Comic Sans MS" pitchFamily="66" charset="0"/>
              </a:rPr>
              <a:t>Examples</a:t>
            </a:r>
          </a:p>
        </p:txBody>
      </p:sp>
      <p:sp>
        <p:nvSpPr>
          <p:cNvPr id="15366" name="Text Box 6"/>
          <p:cNvSpPr txBox="1">
            <a:spLocks noChangeArrowheads="1"/>
          </p:cNvSpPr>
          <p:nvPr/>
        </p:nvSpPr>
        <p:spPr bwMode="auto">
          <a:xfrm>
            <a:off x="5334000" y="1905000"/>
            <a:ext cx="35052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a:latin typeface="Comic Sans MS" pitchFamily="66" charset="0"/>
              </a:rPr>
              <a:t>f) Find the coordinates when the graph y = 2x</a:t>
            </a:r>
            <a:r>
              <a:rPr lang="en-GB" sz="1400" baseline="30000">
                <a:latin typeface="Comic Sans MS" pitchFamily="66" charset="0"/>
              </a:rPr>
              <a:t>2</a:t>
            </a:r>
            <a:r>
              <a:rPr lang="en-GB" sz="1400">
                <a:latin typeface="Comic Sans MS" pitchFamily="66" charset="0"/>
              </a:rPr>
              <a:t> - 5x + 3 has a gradient of 7.</a:t>
            </a:r>
            <a:endParaRPr lang="en-GB" sz="1400" baseline="30000">
              <a:latin typeface="Comic Sans MS" pitchFamily="66" charset="0"/>
            </a:endParaRPr>
          </a:p>
        </p:txBody>
      </p:sp>
      <p:graphicFrame>
        <p:nvGraphicFramePr>
          <p:cNvPr id="15367" name="Object 7"/>
          <p:cNvGraphicFramePr>
            <a:graphicFrameLocks noChangeAspect="1"/>
          </p:cNvGraphicFramePr>
          <p:nvPr/>
        </p:nvGraphicFramePr>
        <p:xfrm>
          <a:off x="5334000" y="2514600"/>
          <a:ext cx="1824038" cy="420688"/>
        </p:xfrm>
        <a:graphic>
          <a:graphicData uri="http://schemas.openxmlformats.org/presentationml/2006/ole">
            <mc:AlternateContent xmlns:mc="http://schemas.openxmlformats.org/markup-compatibility/2006">
              <mc:Choice xmlns:v="urn:schemas-microsoft-com:vml" Requires="v">
                <p:oleObj spid="_x0000_s13362" name="Equation" r:id="rId3" imgW="990600" imgH="228600" progId="Equation.DSMT4">
                  <p:embed/>
                </p:oleObj>
              </mc:Choice>
              <mc:Fallback>
                <p:oleObj name="Equation" r:id="rId3" imgW="990600" imgH="2286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0" y="2514600"/>
                        <a:ext cx="1824038"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368" name="Arc 8"/>
          <p:cNvSpPr>
            <a:spLocks/>
          </p:cNvSpPr>
          <p:nvPr/>
        </p:nvSpPr>
        <p:spPr bwMode="auto">
          <a:xfrm>
            <a:off x="7239000" y="2743200"/>
            <a:ext cx="228600" cy="533400"/>
          </a:xfrm>
          <a:custGeom>
            <a:avLst/>
            <a:gdLst>
              <a:gd name="T0" fmla="*/ 0 w 21600"/>
              <a:gd name="T1" fmla="*/ 0 h 43174"/>
              <a:gd name="T2" fmla="*/ 118163 w 21600"/>
              <a:gd name="T3" fmla="*/ 6589975 h 43174"/>
              <a:gd name="T4" fmla="*/ 0 w 21600"/>
              <a:gd name="T5" fmla="*/ 3296976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5369" name="Text Box 9"/>
          <p:cNvSpPr txBox="1">
            <a:spLocks noChangeArrowheads="1"/>
          </p:cNvSpPr>
          <p:nvPr/>
        </p:nvSpPr>
        <p:spPr bwMode="auto">
          <a:xfrm>
            <a:off x="7467600" y="2590800"/>
            <a:ext cx="1600200"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Differentiate to get the gradient function</a:t>
            </a:r>
          </a:p>
        </p:txBody>
      </p:sp>
      <p:graphicFrame>
        <p:nvGraphicFramePr>
          <p:cNvPr id="15370" name="Object 10"/>
          <p:cNvGraphicFramePr>
            <a:graphicFrameLocks noChangeAspect="1"/>
          </p:cNvGraphicFramePr>
          <p:nvPr/>
        </p:nvGraphicFramePr>
        <p:xfrm>
          <a:off x="5334000" y="3124200"/>
          <a:ext cx="1638300" cy="374650"/>
        </p:xfrm>
        <a:graphic>
          <a:graphicData uri="http://schemas.openxmlformats.org/presentationml/2006/ole">
            <mc:AlternateContent xmlns:mc="http://schemas.openxmlformats.org/markup-compatibility/2006">
              <mc:Choice xmlns:v="urn:schemas-microsoft-com:vml" Requires="v">
                <p:oleObj spid="_x0000_s13363" name="Equation" r:id="rId5" imgW="888614" imgH="203112" progId="Equation.DSMT4">
                  <p:embed/>
                </p:oleObj>
              </mc:Choice>
              <mc:Fallback>
                <p:oleObj name="Equation" r:id="rId5" imgW="888614" imgH="203112" progId="Equation.DSMT4">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0" y="3124200"/>
                        <a:ext cx="1638300" cy="374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374" name="Text Box 14"/>
          <p:cNvSpPr txBox="1">
            <a:spLocks noChangeArrowheads="1"/>
          </p:cNvSpPr>
          <p:nvPr/>
        </p:nvSpPr>
        <p:spPr bwMode="auto">
          <a:xfrm>
            <a:off x="5257800" y="3657600"/>
            <a:ext cx="3505200" cy="3143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The gradient is 7 at the point we want</a:t>
            </a:r>
            <a:endParaRPr lang="en-GB" sz="1400" baseline="-25000">
              <a:solidFill>
                <a:srgbClr val="FF0000"/>
              </a:solidFill>
              <a:latin typeface="Comic Sans MS" pitchFamily="66" charset="0"/>
            </a:endParaRPr>
          </a:p>
        </p:txBody>
      </p:sp>
      <p:graphicFrame>
        <p:nvGraphicFramePr>
          <p:cNvPr id="15375" name="Object 15"/>
          <p:cNvGraphicFramePr>
            <a:graphicFrameLocks noChangeAspect="1"/>
          </p:cNvGraphicFramePr>
          <p:nvPr/>
        </p:nvGraphicFramePr>
        <p:xfrm>
          <a:off x="5575300" y="4191000"/>
          <a:ext cx="1169988" cy="328613"/>
        </p:xfrm>
        <a:graphic>
          <a:graphicData uri="http://schemas.openxmlformats.org/presentationml/2006/ole">
            <mc:AlternateContent xmlns:mc="http://schemas.openxmlformats.org/markup-compatibility/2006">
              <mc:Choice xmlns:v="urn:schemas-microsoft-com:vml" Requires="v">
                <p:oleObj spid="_x0000_s13364" name="Equation" r:id="rId7" imgW="634449" imgH="177646" progId="Equation.DSMT4">
                  <p:embed/>
                </p:oleObj>
              </mc:Choice>
              <mc:Fallback>
                <p:oleObj name="Equation" r:id="rId7" imgW="634449" imgH="177646" progId="Equation.DSMT4">
                  <p:embed/>
                  <p:pic>
                    <p:nvPicPr>
                      <p:cNvPr id="0" name="Object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75300" y="4191000"/>
                        <a:ext cx="1169988" cy="328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76" name="Object 16"/>
          <p:cNvGraphicFramePr>
            <a:graphicFrameLocks noChangeAspect="1"/>
          </p:cNvGraphicFramePr>
          <p:nvPr/>
        </p:nvGraphicFramePr>
        <p:xfrm>
          <a:off x="5499100" y="4648200"/>
          <a:ext cx="912813" cy="328613"/>
        </p:xfrm>
        <a:graphic>
          <a:graphicData uri="http://schemas.openxmlformats.org/presentationml/2006/ole">
            <mc:AlternateContent xmlns:mc="http://schemas.openxmlformats.org/markup-compatibility/2006">
              <mc:Choice xmlns:v="urn:schemas-microsoft-com:vml" Requires="v">
                <p:oleObj spid="_x0000_s13365" name="Equation" r:id="rId9" imgW="494870" imgH="177646" progId="Equation.DSMT4">
                  <p:embed/>
                </p:oleObj>
              </mc:Choice>
              <mc:Fallback>
                <p:oleObj name="Equation" r:id="rId9" imgW="494870" imgH="177646" progId="Equation.DSMT4">
                  <p:embed/>
                  <p:pic>
                    <p:nvPicPr>
                      <p:cNvPr id="0" name="Object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99100" y="4648200"/>
                        <a:ext cx="912813" cy="328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77" name="Object 17"/>
          <p:cNvGraphicFramePr>
            <a:graphicFrameLocks noChangeAspect="1"/>
          </p:cNvGraphicFramePr>
          <p:nvPr/>
        </p:nvGraphicFramePr>
        <p:xfrm>
          <a:off x="5638800" y="5105400"/>
          <a:ext cx="631825" cy="328613"/>
        </p:xfrm>
        <a:graphic>
          <a:graphicData uri="http://schemas.openxmlformats.org/presentationml/2006/ole">
            <mc:AlternateContent xmlns:mc="http://schemas.openxmlformats.org/markup-compatibility/2006">
              <mc:Choice xmlns:v="urn:schemas-microsoft-com:vml" Requires="v">
                <p:oleObj spid="_x0000_s13366" name="Equation" r:id="rId11" imgW="342603" imgH="177646" progId="Equation.DSMT4">
                  <p:embed/>
                </p:oleObj>
              </mc:Choice>
              <mc:Fallback>
                <p:oleObj name="Equation" r:id="rId11" imgW="342603" imgH="177646" progId="Equation.DSMT4">
                  <p:embed/>
                  <p:pic>
                    <p:nvPicPr>
                      <p:cNvPr id="0" name="Object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38800" y="5105400"/>
                        <a:ext cx="631825" cy="328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378" name="Arc 18"/>
          <p:cNvSpPr>
            <a:spLocks/>
          </p:cNvSpPr>
          <p:nvPr/>
        </p:nvSpPr>
        <p:spPr bwMode="auto">
          <a:xfrm>
            <a:off x="6794500" y="4343400"/>
            <a:ext cx="152400" cy="457200"/>
          </a:xfrm>
          <a:custGeom>
            <a:avLst/>
            <a:gdLst>
              <a:gd name="T0" fmla="*/ 0 w 21600"/>
              <a:gd name="T1" fmla="*/ 0 h 43174"/>
              <a:gd name="T2" fmla="*/ 52522 w 21600"/>
              <a:gd name="T3" fmla="*/ 4841614 h 43174"/>
              <a:gd name="T4" fmla="*/ 0 w 21600"/>
              <a:gd name="T5" fmla="*/ 2422268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5379" name="Arc 19"/>
          <p:cNvSpPr>
            <a:spLocks/>
          </p:cNvSpPr>
          <p:nvPr/>
        </p:nvSpPr>
        <p:spPr bwMode="auto">
          <a:xfrm>
            <a:off x="6794500" y="4800600"/>
            <a:ext cx="152400" cy="457200"/>
          </a:xfrm>
          <a:custGeom>
            <a:avLst/>
            <a:gdLst>
              <a:gd name="T0" fmla="*/ 0 w 21600"/>
              <a:gd name="T1" fmla="*/ 0 h 43174"/>
              <a:gd name="T2" fmla="*/ 52522 w 21600"/>
              <a:gd name="T3" fmla="*/ 4841614 h 43174"/>
              <a:gd name="T4" fmla="*/ 0 w 21600"/>
              <a:gd name="T5" fmla="*/ 2422268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5380" name="Text Box 20"/>
          <p:cNvSpPr txBox="1">
            <a:spLocks noChangeArrowheads="1"/>
          </p:cNvSpPr>
          <p:nvPr/>
        </p:nvSpPr>
        <p:spPr bwMode="auto">
          <a:xfrm>
            <a:off x="6870700" y="4419600"/>
            <a:ext cx="838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Add 5</a:t>
            </a:r>
            <a:endParaRPr lang="en-GB" sz="1400" baseline="-25000">
              <a:solidFill>
                <a:srgbClr val="FF0000"/>
              </a:solidFill>
              <a:latin typeface="Comic Sans MS" pitchFamily="66" charset="0"/>
            </a:endParaRPr>
          </a:p>
        </p:txBody>
      </p:sp>
      <p:sp>
        <p:nvSpPr>
          <p:cNvPr id="15381" name="Text Box 21"/>
          <p:cNvSpPr txBox="1">
            <a:spLocks noChangeArrowheads="1"/>
          </p:cNvSpPr>
          <p:nvPr/>
        </p:nvSpPr>
        <p:spPr bwMode="auto">
          <a:xfrm>
            <a:off x="6870700" y="4876800"/>
            <a:ext cx="1219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Divide by 4</a:t>
            </a:r>
            <a:endParaRPr lang="en-GB" sz="1400" baseline="-25000">
              <a:solidFill>
                <a:srgbClr val="FF0000"/>
              </a:solidFill>
              <a:latin typeface="Comic Sans MS" pitchFamily="66" charset="0"/>
            </a:endParaRPr>
          </a:p>
        </p:txBody>
      </p:sp>
      <p:sp>
        <p:nvSpPr>
          <p:cNvPr id="15382" name="Text Box 22"/>
          <p:cNvSpPr txBox="1">
            <a:spLocks noChangeArrowheads="1"/>
          </p:cNvSpPr>
          <p:nvPr/>
        </p:nvSpPr>
        <p:spPr bwMode="auto">
          <a:xfrm>
            <a:off x="609600" y="4953000"/>
            <a:ext cx="3505200" cy="9525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The x coordinate where the gradient is 7 has a value of 3. Substitute this into the ORIGINAL function to find the y-coordinate</a:t>
            </a:r>
            <a:endParaRPr lang="en-GB" sz="1400" baseline="-25000">
              <a:solidFill>
                <a:srgbClr val="FF0000"/>
              </a:solidFill>
              <a:latin typeface="Comic Sans MS" pitchFamily="66" charset="0"/>
            </a:endParaRPr>
          </a:p>
        </p:txBody>
      </p:sp>
      <p:graphicFrame>
        <p:nvGraphicFramePr>
          <p:cNvPr id="15383" name="Object 23"/>
          <p:cNvGraphicFramePr>
            <a:graphicFrameLocks noChangeAspect="1"/>
          </p:cNvGraphicFramePr>
          <p:nvPr/>
        </p:nvGraphicFramePr>
        <p:xfrm>
          <a:off x="5334000" y="6019800"/>
          <a:ext cx="2174875" cy="420688"/>
        </p:xfrm>
        <a:graphic>
          <a:graphicData uri="http://schemas.openxmlformats.org/presentationml/2006/ole">
            <mc:AlternateContent xmlns:mc="http://schemas.openxmlformats.org/markup-compatibility/2006">
              <mc:Choice xmlns:v="urn:schemas-microsoft-com:vml" Requires="v">
                <p:oleObj spid="_x0000_s13367" name="Equation" r:id="rId13" imgW="1181100" imgH="228600" progId="Equation.DSMT4">
                  <p:embed/>
                </p:oleObj>
              </mc:Choice>
              <mc:Fallback>
                <p:oleObj name="Equation" r:id="rId13" imgW="1181100" imgH="228600" progId="Equation.DSMT4">
                  <p:embed/>
                  <p:pic>
                    <p:nvPicPr>
                      <p:cNvPr id="0" name="Object 2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34000" y="6019800"/>
                        <a:ext cx="2174875"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384" name="Line 24"/>
          <p:cNvSpPr>
            <a:spLocks noChangeShapeType="1"/>
          </p:cNvSpPr>
          <p:nvPr/>
        </p:nvSpPr>
        <p:spPr bwMode="auto">
          <a:xfrm>
            <a:off x="5334000" y="5562600"/>
            <a:ext cx="3505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aphicFrame>
        <p:nvGraphicFramePr>
          <p:cNvPr id="15385" name="Object 25"/>
          <p:cNvGraphicFramePr>
            <a:graphicFrameLocks noChangeAspect="1"/>
          </p:cNvGraphicFramePr>
          <p:nvPr/>
        </p:nvGraphicFramePr>
        <p:xfrm>
          <a:off x="5334000" y="5638800"/>
          <a:ext cx="1824038" cy="420688"/>
        </p:xfrm>
        <a:graphic>
          <a:graphicData uri="http://schemas.openxmlformats.org/presentationml/2006/ole">
            <mc:AlternateContent xmlns:mc="http://schemas.openxmlformats.org/markup-compatibility/2006">
              <mc:Choice xmlns:v="urn:schemas-microsoft-com:vml" Requires="v">
                <p:oleObj spid="_x0000_s13368" name="Equation" r:id="rId15" imgW="990600" imgH="228600" progId="Equation.DSMT4">
                  <p:embed/>
                </p:oleObj>
              </mc:Choice>
              <mc:Fallback>
                <p:oleObj name="Equation" r:id="rId15" imgW="990600" imgH="228600" progId="Equation.DSMT4">
                  <p:embed/>
                  <p:pic>
                    <p:nvPicPr>
                      <p:cNvPr id="0" name="Object 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0" y="5638800"/>
                        <a:ext cx="1824038"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86" name="Object 26"/>
          <p:cNvGraphicFramePr>
            <a:graphicFrameLocks noChangeAspect="1"/>
          </p:cNvGraphicFramePr>
          <p:nvPr/>
        </p:nvGraphicFramePr>
        <p:xfrm>
          <a:off x="5334000" y="6483350"/>
          <a:ext cx="654050" cy="374650"/>
        </p:xfrm>
        <a:graphic>
          <a:graphicData uri="http://schemas.openxmlformats.org/presentationml/2006/ole">
            <mc:AlternateContent xmlns:mc="http://schemas.openxmlformats.org/markup-compatibility/2006">
              <mc:Choice xmlns:v="urn:schemas-microsoft-com:vml" Requires="v">
                <p:oleObj spid="_x0000_s13369" name="Equation" r:id="rId16" imgW="355292" imgH="203024" progId="Equation.DSMT4">
                  <p:embed/>
                </p:oleObj>
              </mc:Choice>
              <mc:Fallback>
                <p:oleObj name="Equation" r:id="rId16" imgW="355292" imgH="203024" progId="Equation.DSMT4">
                  <p:embed/>
                  <p:pic>
                    <p:nvPicPr>
                      <p:cNvPr id="0" name="Object 2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34000" y="6483350"/>
                        <a:ext cx="654050" cy="374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387" name="Text Box 27"/>
          <p:cNvSpPr txBox="1">
            <a:spLocks noChangeArrowheads="1"/>
          </p:cNvSpPr>
          <p:nvPr/>
        </p:nvSpPr>
        <p:spPr bwMode="auto">
          <a:xfrm>
            <a:off x="609600" y="6172200"/>
            <a:ext cx="3505200" cy="5270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So the graph has a gradient of 7 at (3,6)</a:t>
            </a:r>
            <a:endParaRPr lang="en-GB" sz="1400" baseline="-25000">
              <a:solidFill>
                <a:srgbClr val="FF0000"/>
              </a:solidFill>
              <a:latin typeface="Comic Sans MS" pitchFamily="66" charset="0"/>
            </a:endParaRPr>
          </a:p>
        </p:txBody>
      </p:sp>
      <p:pic>
        <p:nvPicPr>
          <p:cNvPr id="13337" name="Picture 28" descr="diff1"/>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7010400" y="228600"/>
            <a:ext cx="19050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Text Box 4"/>
          <p:cNvSpPr txBox="1">
            <a:spLocks noChangeArrowheads="1"/>
          </p:cNvSpPr>
          <p:nvPr/>
        </p:nvSpPr>
        <p:spPr bwMode="auto">
          <a:xfrm>
            <a:off x="8382000" y="6491288"/>
            <a:ext cx="762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dirty="0" smtClean="0">
                <a:latin typeface="Comic Sans MS" pitchFamily="66" charset="0"/>
              </a:rPr>
              <a:t>7C/D</a:t>
            </a:r>
            <a:endParaRPr lang="en-GB"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365"/>
                                        </p:tgtEl>
                                        <p:attrNameLst>
                                          <p:attrName>style.visibility</p:attrName>
                                        </p:attrNameLst>
                                      </p:cBhvr>
                                      <p:to>
                                        <p:strVal val="visible"/>
                                      </p:to>
                                    </p:set>
                                    <p:animEffect transition="in" filter="blinds(horizontal)">
                                      <p:cBhvr>
                                        <p:cTn id="7" dur="500"/>
                                        <p:tgtEl>
                                          <p:spTgt spid="15365"/>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5366"/>
                                        </p:tgtEl>
                                        <p:attrNameLst>
                                          <p:attrName>style.visibility</p:attrName>
                                        </p:attrNameLst>
                                      </p:cBhvr>
                                      <p:to>
                                        <p:strVal val="visible"/>
                                      </p:to>
                                    </p:set>
                                    <p:animEffect transition="in" filter="blinds(horizontal)">
                                      <p:cBhvr>
                                        <p:cTn id="10" dur="500"/>
                                        <p:tgtEl>
                                          <p:spTgt spid="1536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nodeType="clickEffect">
                                  <p:stCondLst>
                                    <p:cond delay="0"/>
                                  </p:stCondLst>
                                  <p:childTnLst>
                                    <p:set>
                                      <p:cBhvr>
                                        <p:cTn id="14" dur="1" fill="hold">
                                          <p:stCondLst>
                                            <p:cond delay="0"/>
                                          </p:stCondLst>
                                        </p:cTn>
                                        <p:tgtEl>
                                          <p:spTgt spid="15367"/>
                                        </p:tgtEl>
                                        <p:attrNameLst>
                                          <p:attrName>style.visibility</p:attrName>
                                        </p:attrNameLst>
                                      </p:cBhvr>
                                      <p:to>
                                        <p:strVal val="visible"/>
                                      </p:to>
                                    </p:set>
                                    <p:animEffect transition="in" filter="blinds(horizontal)">
                                      <p:cBhvr>
                                        <p:cTn id="15" dur="500"/>
                                        <p:tgtEl>
                                          <p:spTgt spid="15367"/>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5368"/>
                                        </p:tgtEl>
                                        <p:attrNameLst>
                                          <p:attrName>style.visibility</p:attrName>
                                        </p:attrNameLst>
                                      </p:cBhvr>
                                      <p:to>
                                        <p:strVal val="visible"/>
                                      </p:to>
                                    </p:set>
                                    <p:animEffect transition="in" filter="blinds(horizontal)">
                                      <p:cBhvr>
                                        <p:cTn id="20" dur="500"/>
                                        <p:tgtEl>
                                          <p:spTgt spid="15368"/>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5369"/>
                                        </p:tgtEl>
                                        <p:attrNameLst>
                                          <p:attrName>style.visibility</p:attrName>
                                        </p:attrNameLst>
                                      </p:cBhvr>
                                      <p:to>
                                        <p:strVal val="visible"/>
                                      </p:to>
                                    </p:set>
                                    <p:animEffect transition="in" filter="blinds(horizontal)">
                                      <p:cBhvr>
                                        <p:cTn id="25" dur="500"/>
                                        <p:tgtEl>
                                          <p:spTgt spid="1536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nodeType="clickEffect">
                                  <p:stCondLst>
                                    <p:cond delay="0"/>
                                  </p:stCondLst>
                                  <p:childTnLst>
                                    <p:set>
                                      <p:cBhvr>
                                        <p:cTn id="29" dur="1" fill="hold">
                                          <p:stCondLst>
                                            <p:cond delay="0"/>
                                          </p:stCondLst>
                                        </p:cTn>
                                        <p:tgtEl>
                                          <p:spTgt spid="15370"/>
                                        </p:tgtEl>
                                        <p:attrNameLst>
                                          <p:attrName>style.visibility</p:attrName>
                                        </p:attrNameLst>
                                      </p:cBhvr>
                                      <p:to>
                                        <p:strVal val="visible"/>
                                      </p:to>
                                    </p:set>
                                    <p:animEffect transition="in" filter="blinds(horizontal)">
                                      <p:cBhvr>
                                        <p:cTn id="30" dur="500"/>
                                        <p:tgtEl>
                                          <p:spTgt spid="15370"/>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5374"/>
                                        </p:tgtEl>
                                        <p:attrNameLst>
                                          <p:attrName>style.visibility</p:attrName>
                                        </p:attrNameLst>
                                      </p:cBhvr>
                                      <p:to>
                                        <p:strVal val="visible"/>
                                      </p:to>
                                    </p:set>
                                    <p:animEffect transition="in" filter="blinds(horizontal)">
                                      <p:cBhvr>
                                        <p:cTn id="35" dur="500"/>
                                        <p:tgtEl>
                                          <p:spTgt spid="15374"/>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nodeType="clickEffect">
                                  <p:stCondLst>
                                    <p:cond delay="0"/>
                                  </p:stCondLst>
                                  <p:childTnLst>
                                    <p:set>
                                      <p:cBhvr>
                                        <p:cTn id="39" dur="1" fill="hold">
                                          <p:stCondLst>
                                            <p:cond delay="0"/>
                                          </p:stCondLst>
                                        </p:cTn>
                                        <p:tgtEl>
                                          <p:spTgt spid="15375"/>
                                        </p:tgtEl>
                                        <p:attrNameLst>
                                          <p:attrName>style.visibility</p:attrName>
                                        </p:attrNameLst>
                                      </p:cBhvr>
                                      <p:to>
                                        <p:strVal val="visible"/>
                                      </p:to>
                                    </p:set>
                                    <p:animEffect transition="in" filter="blinds(horizontal)">
                                      <p:cBhvr>
                                        <p:cTn id="40" dur="500"/>
                                        <p:tgtEl>
                                          <p:spTgt spid="15375"/>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5378"/>
                                        </p:tgtEl>
                                        <p:attrNameLst>
                                          <p:attrName>style.visibility</p:attrName>
                                        </p:attrNameLst>
                                      </p:cBhvr>
                                      <p:to>
                                        <p:strVal val="visible"/>
                                      </p:to>
                                    </p:set>
                                    <p:animEffect transition="in" filter="blinds(horizontal)">
                                      <p:cBhvr>
                                        <p:cTn id="45" dur="500"/>
                                        <p:tgtEl>
                                          <p:spTgt spid="15378"/>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15380"/>
                                        </p:tgtEl>
                                        <p:attrNameLst>
                                          <p:attrName>style.visibility</p:attrName>
                                        </p:attrNameLst>
                                      </p:cBhvr>
                                      <p:to>
                                        <p:strVal val="visible"/>
                                      </p:to>
                                    </p:set>
                                    <p:animEffect transition="in" filter="blinds(horizontal)">
                                      <p:cBhvr>
                                        <p:cTn id="50" dur="500"/>
                                        <p:tgtEl>
                                          <p:spTgt spid="15380"/>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ntr" presetSubtype="10" fill="hold" nodeType="clickEffect">
                                  <p:stCondLst>
                                    <p:cond delay="0"/>
                                  </p:stCondLst>
                                  <p:childTnLst>
                                    <p:set>
                                      <p:cBhvr>
                                        <p:cTn id="54" dur="1" fill="hold">
                                          <p:stCondLst>
                                            <p:cond delay="0"/>
                                          </p:stCondLst>
                                        </p:cTn>
                                        <p:tgtEl>
                                          <p:spTgt spid="15376"/>
                                        </p:tgtEl>
                                        <p:attrNameLst>
                                          <p:attrName>style.visibility</p:attrName>
                                        </p:attrNameLst>
                                      </p:cBhvr>
                                      <p:to>
                                        <p:strVal val="visible"/>
                                      </p:to>
                                    </p:set>
                                    <p:animEffect transition="in" filter="blinds(horizontal)">
                                      <p:cBhvr>
                                        <p:cTn id="55" dur="500"/>
                                        <p:tgtEl>
                                          <p:spTgt spid="15376"/>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3" presetClass="entr" presetSubtype="10" fill="hold" grpId="0" nodeType="clickEffect">
                                  <p:stCondLst>
                                    <p:cond delay="0"/>
                                  </p:stCondLst>
                                  <p:childTnLst>
                                    <p:set>
                                      <p:cBhvr>
                                        <p:cTn id="59" dur="1" fill="hold">
                                          <p:stCondLst>
                                            <p:cond delay="0"/>
                                          </p:stCondLst>
                                        </p:cTn>
                                        <p:tgtEl>
                                          <p:spTgt spid="15379"/>
                                        </p:tgtEl>
                                        <p:attrNameLst>
                                          <p:attrName>style.visibility</p:attrName>
                                        </p:attrNameLst>
                                      </p:cBhvr>
                                      <p:to>
                                        <p:strVal val="visible"/>
                                      </p:to>
                                    </p:set>
                                    <p:animEffect transition="in" filter="blinds(horizontal)">
                                      <p:cBhvr>
                                        <p:cTn id="60" dur="500"/>
                                        <p:tgtEl>
                                          <p:spTgt spid="15379"/>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15381"/>
                                        </p:tgtEl>
                                        <p:attrNameLst>
                                          <p:attrName>style.visibility</p:attrName>
                                        </p:attrNameLst>
                                      </p:cBhvr>
                                      <p:to>
                                        <p:strVal val="visible"/>
                                      </p:to>
                                    </p:set>
                                    <p:animEffect transition="in" filter="blinds(horizontal)">
                                      <p:cBhvr>
                                        <p:cTn id="65" dur="500"/>
                                        <p:tgtEl>
                                          <p:spTgt spid="15381"/>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3" presetClass="entr" presetSubtype="10" fill="hold" nodeType="clickEffect">
                                  <p:stCondLst>
                                    <p:cond delay="0"/>
                                  </p:stCondLst>
                                  <p:childTnLst>
                                    <p:set>
                                      <p:cBhvr>
                                        <p:cTn id="69" dur="1" fill="hold">
                                          <p:stCondLst>
                                            <p:cond delay="0"/>
                                          </p:stCondLst>
                                        </p:cTn>
                                        <p:tgtEl>
                                          <p:spTgt spid="15377"/>
                                        </p:tgtEl>
                                        <p:attrNameLst>
                                          <p:attrName>style.visibility</p:attrName>
                                        </p:attrNameLst>
                                      </p:cBhvr>
                                      <p:to>
                                        <p:strVal val="visible"/>
                                      </p:to>
                                    </p:set>
                                    <p:animEffect transition="in" filter="blinds(horizontal)">
                                      <p:cBhvr>
                                        <p:cTn id="70" dur="500"/>
                                        <p:tgtEl>
                                          <p:spTgt spid="15377"/>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15382"/>
                                        </p:tgtEl>
                                        <p:attrNameLst>
                                          <p:attrName>style.visibility</p:attrName>
                                        </p:attrNameLst>
                                      </p:cBhvr>
                                      <p:to>
                                        <p:strVal val="visible"/>
                                      </p:to>
                                    </p:set>
                                    <p:animEffect transition="in" filter="blinds(horizontal)">
                                      <p:cBhvr>
                                        <p:cTn id="75" dur="500"/>
                                        <p:tgtEl>
                                          <p:spTgt spid="15382"/>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3" presetClass="entr" presetSubtype="5" fill="hold" grpId="0" nodeType="clickEffect">
                                  <p:stCondLst>
                                    <p:cond delay="0"/>
                                  </p:stCondLst>
                                  <p:childTnLst>
                                    <p:set>
                                      <p:cBhvr>
                                        <p:cTn id="79" dur="1" fill="hold">
                                          <p:stCondLst>
                                            <p:cond delay="0"/>
                                          </p:stCondLst>
                                        </p:cTn>
                                        <p:tgtEl>
                                          <p:spTgt spid="15384"/>
                                        </p:tgtEl>
                                        <p:attrNameLst>
                                          <p:attrName>style.visibility</p:attrName>
                                        </p:attrNameLst>
                                      </p:cBhvr>
                                      <p:to>
                                        <p:strVal val="visible"/>
                                      </p:to>
                                    </p:set>
                                    <p:animEffect transition="in" filter="blinds(vertical)">
                                      <p:cBhvr>
                                        <p:cTn id="80" dur="500"/>
                                        <p:tgtEl>
                                          <p:spTgt spid="15384"/>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3" presetClass="entr" presetSubtype="10" fill="hold" nodeType="clickEffect">
                                  <p:stCondLst>
                                    <p:cond delay="0"/>
                                  </p:stCondLst>
                                  <p:childTnLst>
                                    <p:set>
                                      <p:cBhvr>
                                        <p:cTn id="84" dur="1" fill="hold">
                                          <p:stCondLst>
                                            <p:cond delay="0"/>
                                          </p:stCondLst>
                                        </p:cTn>
                                        <p:tgtEl>
                                          <p:spTgt spid="15385"/>
                                        </p:tgtEl>
                                        <p:attrNameLst>
                                          <p:attrName>style.visibility</p:attrName>
                                        </p:attrNameLst>
                                      </p:cBhvr>
                                      <p:to>
                                        <p:strVal val="visible"/>
                                      </p:to>
                                    </p:set>
                                    <p:animEffect transition="in" filter="blinds(horizontal)">
                                      <p:cBhvr>
                                        <p:cTn id="85" dur="500"/>
                                        <p:tgtEl>
                                          <p:spTgt spid="15385"/>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3" presetClass="entr" presetSubtype="10" fill="hold" nodeType="clickEffect">
                                  <p:stCondLst>
                                    <p:cond delay="0"/>
                                  </p:stCondLst>
                                  <p:childTnLst>
                                    <p:set>
                                      <p:cBhvr>
                                        <p:cTn id="89" dur="1" fill="hold">
                                          <p:stCondLst>
                                            <p:cond delay="0"/>
                                          </p:stCondLst>
                                        </p:cTn>
                                        <p:tgtEl>
                                          <p:spTgt spid="15383"/>
                                        </p:tgtEl>
                                        <p:attrNameLst>
                                          <p:attrName>style.visibility</p:attrName>
                                        </p:attrNameLst>
                                      </p:cBhvr>
                                      <p:to>
                                        <p:strVal val="visible"/>
                                      </p:to>
                                    </p:set>
                                    <p:animEffect transition="in" filter="blinds(horizontal)">
                                      <p:cBhvr>
                                        <p:cTn id="90" dur="500"/>
                                        <p:tgtEl>
                                          <p:spTgt spid="15383"/>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3" presetClass="entr" presetSubtype="10" fill="hold" nodeType="clickEffect">
                                  <p:stCondLst>
                                    <p:cond delay="0"/>
                                  </p:stCondLst>
                                  <p:childTnLst>
                                    <p:set>
                                      <p:cBhvr>
                                        <p:cTn id="94" dur="1" fill="hold">
                                          <p:stCondLst>
                                            <p:cond delay="0"/>
                                          </p:stCondLst>
                                        </p:cTn>
                                        <p:tgtEl>
                                          <p:spTgt spid="15386"/>
                                        </p:tgtEl>
                                        <p:attrNameLst>
                                          <p:attrName>style.visibility</p:attrName>
                                        </p:attrNameLst>
                                      </p:cBhvr>
                                      <p:to>
                                        <p:strVal val="visible"/>
                                      </p:to>
                                    </p:set>
                                    <p:animEffect transition="in" filter="blinds(horizontal)">
                                      <p:cBhvr>
                                        <p:cTn id="95" dur="500"/>
                                        <p:tgtEl>
                                          <p:spTgt spid="15386"/>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3" presetClass="entr" presetSubtype="10" fill="hold" grpId="0" nodeType="clickEffect">
                                  <p:stCondLst>
                                    <p:cond delay="0"/>
                                  </p:stCondLst>
                                  <p:childTnLst>
                                    <p:set>
                                      <p:cBhvr>
                                        <p:cTn id="99" dur="1" fill="hold">
                                          <p:stCondLst>
                                            <p:cond delay="0"/>
                                          </p:stCondLst>
                                        </p:cTn>
                                        <p:tgtEl>
                                          <p:spTgt spid="15387"/>
                                        </p:tgtEl>
                                        <p:attrNameLst>
                                          <p:attrName>style.visibility</p:attrName>
                                        </p:attrNameLst>
                                      </p:cBhvr>
                                      <p:to>
                                        <p:strVal val="visible"/>
                                      </p:to>
                                    </p:set>
                                    <p:animEffect transition="in" filter="blinds(horizontal)">
                                      <p:cBhvr>
                                        <p:cTn id="100" dur="500"/>
                                        <p:tgtEl>
                                          <p:spTgt spid="153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p:bldP spid="15366" grpId="0"/>
      <p:bldP spid="15368" grpId="0" animBg="1"/>
      <p:bldP spid="15369" grpId="0"/>
      <p:bldP spid="15374" grpId="0" animBg="1"/>
      <p:bldP spid="15378" grpId="0" animBg="1"/>
      <p:bldP spid="15379" grpId="0" animBg="1"/>
      <p:bldP spid="15380" grpId="0"/>
      <p:bldP spid="15381" grpId="0"/>
      <p:bldP spid="15382" grpId="0" animBg="1"/>
      <p:bldP spid="15384" grpId="0" animBg="1"/>
      <p:bldP spid="1538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GB" smtClean="0">
                <a:latin typeface="Comic Sans MS" pitchFamily="66" charset="0"/>
              </a:rPr>
              <a:t>Differentiation</a:t>
            </a:r>
          </a:p>
        </p:txBody>
      </p:sp>
      <p:sp>
        <p:nvSpPr>
          <p:cNvPr id="14339" name="Rectangle 3"/>
          <p:cNvSpPr>
            <a:spLocks noGrp="1" noChangeArrowheads="1"/>
          </p:cNvSpPr>
          <p:nvPr>
            <p:ph type="body" idx="1"/>
          </p:nvPr>
        </p:nvSpPr>
        <p:spPr>
          <a:xfrm>
            <a:off x="228600" y="1600200"/>
            <a:ext cx="4495800" cy="4953000"/>
          </a:xfrm>
        </p:spPr>
        <p:txBody>
          <a:bodyPr/>
          <a:lstStyle/>
          <a:p>
            <a:pPr marL="0" indent="0" algn="ctr" eaLnBrk="1" hangingPunct="1">
              <a:buFontTx/>
              <a:buNone/>
            </a:pPr>
            <a:r>
              <a:rPr lang="en-GB" sz="1800" b="1" u="sng" smtClean="0">
                <a:latin typeface="Comic Sans MS" pitchFamily="66" charset="0"/>
              </a:rPr>
              <a:t>You need to be able to solve Graphical problems using the Gradient Function</a:t>
            </a:r>
            <a:endParaRPr lang="en-GB" sz="1800" smtClean="0">
              <a:latin typeface="Comic Sans MS" pitchFamily="66" charset="0"/>
            </a:endParaRPr>
          </a:p>
          <a:p>
            <a:pPr marL="0" indent="0" algn="ctr" eaLnBrk="1" hangingPunct="1">
              <a:buFontTx/>
              <a:buNone/>
            </a:pPr>
            <a:endParaRPr lang="en-GB" sz="1800" smtClean="0">
              <a:latin typeface="Comic Sans MS" pitchFamily="66" charset="0"/>
            </a:endParaRPr>
          </a:p>
          <a:p>
            <a:pPr marL="0" indent="0" eaLnBrk="1" hangingPunct="1">
              <a:buFontTx/>
              <a:buNone/>
            </a:pPr>
            <a:r>
              <a:rPr lang="en-GB" sz="1600" smtClean="0">
                <a:latin typeface="Comic Sans MS" pitchFamily="66" charset="0"/>
              </a:rPr>
              <a:t>Remember that differentiating gives us a formula for the gradient at a given point on the graph (x).</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A standard question will ask you to work out the gradient of a curve at a particular point. This is when differentiating is used.</a:t>
            </a:r>
          </a:p>
          <a:p>
            <a:pPr marL="0" indent="0" eaLnBrk="1" hangingPunct="1">
              <a:buFontTx/>
              <a:buNone/>
            </a:pPr>
            <a:endParaRPr lang="en-GB" sz="1600" smtClean="0">
              <a:latin typeface="Comic Sans MS" pitchFamily="66" charset="0"/>
            </a:endParaRPr>
          </a:p>
          <a:p>
            <a:pPr marL="0" indent="0" eaLnBrk="1" hangingPunct="1">
              <a:buFontTx/>
              <a:buNone/>
            </a:pPr>
            <a:endParaRPr lang="en-GB" sz="1600" smtClean="0">
              <a:latin typeface="Comic Sans MS" pitchFamily="66" charset="0"/>
            </a:endParaRPr>
          </a:p>
        </p:txBody>
      </p:sp>
      <p:sp>
        <p:nvSpPr>
          <p:cNvPr id="16389" name="Text Box 5"/>
          <p:cNvSpPr txBox="1">
            <a:spLocks noChangeArrowheads="1"/>
          </p:cNvSpPr>
          <p:nvPr/>
        </p:nvSpPr>
        <p:spPr bwMode="auto">
          <a:xfrm>
            <a:off x="5334000" y="16002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b="1" u="sng">
                <a:latin typeface="Comic Sans MS" pitchFamily="66" charset="0"/>
              </a:rPr>
              <a:t>Examples</a:t>
            </a:r>
          </a:p>
        </p:txBody>
      </p:sp>
      <p:sp>
        <p:nvSpPr>
          <p:cNvPr id="16390" name="Text Box 6"/>
          <p:cNvSpPr txBox="1">
            <a:spLocks noChangeArrowheads="1"/>
          </p:cNvSpPr>
          <p:nvPr/>
        </p:nvSpPr>
        <p:spPr bwMode="auto">
          <a:xfrm>
            <a:off x="5334000" y="1905000"/>
            <a:ext cx="3657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a:latin typeface="Comic Sans MS" pitchFamily="66" charset="0"/>
              </a:rPr>
              <a:t>g) Find the gradient of the curve y = x</a:t>
            </a:r>
            <a:r>
              <a:rPr lang="en-GB" sz="1400" baseline="30000">
                <a:latin typeface="Comic Sans MS" pitchFamily="66" charset="0"/>
              </a:rPr>
              <a:t>2</a:t>
            </a:r>
            <a:r>
              <a:rPr lang="en-GB" sz="1400">
                <a:latin typeface="Comic Sans MS" pitchFamily="66" charset="0"/>
              </a:rPr>
              <a:t> where it meets the line y = 4x - 3</a:t>
            </a:r>
            <a:endParaRPr lang="en-GB" sz="1400" baseline="30000">
              <a:latin typeface="Comic Sans MS" pitchFamily="66" charset="0"/>
            </a:endParaRPr>
          </a:p>
        </p:txBody>
      </p:sp>
      <p:graphicFrame>
        <p:nvGraphicFramePr>
          <p:cNvPr id="16391" name="Object 7"/>
          <p:cNvGraphicFramePr>
            <a:graphicFrameLocks noChangeAspect="1"/>
          </p:cNvGraphicFramePr>
          <p:nvPr/>
        </p:nvGraphicFramePr>
        <p:xfrm>
          <a:off x="6400800" y="3048000"/>
          <a:ext cx="1285875" cy="374650"/>
        </p:xfrm>
        <a:graphic>
          <a:graphicData uri="http://schemas.openxmlformats.org/presentationml/2006/ole">
            <mc:AlternateContent xmlns:mc="http://schemas.openxmlformats.org/markup-compatibility/2006">
              <mc:Choice xmlns:v="urn:schemas-microsoft-com:vml" Requires="v">
                <p:oleObj spid="_x0000_s14377" name="Equation" r:id="rId3" imgW="698197" imgH="203112" progId="Equation.DSMT4">
                  <p:embed/>
                </p:oleObj>
              </mc:Choice>
              <mc:Fallback>
                <p:oleObj name="Equation" r:id="rId3" imgW="698197" imgH="203112"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3048000"/>
                        <a:ext cx="1285875" cy="374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6392" name="Arc 8"/>
          <p:cNvSpPr>
            <a:spLocks/>
          </p:cNvSpPr>
          <p:nvPr/>
        </p:nvSpPr>
        <p:spPr bwMode="auto">
          <a:xfrm>
            <a:off x="7772400" y="3276600"/>
            <a:ext cx="228600" cy="457200"/>
          </a:xfrm>
          <a:custGeom>
            <a:avLst/>
            <a:gdLst>
              <a:gd name="T0" fmla="*/ 0 w 21600"/>
              <a:gd name="T1" fmla="*/ 0 h 43174"/>
              <a:gd name="T2" fmla="*/ 118163 w 21600"/>
              <a:gd name="T3" fmla="*/ 4841614 h 43174"/>
              <a:gd name="T4" fmla="*/ 0 w 21600"/>
              <a:gd name="T5" fmla="*/ 2422268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6393" name="Text Box 9"/>
          <p:cNvSpPr txBox="1">
            <a:spLocks noChangeArrowheads="1"/>
          </p:cNvSpPr>
          <p:nvPr/>
        </p:nvSpPr>
        <p:spPr bwMode="auto">
          <a:xfrm>
            <a:off x="5334000" y="2438400"/>
            <a:ext cx="3657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Set the equations equal to each other (to represent where they meet)</a:t>
            </a:r>
          </a:p>
        </p:txBody>
      </p:sp>
      <p:graphicFrame>
        <p:nvGraphicFramePr>
          <p:cNvPr id="16409" name="Object 25"/>
          <p:cNvGraphicFramePr>
            <a:graphicFrameLocks noChangeAspect="1"/>
          </p:cNvGraphicFramePr>
          <p:nvPr/>
        </p:nvGraphicFramePr>
        <p:xfrm>
          <a:off x="5486400" y="3505200"/>
          <a:ext cx="1682750" cy="374650"/>
        </p:xfrm>
        <a:graphic>
          <a:graphicData uri="http://schemas.openxmlformats.org/presentationml/2006/ole">
            <mc:AlternateContent xmlns:mc="http://schemas.openxmlformats.org/markup-compatibility/2006">
              <mc:Choice xmlns:v="urn:schemas-microsoft-com:vml" Requires="v">
                <p:oleObj spid="_x0000_s14378" name="Equation" r:id="rId5" imgW="914400" imgH="203200" progId="Equation.DSMT4">
                  <p:embed/>
                </p:oleObj>
              </mc:Choice>
              <mc:Fallback>
                <p:oleObj name="Equation" r:id="rId5" imgW="914400" imgH="203200" progId="Equation.DSMT4">
                  <p:embed/>
                  <p:pic>
                    <p:nvPicPr>
                      <p:cNvPr id="0" name="Object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0" y="3505200"/>
                        <a:ext cx="1682750" cy="374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410" name="Object 26"/>
          <p:cNvGraphicFramePr>
            <a:graphicFrameLocks noChangeAspect="1"/>
          </p:cNvGraphicFramePr>
          <p:nvPr/>
        </p:nvGraphicFramePr>
        <p:xfrm>
          <a:off x="5257800" y="3962400"/>
          <a:ext cx="1870075" cy="374650"/>
        </p:xfrm>
        <a:graphic>
          <a:graphicData uri="http://schemas.openxmlformats.org/presentationml/2006/ole">
            <mc:AlternateContent xmlns:mc="http://schemas.openxmlformats.org/markup-compatibility/2006">
              <mc:Choice xmlns:v="urn:schemas-microsoft-com:vml" Requires="v">
                <p:oleObj spid="_x0000_s14379" name="Equation" r:id="rId7" imgW="1016000" imgH="203200" progId="Equation.DSMT4">
                  <p:embed/>
                </p:oleObj>
              </mc:Choice>
              <mc:Fallback>
                <p:oleObj name="Equation" r:id="rId7" imgW="1016000" imgH="203200" progId="Equation.DSMT4">
                  <p:embed/>
                  <p:pic>
                    <p:nvPicPr>
                      <p:cNvPr id="0" name="Object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57800" y="3962400"/>
                        <a:ext cx="1870075" cy="374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411" name="Object 27"/>
          <p:cNvGraphicFramePr>
            <a:graphicFrameLocks noChangeAspect="1"/>
          </p:cNvGraphicFramePr>
          <p:nvPr/>
        </p:nvGraphicFramePr>
        <p:xfrm>
          <a:off x="6324600" y="4419600"/>
          <a:ext cx="1519238" cy="328613"/>
        </p:xfrm>
        <a:graphic>
          <a:graphicData uri="http://schemas.openxmlformats.org/presentationml/2006/ole">
            <mc:AlternateContent xmlns:mc="http://schemas.openxmlformats.org/markup-compatibility/2006">
              <mc:Choice xmlns:v="urn:schemas-microsoft-com:vml" Requires="v">
                <p:oleObj spid="_x0000_s14380" name="Equation" r:id="rId9" imgW="825142" imgH="177723" progId="Equation.DSMT4">
                  <p:embed/>
                </p:oleObj>
              </mc:Choice>
              <mc:Fallback>
                <p:oleObj name="Equation" r:id="rId9" imgW="825142" imgH="177723" progId="Equation.DSMT4">
                  <p:embed/>
                  <p:pic>
                    <p:nvPicPr>
                      <p:cNvPr id="0" name="Object 2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24600" y="4419600"/>
                        <a:ext cx="1519238" cy="328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6413" name="Arc 29"/>
          <p:cNvSpPr>
            <a:spLocks/>
          </p:cNvSpPr>
          <p:nvPr/>
        </p:nvSpPr>
        <p:spPr bwMode="auto">
          <a:xfrm>
            <a:off x="7772400" y="3733800"/>
            <a:ext cx="228600" cy="457200"/>
          </a:xfrm>
          <a:custGeom>
            <a:avLst/>
            <a:gdLst>
              <a:gd name="T0" fmla="*/ 0 w 21600"/>
              <a:gd name="T1" fmla="*/ 0 h 43174"/>
              <a:gd name="T2" fmla="*/ 118163 w 21600"/>
              <a:gd name="T3" fmla="*/ 4841614 h 43174"/>
              <a:gd name="T4" fmla="*/ 0 w 21600"/>
              <a:gd name="T5" fmla="*/ 2422268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6414" name="Text Box 30"/>
          <p:cNvSpPr txBox="1">
            <a:spLocks noChangeArrowheads="1"/>
          </p:cNvSpPr>
          <p:nvPr/>
        </p:nvSpPr>
        <p:spPr bwMode="auto">
          <a:xfrm>
            <a:off x="7924800" y="3200400"/>
            <a:ext cx="11430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Group on the left</a:t>
            </a:r>
          </a:p>
        </p:txBody>
      </p:sp>
      <p:sp>
        <p:nvSpPr>
          <p:cNvPr id="16415" name="Text Box 31"/>
          <p:cNvSpPr txBox="1">
            <a:spLocks noChangeArrowheads="1"/>
          </p:cNvSpPr>
          <p:nvPr/>
        </p:nvSpPr>
        <p:spPr bwMode="auto">
          <a:xfrm>
            <a:off x="7924800" y="3810000"/>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Factorise</a:t>
            </a:r>
          </a:p>
        </p:txBody>
      </p:sp>
      <p:sp>
        <p:nvSpPr>
          <p:cNvPr id="16416" name="Line 32"/>
          <p:cNvSpPr>
            <a:spLocks noChangeShapeType="1"/>
          </p:cNvSpPr>
          <p:nvPr/>
        </p:nvSpPr>
        <p:spPr bwMode="auto">
          <a:xfrm>
            <a:off x="5410200" y="4800600"/>
            <a:ext cx="3505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6417" name="Text Box 33"/>
          <p:cNvSpPr txBox="1">
            <a:spLocks noChangeArrowheads="1"/>
          </p:cNvSpPr>
          <p:nvPr/>
        </p:nvSpPr>
        <p:spPr bwMode="auto">
          <a:xfrm>
            <a:off x="990600" y="4572000"/>
            <a:ext cx="2819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The lines will meet at (3,9) and (1,1) by substitution.</a:t>
            </a:r>
            <a:r>
              <a:rPr lang="en-GB"/>
              <a:t> </a:t>
            </a:r>
          </a:p>
        </p:txBody>
      </p:sp>
      <p:sp>
        <p:nvSpPr>
          <p:cNvPr id="16418" name="Text Box 34"/>
          <p:cNvSpPr txBox="1">
            <a:spLocks noChangeArrowheads="1"/>
          </p:cNvSpPr>
          <p:nvPr/>
        </p:nvSpPr>
        <p:spPr bwMode="auto">
          <a:xfrm>
            <a:off x="5334000" y="4876800"/>
            <a:ext cx="3657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Differentiate y = x</a:t>
            </a:r>
            <a:r>
              <a:rPr lang="en-GB" sz="1400" baseline="30000">
                <a:solidFill>
                  <a:srgbClr val="FF0000"/>
                </a:solidFill>
                <a:latin typeface="Comic Sans MS" pitchFamily="66" charset="0"/>
              </a:rPr>
              <a:t>2</a:t>
            </a:r>
            <a:r>
              <a:rPr lang="en-GB" sz="1400">
                <a:solidFill>
                  <a:srgbClr val="FF0000"/>
                </a:solidFill>
                <a:latin typeface="Comic Sans MS" pitchFamily="66" charset="0"/>
              </a:rPr>
              <a:t> to get the gradient function</a:t>
            </a:r>
          </a:p>
        </p:txBody>
      </p:sp>
      <p:graphicFrame>
        <p:nvGraphicFramePr>
          <p:cNvPr id="16419" name="Object 35"/>
          <p:cNvGraphicFramePr>
            <a:graphicFrameLocks noChangeAspect="1"/>
          </p:cNvGraphicFramePr>
          <p:nvPr/>
        </p:nvGraphicFramePr>
        <p:xfrm>
          <a:off x="6705600" y="5334000"/>
          <a:ext cx="762000" cy="414338"/>
        </p:xfrm>
        <a:graphic>
          <a:graphicData uri="http://schemas.openxmlformats.org/presentationml/2006/ole">
            <mc:AlternateContent xmlns:mc="http://schemas.openxmlformats.org/markup-compatibility/2006">
              <mc:Choice xmlns:v="urn:schemas-microsoft-com:vml" Requires="v">
                <p:oleObj spid="_x0000_s14381" name="Equation" r:id="rId11" imgW="419100" imgH="228600" progId="Equation.DSMT4">
                  <p:embed/>
                </p:oleObj>
              </mc:Choice>
              <mc:Fallback>
                <p:oleObj name="Equation" r:id="rId11" imgW="419100" imgH="228600" progId="Equation.DSMT4">
                  <p:embed/>
                  <p:pic>
                    <p:nvPicPr>
                      <p:cNvPr id="0" name="Object 3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705600" y="5334000"/>
                        <a:ext cx="762000" cy="414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420" name="Object 36"/>
          <p:cNvGraphicFramePr>
            <a:graphicFrameLocks noChangeAspect="1"/>
          </p:cNvGraphicFramePr>
          <p:nvPr/>
        </p:nvGraphicFramePr>
        <p:xfrm>
          <a:off x="6553200" y="5791200"/>
          <a:ext cx="969963" cy="712788"/>
        </p:xfrm>
        <a:graphic>
          <a:graphicData uri="http://schemas.openxmlformats.org/presentationml/2006/ole">
            <mc:AlternateContent xmlns:mc="http://schemas.openxmlformats.org/markup-compatibility/2006">
              <mc:Choice xmlns:v="urn:schemas-microsoft-com:vml" Requires="v">
                <p:oleObj spid="_x0000_s14382" name="Equation" r:id="rId13" imgW="533169" imgH="393529" progId="Equation.DSMT4">
                  <p:embed/>
                </p:oleObj>
              </mc:Choice>
              <mc:Fallback>
                <p:oleObj name="Equation" r:id="rId13" imgW="533169" imgH="393529" progId="Equation.DSMT4">
                  <p:embed/>
                  <p:pic>
                    <p:nvPicPr>
                      <p:cNvPr id="0" name="Object 3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53200" y="5791200"/>
                        <a:ext cx="969963" cy="712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6421" name="Text Box 37"/>
          <p:cNvSpPr txBox="1">
            <a:spLocks noChangeArrowheads="1"/>
          </p:cNvSpPr>
          <p:nvPr/>
        </p:nvSpPr>
        <p:spPr bwMode="auto">
          <a:xfrm>
            <a:off x="990600" y="5257800"/>
            <a:ext cx="2819400" cy="147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At (3,9) the gradient will be 6 (by putting ‘3’ into the gradient function)</a:t>
            </a:r>
          </a:p>
          <a:p>
            <a:pPr algn="ctr" eaLnBrk="1" hangingPunct="1">
              <a:spcBef>
                <a:spcPct val="50000"/>
              </a:spcBef>
            </a:pPr>
            <a:r>
              <a:rPr lang="en-GB" sz="1400">
                <a:solidFill>
                  <a:srgbClr val="FF0000"/>
                </a:solidFill>
                <a:latin typeface="Comic Sans MS" pitchFamily="66" charset="0"/>
              </a:rPr>
              <a:t>At (1,1) the gradient will be 2 (by putting ‘1’ into the gradient function)</a:t>
            </a:r>
            <a:endParaRPr lang="en-GB"/>
          </a:p>
        </p:txBody>
      </p:sp>
      <p:pic>
        <p:nvPicPr>
          <p:cNvPr id="14358" name="Picture 38" descr="diff1"/>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7010400" y="228600"/>
            <a:ext cx="19050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Text Box 4"/>
          <p:cNvSpPr txBox="1">
            <a:spLocks noChangeArrowheads="1"/>
          </p:cNvSpPr>
          <p:nvPr/>
        </p:nvSpPr>
        <p:spPr bwMode="auto">
          <a:xfrm>
            <a:off x="8382000" y="6491288"/>
            <a:ext cx="762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dirty="0" smtClean="0">
                <a:latin typeface="Comic Sans MS" pitchFamily="66" charset="0"/>
              </a:rPr>
              <a:t>7C/D</a:t>
            </a:r>
            <a:endParaRPr lang="en-GB"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389"/>
                                        </p:tgtEl>
                                        <p:attrNameLst>
                                          <p:attrName>style.visibility</p:attrName>
                                        </p:attrNameLst>
                                      </p:cBhvr>
                                      <p:to>
                                        <p:strVal val="visible"/>
                                      </p:to>
                                    </p:set>
                                    <p:animEffect transition="in" filter="blinds(horizontal)">
                                      <p:cBhvr>
                                        <p:cTn id="7" dur="500"/>
                                        <p:tgtEl>
                                          <p:spTgt spid="1638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6390"/>
                                        </p:tgtEl>
                                        <p:attrNameLst>
                                          <p:attrName>style.visibility</p:attrName>
                                        </p:attrNameLst>
                                      </p:cBhvr>
                                      <p:to>
                                        <p:strVal val="visible"/>
                                      </p:to>
                                    </p:set>
                                    <p:animEffect transition="in" filter="blinds(horizontal)">
                                      <p:cBhvr>
                                        <p:cTn id="10" dur="500"/>
                                        <p:tgtEl>
                                          <p:spTgt spid="1639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6393"/>
                                        </p:tgtEl>
                                        <p:attrNameLst>
                                          <p:attrName>style.visibility</p:attrName>
                                        </p:attrNameLst>
                                      </p:cBhvr>
                                      <p:to>
                                        <p:strVal val="visible"/>
                                      </p:to>
                                    </p:set>
                                    <p:animEffect transition="in" filter="blinds(horizontal)">
                                      <p:cBhvr>
                                        <p:cTn id="15" dur="500"/>
                                        <p:tgtEl>
                                          <p:spTgt spid="1639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16391"/>
                                        </p:tgtEl>
                                        <p:attrNameLst>
                                          <p:attrName>style.visibility</p:attrName>
                                        </p:attrNameLst>
                                      </p:cBhvr>
                                      <p:to>
                                        <p:strVal val="visible"/>
                                      </p:to>
                                    </p:set>
                                    <p:animEffect transition="in" filter="blinds(horizontal)">
                                      <p:cBhvr>
                                        <p:cTn id="20" dur="500"/>
                                        <p:tgtEl>
                                          <p:spTgt spid="16391"/>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6392"/>
                                        </p:tgtEl>
                                        <p:attrNameLst>
                                          <p:attrName>style.visibility</p:attrName>
                                        </p:attrNameLst>
                                      </p:cBhvr>
                                      <p:to>
                                        <p:strVal val="visible"/>
                                      </p:to>
                                    </p:set>
                                    <p:animEffect transition="in" filter="blinds(horizontal)">
                                      <p:cBhvr>
                                        <p:cTn id="25" dur="500"/>
                                        <p:tgtEl>
                                          <p:spTgt spid="1639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6414"/>
                                        </p:tgtEl>
                                        <p:attrNameLst>
                                          <p:attrName>style.visibility</p:attrName>
                                        </p:attrNameLst>
                                      </p:cBhvr>
                                      <p:to>
                                        <p:strVal val="visible"/>
                                      </p:to>
                                    </p:set>
                                    <p:animEffect transition="in" filter="blinds(horizontal)">
                                      <p:cBhvr>
                                        <p:cTn id="30" dur="500"/>
                                        <p:tgtEl>
                                          <p:spTgt spid="16414"/>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nodeType="clickEffect">
                                  <p:stCondLst>
                                    <p:cond delay="0"/>
                                  </p:stCondLst>
                                  <p:childTnLst>
                                    <p:set>
                                      <p:cBhvr>
                                        <p:cTn id="34" dur="1" fill="hold">
                                          <p:stCondLst>
                                            <p:cond delay="0"/>
                                          </p:stCondLst>
                                        </p:cTn>
                                        <p:tgtEl>
                                          <p:spTgt spid="16409"/>
                                        </p:tgtEl>
                                        <p:attrNameLst>
                                          <p:attrName>style.visibility</p:attrName>
                                        </p:attrNameLst>
                                      </p:cBhvr>
                                      <p:to>
                                        <p:strVal val="visible"/>
                                      </p:to>
                                    </p:set>
                                    <p:animEffect transition="in" filter="blinds(horizontal)">
                                      <p:cBhvr>
                                        <p:cTn id="35" dur="500"/>
                                        <p:tgtEl>
                                          <p:spTgt spid="16409"/>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16413"/>
                                        </p:tgtEl>
                                        <p:attrNameLst>
                                          <p:attrName>style.visibility</p:attrName>
                                        </p:attrNameLst>
                                      </p:cBhvr>
                                      <p:to>
                                        <p:strVal val="visible"/>
                                      </p:to>
                                    </p:set>
                                    <p:animEffect transition="in" filter="blinds(horizontal)">
                                      <p:cBhvr>
                                        <p:cTn id="40" dur="500"/>
                                        <p:tgtEl>
                                          <p:spTgt spid="16413"/>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6415"/>
                                        </p:tgtEl>
                                        <p:attrNameLst>
                                          <p:attrName>style.visibility</p:attrName>
                                        </p:attrNameLst>
                                      </p:cBhvr>
                                      <p:to>
                                        <p:strVal val="visible"/>
                                      </p:to>
                                    </p:set>
                                    <p:animEffect transition="in" filter="blinds(horizontal)">
                                      <p:cBhvr>
                                        <p:cTn id="45" dur="500"/>
                                        <p:tgtEl>
                                          <p:spTgt spid="16415"/>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nodeType="clickEffect">
                                  <p:stCondLst>
                                    <p:cond delay="0"/>
                                  </p:stCondLst>
                                  <p:childTnLst>
                                    <p:set>
                                      <p:cBhvr>
                                        <p:cTn id="49" dur="1" fill="hold">
                                          <p:stCondLst>
                                            <p:cond delay="0"/>
                                          </p:stCondLst>
                                        </p:cTn>
                                        <p:tgtEl>
                                          <p:spTgt spid="16410"/>
                                        </p:tgtEl>
                                        <p:attrNameLst>
                                          <p:attrName>style.visibility</p:attrName>
                                        </p:attrNameLst>
                                      </p:cBhvr>
                                      <p:to>
                                        <p:strVal val="visible"/>
                                      </p:to>
                                    </p:set>
                                    <p:animEffect transition="in" filter="blinds(horizontal)">
                                      <p:cBhvr>
                                        <p:cTn id="50" dur="500"/>
                                        <p:tgtEl>
                                          <p:spTgt spid="16410"/>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ntr" presetSubtype="10" fill="hold" nodeType="clickEffect">
                                  <p:stCondLst>
                                    <p:cond delay="0"/>
                                  </p:stCondLst>
                                  <p:childTnLst>
                                    <p:set>
                                      <p:cBhvr>
                                        <p:cTn id="54" dur="1" fill="hold">
                                          <p:stCondLst>
                                            <p:cond delay="0"/>
                                          </p:stCondLst>
                                        </p:cTn>
                                        <p:tgtEl>
                                          <p:spTgt spid="16411"/>
                                        </p:tgtEl>
                                        <p:attrNameLst>
                                          <p:attrName>style.visibility</p:attrName>
                                        </p:attrNameLst>
                                      </p:cBhvr>
                                      <p:to>
                                        <p:strVal val="visible"/>
                                      </p:to>
                                    </p:set>
                                    <p:animEffect transition="in" filter="blinds(horizontal)">
                                      <p:cBhvr>
                                        <p:cTn id="55" dur="500"/>
                                        <p:tgtEl>
                                          <p:spTgt spid="16411"/>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3" presetClass="entr" presetSubtype="5" fill="hold" grpId="0" nodeType="clickEffect">
                                  <p:stCondLst>
                                    <p:cond delay="0"/>
                                  </p:stCondLst>
                                  <p:childTnLst>
                                    <p:set>
                                      <p:cBhvr>
                                        <p:cTn id="59" dur="1" fill="hold">
                                          <p:stCondLst>
                                            <p:cond delay="0"/>
                                          </p:stCondLst>
                                        </p:cTn>
                                        <p:tgtEl>
                                          <p:spTgt spid="16416"/>
                                        </p:tgtEl>
                                        <p:attrNameLst>
                                          <p:attrName>style.visibility</p:attrName>
                                        </p:attrNameLst>
                                      </p:cBhvr>
                                      <p:to>
                                        <p:strVal val="visible"/>
                                      </p:to>
                                    </p:set>
                                    <p:animEffect transition="in" filter="blinds(vertical)">
                                      <p:cBhvr>
                                        <p:cTn id="60" dur="500"/>
                                        <p:tgtEl>
                                          <p:spTgt spid="16416"/>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16417"/>
                                        </p:tgtEl>
                                        <p:attrNameLst>
                                          <p:attrName>style.visibility</p:attrName>
                                        </p:attrNameLst>
                                      </p:cBhvr>
                                      <p:to>
                                        <p:strVal val="visible"/>
                                      </p:to>
                                    </p:set>
                                    <p:animEffect transition="in" filter="blinds(horizontal)">
                                      <p:cBhvr>
                                        <p:cTn id="65" dur="500"/>
                                        <p:tgtEl>
                                          <p:spTgt spid="16417"/>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16418"/>
                                        </p:tgtEl>
                                        <p:attrNameLst>
                                          <p:attrName>style.visibility</p:attrName>
                                        </p:attrNameLst>
                                      </p:cBhvr>
                                      <p:to>
                                        <p:strVal val="visible"/>
                                      </p:to>
                                    </p:set>
                                    <p:animEffect transition="in" filter="blinds(horizontal)">
                                      <p:cBhvr>
                                        <p:cTn id="70" dur="500"/>
                                        <p:tgtEl>
                                          <p:spTgt spid="16418"/>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nodeType="clickEffect">
                                  <p:stCondLst>
                                    <p:cond delay="0"/>
                                  </p:stCondLst>
                                  <p:childTnLst>
                                    <p:set>
                                      <p:cBhvr>
                                        <p:cTn id="74" dur="1" fill="hold">
                                          <p:stCondLst>
                                            <p:cond delay="0"/>
                                          </p:stCondLst>
                                        </p:cTn>
                                        <p:tgtEl>
                                          <p:spTgt spid="16419"/>
                                        </p:tgtEl>
                                        <p:attrNameLst>
                                          <p:attrName>style.visibility</p:attrName>
                                        </p:attrNameLst>
                                      </p:cBhvr>
                                      <p:to>
                                        <p:strVal val="visible"/>
                                      </p:to>
                                    </p:set>
                                    <p:animEffect transition="in" filter="blinds(horizontal)">
                                      <p:cBhvr>
                                        <p:cTn id="75" dur="500"/>
                                        <p:tgtEl>
                                          <p:spTgt spid="16419"/>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3" presetClass="entr" presetSubtype="10" fill="hold" nodeType="clickEffect">
                                  <p:stCondLst>
                                    <p:cond delay="0"/>
                                  </p:stCondLst>
                                  <p:childTnLst>
                                    <p:set>
                                      <p:cBhvr>
                                        <p:cTn id="79" dur="1" fill="hold">
                                          <p:stCondLst>
                                            <p:cond delay="0"/>
                                          </p:stCondLst>
                                        </p:cTn>
                                        <p:tgtEl>
                                          <p:spTgt spid="16420"/>
                                        </p:tgtEl>
                                        <p:attrNameLst>
                                          <p:attrName>style.visibility</p:attrName>
                                        </p:attrNameLst>
                                      </p:cBhvr>
                                      <p:to>
                                        <p:strVal val="visible"/>
                                      </p:to>
                                    </p:set>
                                    <p:animEffect transition="in" filter="blinds(horizontal)">
                                      <p:cBhvr>
                                        <p:cTn id="80" dur="500"/>
                                        <p:tgtEl>
                                          <p:spTgt spid="16420"/>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3" presetClass="entr" presetSubtype="10" fill="hold" nodeType="clickEffect">
                                  <p:stCondLst>
                                    <p:cond delay="0"/>
                                  </p:stCondLst>
                                  <p:childTnLst>
                                    <p:set>
                                      <p:cBhvr>
                                        <p:cTn id="84" dur="1" fill="hold">
                                          <p:stCondLst>
                                            <p:cond delay="0"/>
                                          </p:stCondLst>
                                        </p:cTn>
                                        <p:tgtEl>
                                          <p:spTgt spid="16421">
                                            <p:txEl>
                                              <p:pRg st="0" end="0"/>
                                            </p:txEl>
                                          </p:spTgt>
                                        </p:tgtEl>
                                        <p:attrNameLst>
                                          <p:attrName>style.visibility</p:attrName>
                                        </p:attrNameLst>
                                      </p:cBhvr>
                                      <p:to>
                                        <p:strVal val="visible"/>
                                      </p:to>
                                    </p:set>
                                    <p:animEffect transition="in" filter="blinds(horizontal)">
                                      <p:cBhvr>
                                        <p:cTn id="85" dur="500"/>
                                        <p:tgtEl>
                                          <p:spTgt spid="16421">
                                            <p:txEl>
                                              <p:pRg st="0" end="0"/>
                                            </p:txEl>
                                          </p:spTgt>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3" presetClass="entr" presetSubtype="10" fill="hold" nodeType="clickEffect">
                                  <p:stCondLst>
                                    <p:cond delay="0"/>
                                  </p:stCondLst>
                                  <p:childTnLst>
                                    <p:set>
                                      <p:cBhvr>
                                        <p:cTn id="89" dur="1" fill="hold">
                                          <p:stCondLst>
                                            <p:cond delay="0"/>
                                          </p:stCondLst>
                                        </p:cTn>
                                        <p:tgtEl>
                                          <p:spTgt spid="16421">
                                            <p:txEl>
                                              <p:pRg st="1" end="1"/>
                                            </p:txEl>
                                          </p:spTgt>
                                        </p:tgtEl>
                                        <p:attrNameLst>
                                          <p:attrName>style.visibility</p:attrName>
                                        </p:attrNameLst>
                                      </p:cBhvr>
                                      <p:to>
                                        <p:strVal val="visible"/>
                                      </p:to>
                                    </p:set>
                                    <p:animEffect transition="in" filter="blinds(horizontal)">
                                      <p:cBhvr>
                                        <p:cTn id="90" dur="500"/>
                                        <p:tgtEl>
                                          <p:spTgt spid="1642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9" grpId="0"/>
      <p:bldP spid="16390" grpId="0"/>
      <p:bldP spid="16392" grpId="0" animBg="1"/>
      <p:bldP spid="16393" grpId="0"/>
      <p:bldP spid="16413" grpId="0" animBg="1"/>
      <p:bldP spid="16414" grpId="0"/>
      <p:bldP spid="16415" grpId="0"/>
      <p:bldP spid="16416" grpId="0" animBg="1"/>
      <p:bldP spid="16417" grpId="0"/>
      <p:bldP spid="164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WordArt 2"/>
          <p:cNvSpPr>
            <a:spLocks noChangeArrowheads="1" noChangeShapeType="1" noTextEdit="1"/>
          </p:cNvSpPr>
          <p:nvPr/>
        </p:nvSpPr>
        <p:spPr bwMode="auto">
          <a:xfrm>
            <a:off x="1524000" y="2667000"/>
            <a:ext cx="6019800" cy="1285875"/>
          </a:xfrm>
          <a:prstGeom prst="rect">
            <a:avLst/>
          </a:prstGeom>
        </p:spPr>
        <p:txBody>
          <a:bodyPr wrap="none" fromWordArt="1">
            <a:prstTxWarp prst="textSlantUp">
              <a:avLst>
                <a:gd name="adj" fmla="val 32056"/>
              </a:avLst>
            </a:prstTxWarp>
          </a:bodyPr>
          <a:lstStyle/>
          <a:p>
            <a:pPr algn="ctr"/>
            <a:r>
              <a:rPr lang="en-GB" sz="3600" kern="10">
                <a:ln w="25400">
                  <a:solidFill>
                    <a:schemeClr val="tx1"/>
                  </a:solidFill>
                  <a:round/>
                  <a:headEnd/>
                  <a:tailEnd/>
                </a:ln>
                <a:solidFill>
                  <a:srgbClr val="FF0000"/>
                </a:solidFill>
                <a:effectLst>
                  <a:outerShdw dist="53882" dir="2700000" algn="ctr" rotWithShape="0">
                    <a:srgbClr val="9999FF">
                      <a:alpha val="79999"/>
                    </a:srgbClr>
                  </a:outerShdw>
                </a:effectLst>
                <a:latin typeface="Impact"/>
              </a:rPr>
              <a:t>Teachings for Exercise 7E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GB" smtClean="0">
                <a:latin typeface="Comic Sans MS" pitchFamily="66" charset="0"/>
              </a:rPr>
              <a:t>Differentiation</a:t>
            </a:r>
          </a:p>
        </p:txBody>
      </p:sp>
      <p:sp>
        <p:nvSpPr>
          <p:cNvPr id="20483" name="Rectangle 3"/>
          <p:cNvSpPr>
            <a:spLocks noGrp="1" noChangeArrowheads="1"/>
          </p:cNvSpPr>
          <p:nvPr>
            <p:ph type="body" idx="1"/>
          </p:nvPr>
        </p:nvSpPr>
        <p:spPr>
          <a:xfrm>
            <a:off x="228600" y="1600200"/>
            <a:ext cx="4495800" cy="4953000"/>
          </a:xfrm>
        </p:spPr>
        <p:txBody>
          <a:bodyPr/>
          <a:lstStyle/>
          <a:p>
            <a:pPr marL="0" indent="0" algn="ctr" eaLnBrk="1" hangingPunct="1">
              <a:buFontTx/>
              <a:buNone/>
            </a:pPr>
            <a:r>
              <a:rPr lang="en-GB" sz="1600" b="1" u="sng" smtClean="0">
                <a:latin typeface="Comic Sans MS" pitchFamily="66" charset="0"/>
              </a:rPr>
              <a:t>You need to be able to deal with much more complicated equations when differentiating</a:t>
            </a:r>
          </a:p>
          <a:p>
            <a:pPr marL="0" indent="0" algn="ctr" eaLnBrk="1" hangingPunct="1">
              <a:buFontTx/>
              <a:buNone/>
            </a:pPr>
            <a:endParaRPr lang="en-GB" sz="1600" b="1" u="sng" smtClean="0">
              <a:latin typeface="Comic Sans MS" pitchFamily="66" charset="0"/>
            </a:endParaRPr>
          </a:p>
          <a:p>
            <a:pPr marL="0" indent="0" eaLnBrk="1" hangingPunct="1">
              <a:buFontTx/>
              <a:buNone/>
            </a:pPr>
            <a:r>
              <a:rPr lang="en-GB" sz="1600" smtClean="0">
                <a:latin typeface="Comic Sans MS" pitchFamily="66" charset="0"/>
              </a:rPr>
              <a:t>Remember as before, all terms must be written in the form ax</a:t>
            </a:r>
            <a:r>
              <a:rPr lang="en-GB" sz="1600" baseline="30000" smtClean="0">
                <a:latin typeface="Comic Sans MS" pitchFamily="66" charset="0"/>
              </a:rPr>
              <a:t>n</a:t>
            </a:r>
            <a:r>
              <a:rPr lang="en-GB" sz="1600" smtClean="0">
                <a:latin typeface="Comic Sans MS" pitchFamily="66" charset="0"/>
              </a:rPr>
              <a:t> before they can be differentiated.</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It is useful to note that at this stage, being able to rewrite in this way is not essential. However being able to switch between forms will be very useful on harder questions.</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Being able to do this now is worth practising as you will definitely need it on C2/3/4!</a:t>
            </a:r>
          </a:p>
        </p:txBody>
      </p:sp>
      <p:sp>
        <p:nvSpPr>
          <p:cNvPr id="16388" name="Text Box 4"/>
          <p:cNvSpPr txBox="1">
            <a:spLocks noChangeArrowheads="1"/>
          </p:cNvSpPr>
          <p:nvPr/>
        </p:nvSpPr>
        <p:spPr bwMode="auto">
          <a:xfrm>
            <a:off x="8534400" y="6491288"/>
            <a:ext cx="609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atin typeface="Comic Sans MS" pitchFamily="66" charset="0"/>
              </a:rPr>
              <a:t>7E</a:t>
            </a:r>
          </a:p>
        </p:txBody>
      </p:sp>
      <p:sp>
        <p:nvSpPr>
          <p:cNvPr id="20485" name="Text Box 5"/>
          <p:cNvSpPr txBox="1">
            <a:spLocks noChangeArrowheads="1"/>
          </p:cNvSpPr>
          <p:nvPr/>
        </p:nvSpPr>
        <p:spPr bwMode="auto">
          <a:xfrm>
            <a:off x="5334000" y="16002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b="1" u="sng">
                <a:latin typeface="Comic Sans MS" pitchFamily="66" charset="0"/>
              </a:rPr>
              <a:t>Examples</a:t>
            </a:r>
          </a:p>
        </p:txBody>
      </p:sp>
      <p:sp>
        <p:nvSpPr>
          <p:cNvPr id="20486" name="Text Box 6"/>
          <p:cNvSpPr txBox="1">
            <a:spLocks noChangeArrowheads="1"/>
          </p:cNvSpPr>
          <p:nvPr/>
        </p:nvSpPr>
        <p:spPr bwMode="auto">
          <a:xfrm>
            <a:off x="5334000" y="1905000"/>
            <a:ext cx="2590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a:latin typeface="Comic Sans MS" pitchFamily="66" charset="0"/>
              </a:rPr>
              <a:t>Differentiate the following:</a:t>
            </a:r>
            <a:endParaRPr lang="en-GB" sz="1400" baseline="30000">
              <a:latin typeface="Comic Sans MS" pitchFamily="66" charset="0"/>
            </a:endParaRPr>
          </a:p>
        </p:txBody>
      </p:sp>
      <p:sp>
        <p:nvSpPr>
          <p:cNvPr id="20487" name="Text Box 7"/>
          <p:cNvSpPr txBox="1">
            <a:spLocks noChangeArrowheads="1"/>
          </p:cNvSpPr>
          <p:nvPr/>
        </p:nvSpPr>
        <p:spPr bwMode="auto">
          <a:xfrm>
            <a:off x="5334000" y="2362200"/>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a:latin typeface="Comic Sans MS" pitchFamily="66" charset="0"/>
              </a:rPr>
              <a:t>a) </a:t>
            </a:r>
            <a:endParaRPr lang="en-GB" sz="1400" baseline="30000">
              <a:latin typeface="Comic Sans MS" pitchFamily="66" charset="0"/>
            </a:endParaRPr>
          </a:p>
        </p:txBody>
      </p:sp>
      <p:graphicFrame>
        <p:nvGraphicFramePr>
          <p:cNvPr id="20488" name="Object 8"/>
          <p:cNvGraphicFramePr>
            <a:graphicFrameLocks noChangeAspect="1"/>
          </p:cNvGraphicFramePr>
          <p:nvPr/>
        </p:nvGraphicFramePr>
        <p:xfrm>
          <a:off x="5943600" y="2286000"/>
          <a:ext cx="990600" cy="388938"/>
        </p:xfrm>
        <a:graphic>
          <a:graphicData uri="http://schemas.openxmlformats.org/presentationml/2006/ole">
            <mc:AlternateContent xmlns:mc="http://schemas.openxmlformats.org/markup-compatibility/2006">
              <mc:Choice xmlns:v="urn:schemas-microsoft-com:vml" Requires="v">
                <p:oleObj spid="_x0000_s16423" name="Equation" r:id="rId3" imgW="647419" imgH="253890" progId="Equation.DSMT4">
                  <p:embed/>
                </p:oleObj>
              </mc:Choice>
              <mc:Fallback>
                <p:oleObj name="Equation" r:id="rId3" imgW="647419" imgH="25389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3600" y="2286000"/>
                        <a:ext cx="990600" cy="3889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01" name="Arc 21"/>
          <p:cNvSpPr>
            <a:spLocks/>
          </p:cNvSpPr>
          <p:nvPr/>
        </p:nvSpPr>
        <p:spPr bwMode="auto">
          <a:xfrm>
            <a:off x="7162800" y="2514600"/>
            <a:ext cx="228600" cy="685800"/>
          </a:xfrm>
          <a:custGeom>
            <a:avLst/>
            <a:gdLst>
              <a:gd name="T0" fmla="*/ 0 w 21600"/>
              <a:gd name="T1" fmla="*/ 0 h 43174"/>
              <a:gd name="T2" fmla="*/ 118163 w 21600"/>
              <a:gd name="T3" fmla="*/ 10893631 h 43174"/>
              <a:gd name="T4" fmla="*/ 0 w 21600"/>
              <a:gd name="T5" fmla="*/ 5450088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06" name="Text Box 26"/>
          <p:cNvSpPr txBox="1">
            <a:spLocks noChangeArrowheads="1"/>
          </p:cNvSpPr>
          <p:nvPr/>
        </p:nvSpPr>
        <p:spPr bwMode="auto">
          <a:xfrm>
            <a:off x="7391400" y="2590800"/>
            <a:ext cx="15240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Rewrite in the form ax</a:t>
            </a:r>
            <a:r>
              <a:rPr lang="en-GB" sz="1400" baseline="30000">
                <a:solidFill>
                  <a:srgbClr val="FF0000"/>
                </a:solidFill>
                <a:latin typeface="Comic Sans MS" pitchFamily="66" charset="0"/>
              </a:rPr>
              <a:t>n</a:t>
            </a:r>
          </a:p>
        </p:txBody>
      </p:sp>
      <p:graphicFrame>
        <p:nvGraphicFramePr>
          <p:cNvPr id="20511" name="Object 31"/>
          <p:cNvGraphicFramePr>
            <a:graphicFrameLocks noChangeAspect="1"/>
          </p:cNvGraphicFramePr>
          <p:nvPr/>
        </p:nvGraphicFramePr>
        <p:xfrm>
          <a:off x="6019800" y="2971800"/>
          <a:ext cx="762000" cy="296863"/>
        </p:xfrm>
        <a:graphic>
          <a:graphicData uri="http://schemas.openxmlformats.org/presentationml/2006/ole">
            <mc:AlternateContent xmlns:mc="http://schemas.openxmlformats.org/markup-compatibility/2006">
              <mc:Choice xmlns:v="urn:schemas-microsoft-com:vml" Requires="v">
                <p:oleObj spid="_x0000_s16424" name="Equation" r:id="rId5" imgW="520474" imgH="203112" progId="Equation.DSMT4">
                  <p:embed/>
                </p:oleObj>
              </mc:Choice>
              <mc:Fallback>
                <p:oleObj name="Equation" r:id="rId5" imgW="520474" imgH="203112" progId="Equation.DSMT4">
                  <p:embed/>
                  <p:pic>
                    <p:nvPicPr>
                      <p:cNvPr id="0" name="Object 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9800" y="2971800"/>
                        <a:ext cx="762000" cy="296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13" name="Object 33"/>
          <p:cNvGraphicFramePr>
            <a:graphicFrameLocks noChangeAspect="1"/>
          </p:cNvGraphicFramePr>
          <p:nvPr/>
        </p:nvGraphicFramePr>
        <p:xfrm>
          <a:off x="5383213" y="3617913"/>
          <a:ext cx="501650" cy="574675"/>
        </p:xfrm>
        <a:graphic>
          <a:graphicData uri="http://schemas.openxmlformats.org/presentationml/2006/ole">
            <mc:AlternateContent xmlns:mc="http://schemas.openxmlformats.org/markup-compatibility/2006">
              <mc:Choice xmlns:v="urn:schemas-microsoft-com:vml" Requires="v">
                <p:oleObj spid="_x0000_s16425" name="Equation" r:id="rId7" imgW="342751" imgH="393529" progId="Equation.DSMT4">
                  <p:embed/>
                </p:oleObj>
              </mc:Choice>
              <mc:Fallback>
                <p:oleObj name="Equation" r:id="rId7" imgW="342751" imgH="393529" progId="Equation.DSMT4">
                  <p:embed/>
                  <p:pic>
                    <p:nvPicPr>
                      <p:cNvPr id="0" name="Object 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83213" y="3617913"/>
                        <a:ext cx="501650" cy="574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14" name="Object 34"/>
          <p:cNvGraphicFramePr>
            <a:graphicFrameLocks noChangeAspect="1"/>
          </p:cNvGraphicFramePr>
          <p:nvPr/>
        </p:nvGraphicFramePr>
        <p:xfrm>
          <a:off x="5943600" y="3733800"/>
          <a:ext cx="966788" cy="296863"/>
        </p:xfrm>
        <a:graphic>
          <a:graphicData uri="http://schemas.openxmlformats.org/presentationml/2006/ole">
            <mc:AlternateContent xmlns:mc="http://schemas.openxmlformats.org/markup-compatibility/2006">
              <mc:Choice xmlns:v="urn:schemas-microsoft-com:vml" Requires="v">
                <p:oleObj spid="_x0000_s16426" name="Equation" r:id="rId9" imgW="660113" imgH="203112" progId="Equation.DSMT4">
                  <p:embed/>
                </p:oleObj>
              </mc:Choice>
              <mc:Fallback>
                <p:oleObj name="Equation" r:id="rId9" imgW="660113" imgH="203112" progId="Equation.DSMT4">
                  <p:embed/>
                  <p:pic>
                    <p:nvPicPr>
                      <p:cNvPr id="0" name="Object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3733800"/>
                        <a:ext cx="966788" cy="296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15" name="Object 35"/>
          <p:cNvGraphicFramePr>
            <a:graphicFrameLocks noChangeAspect="1"/>
          </p:cNvGraphicFramePr>
          <p:nvPr/>
        </p:nvGraphicFramePr>
        <p:xfrm>
          <a:off x="5383213" y="4303713"/>
          <a:ext cx="501650" cy="574675"/>
        </p:xfrm>
        <a:graphic>
          <a:graphicData uri="http://schemas.openxmlformats.org/presentationml/2006/ole">
            <mc:AlternateContent xmlns:mc="http://schemas.openxmlformats.org/markup-compatibility/2006">
              <mc:Choice xmlns:v="urn:schemas-microsoft-com:vml" Requires="v">
                <p:oleObj spid="_x0000_s16427" name="Equation" r:id="rId11" imgW="342751" imgH="393529" progId="Equation.DSMT4">
                  <p:embed/>
                </p:oleObj>
              </mc:Choice>
              <mc:Fallback>
                <p:oleObj name="Equation" r:id="rId11" imgW="342751" imgH="393529" progId="Equation.DSMT4">
                  <p:embed/>
                  <p:pic>
                    <p:nvPicPr>
                      <p:cNvPr id="0" name="Object 3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83213" y="4303713"/>
                        <a:ext cx="501650" cy="574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516" name="Object 36"/>
          <p:cNvGraphicFramePr>
            <a:graphicFrameLocks noChangeAspect="1"/>
          </p:cNvGraphicFramePr>
          <p:nvPr/>
        </p:nvGraphicFramePr>
        <p:xfrm>
          <a:off x="5943600" y="4419600"/>
          <a:ext cx="1077913" cy="371475"/>
        </p:xfrm>
        <a:graphic>
          <a:graphicData uri="http://schemas.openxmlformats.org/presentationml/2006/ole">
            <mc:AlternateContent xmlns:mc="http://schemas.openxmlformats.org/markup-compatibility/2006">
              <mc:Choice xmlns:v="urn:schemas-microsoft-com:vml" Requires="v">
                <p:oleObj spid="_x0000_s16428" name="Equation" r:id="rId12" imgW="736280" imgH="253890" progId="Equation.DSMT4">
                  <p:embed/>
                </p:oleObj>
              </mc:Choice>
              <mc:Fallback>
                <p:oleObj name="Equation" r:id="rId12" imgW="736280" imgH="253890" progId="Equation.DSMT4">
                  <p:embed/>
                  <p:pic>
                    <p:nvPicPr>
                      <p:cNvPr id="0" name="Object 3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43600" y="4419600"/>
                        <a:ext cx="1077913" cy="371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17" name="Arc 37"/>
          <p:cNvSpPr>
            <a:spLocks/>
          </p:cNvSpPr>
          <p:nvPr/>
        </p:nvSpPr>
        <p:spPr bwMode="auto">
          <a:xfrm>
            <a:off x="7162800" y="3200400"/>
            <a:ext cx="228600" cy="685800"/>
          </a:xfrm>
          <a:custGeom>
            <a:avLst/>
            <a:gdLst>
              <a:gd name="T0" fmla="*/ 0 w 21600"/>
              <a:gd name="T1" fmla="*/ 0 h 43174"/>
              <a:gd name="T2" fmla="*/ 118163 w 21600"/>
              <a:gd name="T3" fmla="*/ 10893631 h 43174"/>
              <a:gd name="T4" fmla="*/ 0 w 21600"/>
              <a:gd name="T5" fmla="*/ 5450088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8" name="Arc 38"/>
          <p:cNvSpPr>
            <a:spLocks/>
          </p:cNvSpPr>
          <p:nvPr/>
        </p:nvSpPr>
        <p:spPr bwMode="auto">
          <a:xfrm>
            <a:off x="7162800" y="3886200"/>
            <a:ext cx="228600" cy="685800"/>
          </a:xfrm>
          <a:custGeom>
            <a:avLst/>
            <a:gdLst>
              <a:gd name="T0" fmla="*/ 0 w 21600"/>
              <a:gd name="T1" fmla="*/ 0 h 43174"/>
              <a:gd name="T2" fmla="*/ 118163 w 21600"/>
              <a:gd name="T3" fmla="*/ 10893631 h 43174"/>
              <a:gd name="T4" fmla="*/ 0 w 21600"/>
              <a:gd name="T5" fmla="*/ 5450088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0519" name="Text Box 39"/>
          <p:cNvSpPr txBox="1">
            <a:spLocks noChangeArrowheads="1"/>
          </p:cNvSpPr>
          <p:nvPr/>
        </p:nvSpPr>
        <p:spPr bwMode="auto">
          <a:xfrm>
            <a:off x="7391400" y="3352800"/>
            <a:ext cx="1524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Differentiate</a:t>
            </a:r>
            <a:endParaRPr lang="en-GB" sz="1400" baseline="30000">
              <a:solidFill>
                <a:srgbClr val="FF0000"/>
              </a:solidFill>
              <a:latin typeface="Comic Sans MS" pitchFamily="66" charset="0"/>
            </a:endParaRPr>
          </a:p>
        </p:txBody>
      </p:sp>
      <p:sp>
        <p:nvSpPr>
          <p:cNvPr id="20520" name="Text Box 40"/>
          <p:cNvSpPr txBox="1">
            <a:spLocks noChangeArrowheads="1"/>
          </p:cNvSpPr>
          <p:nvPr/>
        </p:nvSpPr>
        <p:spPr bwMode="auto">
          <a:xfrm>
            <a:off x="7391400" y="4114800"/>
            <a:ext cx="1524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Factorise</a:t>
            </a:r>
            <a:endParaRPr lang="en-GB" sz="1400" baseline="30000">
              <a:solidFill>
                <a:srgbClr val="FF0000"/>
              </a:solidFill>
              <a:latin typeface="Comic Sans MS" pitchFamily="66" charset="0"/>
            </a:endParaRPr>
          </a:p>
        </p:txBody>
      </p:sp>
      <p:pic>
        <p:nvPicPr>
          <p:cNvPr id="16404" name="Picture 41" descr="diff1"/>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010400" y="228600"/>
            <a:ext cx="19050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0483">
                                            <p:txEl>
                                              <p:pRg st="2" end="2"/>
                                            </p:txEl>
                                          </p:spTgt>
                                        </p:tgtEl>
                                        <p:attrNameLst>
                                          <p:attrName>style.visibility</p:attrName>
                                        </p:attrNameLst>
                                      </p:cBhvr>
                                      <p:to>
                                        <p:strVal val="visible"/>
                                      </p:to>
                                    </p:set>
                                    <p:animEffect transition="in" filter="blinds(horizontal)">
                                      <p:cBhvr>
                                        <p:cTn id="7" dur="500"/>
                                        <p:tgtEl>
                                          <p:spTgt spid="20483">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485"/>
                                        </p:tgtEl>
                                        <p:attrNameLst>
                                          <p:attrName>style.visibility</p:attrName>
                                        </p:attrNameLst>
                                      </p:cBhvr>
                                      <p:to>
                                        <p:strVal val="visible"/>
                                      </p:to>
                                    </p:set>
                                    <p:animEffect transition="in" filter="blinds(horizontal)">
                                      <p:cBhvr>
                                        <p:cTn id="12" dur="500"/>
                                        <p:tgtEl>
                                          <p:spTgt spid="20485"/>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20486"/>
                                        </p:tgtEl>
                                        <p:attrNameLst>
                                          <p:attrName>style.visibility</p:attrName>
                                        </p:attrNameLst>
                                      </p:cBhvr>
                                      <p:to>
                                        <p:strVal val="visible"/>
                                      </p:to>
                                    </p:set>
                                    <p:animEffect transition="in" filter="blinds(horizontal)">
                                      <p:cBhvr>
                                        <p:cTn id="15" dur="500"/>
                                        <p:tgtEl>
                                          <p:spTgt spid="2048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0487"/>
                                        </p:tgtEl>
                                        <p:attrNameLst>
                                          <p:attrName>style.visibility</p:attrName>
                                        </p:attrNameLst>
                                      </p:cBhvr>
                                      <p:to>
                                        <p:strVal val="visible"/>
                                      </p:to>
                                    </p:set>
                                    <p:animEffect transition="in" filter="blinds(horizontal)">
                                      <p:cBhvr>
                                        <p:cTn id="20" dur="500"/>
                                        <p:tgtEl>
                                          <p:spTgt spid="20487"/>
                                        </p:tgtEl>
                                      </p:cBhvr>
                                    </p:animEffect>
                                  </p:childTnLst>
                                </p:cTn>
                              </p:par>
                              <p:par>
                                <p:cTn id="21" presetID="3" presetClass="entr" presetSubtype="10" fill="hold" nodeType="withEffect">
                                  <p:stCondLst>
                                    <p:cond delay="0"/>
                                  </p:stCondLst>
                                  <p:childTnLst>
                                    <p:set>
                                      <p:cBhvr>
                                        <p:cTn id="22" dur="1" fill="hold">
                                          <p:stCondLst>
                                            <p:cond delay="0"/>
                                          </p:stCondLst>
                                        </p:cTn>
                                        <p:tgtEl>
                                          <p:spTgt spid="20488"/>
                                        </p:tgtEl>
                                        <p:attrNameLst>
                                          <p:attrName>style.visibility</p:attrName>
                                        </p:attrNameLst>
                                      </p:cBhvr>
                                      <p:to>
                                        <p:strVal val="visible"/>
                                      </p:to>
                                    </p:set>
                                    <p:animEffect transition="in" filter="blinds(horizontal)">
                                      <p:cBhvr>
                                        <p:cTn id="23" dur="500"/>
                                        <p:tgtEl>
                                          <p:spTgt spid="2048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20501"/>
                                        </p:tgtEl>
                                        <p:attrNameLst>
                                          <p:attrName>style.visibility</p:attrName>
                                        </p:attrNameLst>
                                      </p:cBhvr>
                                      <p:to>
                                        <p:strVal val="visible"/>
                                      </p:to>
                                    </p:set>
                                    <p:animEffect transition="in" filter="blinds(horizontal)">
                                      <p:cBhvr>
                                        <p:cTn id="28" dur="500"/>
                                        <p:tgtEl>
                                          <p:spTgt spid="2050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20506"/>
                                        </p:tgtEl>
                                        <p:attrNameLst>
                                          <p:attrName>style.visibility</p:attrName>
                                        </p:attrNameLst>
                                      </p:cBhvr>
                                      <p:to>
                                        <p:strVal val="visible"/>
                                      </p:to>
                                    </p:set>
                                    <p:animEffect transition="in" filter="blinds(horizontal)">
                                      <p:cBhvr>
                                        <p:cTn id="33" dur="500"/>
                                        <p:tgtEl>
                                          <p:spTgt spid="20506"/>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ntr" presetSubtype="10" fill="hold" nodeType="clickEffect">
                                  <p:stCondLst>
                                    <p:cond delay="0"/>
                                  </p:stCondLst>
                                  <p:childTnLst>
                                    <p:set>
                                      <p:cBhvr>
                                        <p:cTn id="37" dur="1" fill="hold">
                                          <p:stCondLst>
                                            <p:cond delay="0"/>
                                          </p:stCondLst>
                                        </p:cTn>
                                        <p:tgtEl>
                                          <p:spTgt spid="20511"/>
                                        </p:tgtEl>
                                        <p:attrNameLst>
                                          <p:attrName>style.visibility</p:attrName>
                                        </p:attrNameLst>
                                      </p:cBhvr>
                                      <p:to>
                                        <p:strVal val="visible"/>
                                      </p:to>
                                    </p:set>
                                    <p:animEffect transition="in" filter="blinds(horizontal)">
                                      <p:cBhvr>
                                        <p:cTn id="38" dur="500"/>
                                        <p:tgtEl>
                                          <p:spTgt spid="20511"/>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20517"/>
                                        </p:tgtEl>
                                        <p:attrNameLst>
                                          <p:attrName>style.visibility</p:attrName>
                                        </p:attrNameLst>
                                      </p:cBhvr>
                                      <p:to>
                                        <p:strVal val="visible"/>
                                      </p:to>
                                    </p:set>
                                    <p:animEffect transition="in" filter="blinds(horizontal)">
                                      <p:cBhvr>
                                        <p:cTn id="43" dur="500"/>
                                        <p:tgtEl>
                                          <p:spTgt spid="20517"/>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20519"/>
                                        </p:tgtEl>
                                        <p:attrNameLst>
                                          <p:attrName>style.visibility</p:attrName>
                                        </p:attrNameLst>
                                      </p:cBhvr>
                                      <p:to>
                                        <p:strVal val="visible"/>
                                      </p:to>
                                    </p:set>
                                    <p:animEffect transition="in" filter="blinds(horizontal)">
                                      <p:cBhvr>
                                        <p:cTn id="48" dur="500"/>
                                        <p:tgtEl>
                                          <p:spTgt spid="20519"/>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3" presetClass="entr" presetSubtype="10" fill="hold" nodeType="clickEffect">
                                  <p:stCondLst>
                                    <p:cond delay="0"/>
                                  </p:stCondLst>
                                  <p:childTnLst>
                                    <p:set>
                                      <p:cBhvr>
                                        <p:cTn id="52" dur="1" fill="hold">
                                          <p:stCondLst>
                                            <p:cond delay="0"/>
                                          </p:stCondLst>
                                        </p:cTn>
                                        <p:tgtEl>
                                          <p:spTgt spid="20513"/>
                                        </p:tgtEl>
                                        <p:attrNameLst>
                                          <p:attrName>style.visibility</p:attrName>
                                        </p:attrNameLst>
                                      </p:cBhvr>
                                      <p:to>
                                        <p:strVal val="visible"/>
                                      </p:to>
                                    </p:set>
                                    <p:animEffect transition="in" filter="blinds(horizontal)">
                                      <p:cBhvr>
                                        <p:cTn id="53" dur="500"/>
                                        <p:tgtEl>
                                          <p:spTgt spid="2051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ntr" presetSubtype="10" fill="hold" nodeType="clickEffect">
                                  <p:stCondLst>
                                    <p:cond delay="0"/>
                                  </p:stCondLst>
                                  <p:childTnLst>
                                    <p:set>
                                      <p:cBhvr>
                                        <p:cTn id="57" dur="1" fill="hold">
                                          <p:stCondLst>
                                            <p:cond delay="0"/>
                                          </p:stCondLst>
                                        </p:cTn>
                                        <p:tgtEl>
                                          <p:spTgt spid="20514"/>
                                        </p:tgtEl>
                                        <p:attrNameLst>
                                          <p:attrName>style.visibility</p:attrName>
                                        </p:attrNameLst>
                                      </p:cBhvr>
                                      <p:to>
                                        <p:strVal val="visible"/>
                                      </p:to>
                                    </p:set>
                                    <p:animEffect transition="in" filter="blinds(horizontal)">
                                      <p:cBhvr>
                                        <p:cTn id="58" dur="500"/>
                                        <p:tgtEl>
                                          <p:spTgt spid="20514"/>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20518"/>
                                        </p:tgtEl>
                                        <p:attrNameLst>
                                          <p:attrName>style.visibility</p:attrName>
                                        </p:attrNameLst>
                                      </p:cBhvr>
                                      <p:to>
                                        <p:strVal val="visible"/>
                                      </p:to>
                                    </p:set>
                                    <p:animEffect transition="in" filter="blinds(horizontal)">
                                      <p:cBhvr>
                                        <p:cTn id="63" dur="500"/>
                                        <p:tgtEl>
                                          <p:spTgt spid="20518"/>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20520"/>
                                        </p:tgtEl>
                                        <p:attrNameLst>
                                          <p:attrName>style.visibility</p:attrName>
                                        </p:attrNameLst>
                                      </p:cBhvr>
                                      <p:to>
                                        <p:strVal val="visible"/>
                                      </p:to>
                                    </p:set>
                                    <p:animEffect transition="in" filter="blinds(horizontal)">
                                      <p:cBhvr>
                                        <p:cTn id="68" dur="500"/>
                                        <p:tgtEl>
                                          <p:spTgt spid="20520"/>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3" presetClass="entr" presetSubtype="10" fill="hold" nodeType="clickEffect">
                                  <p:stCondLst>
                                    <p:cond delay="0"/>
                                  </p:stCondLst>
                                  <p:childTnLst>
                                    <p:set>
                                      <p:cBhvr>
                                        <p:cTn id="72" dur="1" fill="hold">
                                          <p:stCondLst>
                                            <p:cond delay="0"/>
                                          </p:stCondLst>
                                        </p:cTn>
                                        <p:tgtEl>
                                          <p:spTgt spid="20515"/>
                                        </p:tgtEl>
                                        <p:attrNameLst>
                                          <p:attrName>style.visibility</p:attrName>
                                        </p:attrNameLst>
                                      </p:cBhvr>
                                      <p:to>
                                        <p:strVal val="visible"/>
                                      </p:to>
                                    </p:set>
                                    <p:animEffect transition="in" filter="blinds(horizontal)">
                                      <p:cBhvr>
                                        <p:cTn id="73" dur="500"/>
                                        <p:tgtEl>
                                          <p:spTgt spid="20515"/>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3" presetClass="entr" presetSubtype="10" fill="hold" nodeType="clickEffect">
                                  <p:stCondLst>
                                    <p:cond delay="0"/>
                                  </p:stCondLst>
                                  <p:childTnLst>
                                    <p:set>
                                      <p:cBhvr>
                                        <p:cTn id="77" dur="1" fill="hold">
                                          <p:stCondLst>
                                            <p:cond delay="0"/>
                                          </p:stCondLst>
                                        </p:cTn>
                                        <p:tgtEl>
                                          <p:spTgt spid="20516"/>
                                        </p:tgtEl>
                                        <p:attrNameLst>
                                          <p:attrName>style.visibility</p:attrName>
                                        </p:attrNameLst>
                                      </p:cBhvr>
                                      <p:to>
                                        <p:strVal val="visible"/>
                                      </p:to>
                                    </p:set>
                                    <p:animEffect transition="in" filter="blinds(horizontal)">
                                      <p:cBhvr>
                                        <p:cTn id="78" dur="500"/>
                                        <p:tgtEl>
                                          <p:spTgt spid="20516"/>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3" presetClass="entr" presetSubtype="10" fill="hold" nodeType="clickEffect">
                                  <p:stCondLst>
                                    <p:cond delay="0"/>
                                  </p:stCondLst>
                                  <p:childTnLst>
                                    <p:set>
                                      <p:cBhvr>
                                        <p:cTn id="82" dur="1" fill="hold">
                                          <p:stCondLst>
                                            <p:cond delay="0"/>
                                          </p:stCondLst>
                                        </p:cTn>
                                        <p:tgtEl>
                                          <p:spTgt spid="20483">
                                            <p:txEl>
                                              <p:pRg st="4" end="4"/>
                                            </p:txEl>
                                          </p:spTgt>
                                        </p:tgtEl>
                                        <p:attrNameLst>
                                          <p:attrName>style.visibility</p:attrName>
                                        </p:attrNameLst>
                                      </p:cBhvr>
                                      <p:to>
                                        <p:strVal val="visible"/>
                                      </p:to>
                                    </p:set>
                                    <p:animEffect transition="in" filter="blinds(horizontal)">
                                      <p:cBhvr>
                                        <p:cTn id="83" dur="500"/>
                                        <p:tgtEl>
                                          <p:spTgt spid="20483">
                                            <p:txEl>
                                              <p:pRg st="4" end="4"/>
                                            </p:txEl>
                                          </p:spTgt>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3" presetClass="entr" presetSubtype="10" fill="hold" nodeType="clickEffect">
                                  <p:stCondLst>
                                    <p:cond delay="0"/>
                                  </p:stCondLst>
                                  <p:childTnLst>
                                    <p:set>
                                      <p:cBhvr>
                                        <p:cTn id="87" dur="1" fill="hold">
                                          <p:stCondLst>
                                            <p:cond delay="0"/>
                                          </p:stCondLst>
                                        </p:cTn>
                                        <p:tgtEl>
                                          <p:spTgt spid="20483">
                                            <p:txEl>
                                              <p:pRg st="6" end="6"/>
                                            </p:txEl>
                                          </p:spTgt>
                                        </p:tgtEl>
                                        <p:attrNameLst>
                                          <p:attrName>style.visibility</p:attrName>
                                        </p:attrNameLst>
                                      </p:cBhvr>
                                      <p:to>
                                        <p:strVal val="visible"/>
                                      </p:to>
                                    </p:set>
                                    <p:animEffect transition="in" filter="blinds(horizontal)">
                                      <p:cBhvr>
                                        <p:cTn id="88" dur="500"/>
                                        <p:tgtEl>
                                          <p:spTgt spid="2048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p:bldP spid="20486" grpId="0"/>
      <p:bldP spid="20487" grpId="0"/>
      <p:bldP spid="20501" grpId="0" animBg="1"/>
      <p:bldP spid="20506" grpId="0"/>
      <p:bldP spid="20517" grpId="0" animBg="1"/>
      <p:bldP spid="20518" grpId="0" animBg="1"/>
      <p:bldP spid="20519" grpId="0"/>
      <p:bldP spid="2052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GB" smtClean="0">
                <a:latin typeface="Comic Sans MS" pitchFamily="66" charset="0"/>
              </a:rPr>
              <a:t>Differentiation</a:t>
            </a:r>
          </a:p>
        </p:txBody>
      </p:sp>
      <p:sp>
        <p:nvSpPr>
          <p:cNvPr id="17411" name="Rectangle 3"/>
          <p:cNvSpPr>
            <a:spLocks noGrp="1" noChangeArrowheads="1"/>
          </p:cNvSpPr>
          <p:nvPr>
            <p:ph type="body" idx="1"/>
          </p:nvPr>
        </p:nvSpPr>
        <p:spPr>
          <a:xfrm>
            <a:off x="228600" y="1600200"/>
            <a:ext cx="4495800" cy="4953000"/>
          </a:xfrm>
        </p:spPr>
        <p:txBody>
          <a:bodyPr/>
          <a:lstStyle/>
          <a:p>
            <a:pPr marL="0" indent="0" algn="ctr" eaLnBrk="1" hangingPunct="1">
              <a:buFontTx/>
              <a:buNone/>
            </a:pPr>
            <a:r>
              <a:rPr lang="en-GB" sz="1600" b="1" u="sng" smtClean="0">
                <a:latin typeface="Comic Sans MS" pitchFamily="66" charset="0"/>
              </a:rPr>
              <a:t>You need to be able to deal with much more complicated equations when differentiating</a:t>
            </a:r>
          </a:p>
          <a:p>
            <a:pPr marL="0" indent="0" algn="ctr" eaLnBrk="1" hangingPunct="1">
              <a:buFontTx/>
              <a:buNone/>
            </a:pPr>
            <a:endParaRPr lang="en-GB" sz="1600" b="1" u="sng" smtClean="0">
              <a:latin typeface="Comic Sans MS" pitchFamily="66" charset="0"/>
            </a:endParaRPr>
          </a:p>
          <a:p>
            <a:pPr marL="0" indent="0" eaLnBrk="1" hangingPunct="1">
              <a:buFontTx/>
              <a:buNone/>
            </a:pPr>
            <a:r>
              <a:rPr lang="en-GB" sz="1600" smtClean="0">
                <a:latin typeface="Comic Sans MS" pitchFamily="66" charset="0"/>
              </a:rPr>
              <a:t>Remember as before, all terms must be written in the form ax</a:t>
            </a:r>
            <a:r>
              <a:rPr lang="en-GB" sz="1600" baseline="30000" smtClean="0">
                <a:latin typeface="Comic Sans MS" pitchFamily="66" charset="0"/>
              </a:rPr>
              <a:t>n</a:t>
            </a:r>
            <a:r>
              <a:rPr lang="en-GB" sz="1600" smtClean="0">
                <a:latin typeface="Comic Sans MS" pitchFamily="66" charset="0"/>
              </a:rPr>
              <a:t> before they can be differentiated.</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It is useful to note that at this stage, being able to rewrite in this way is not essential. However being able to switch between forms will be very useful on harder questions.</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Being able to do this now is worth practising as you will definitely need it on C2/3/4!</a:t>
            </a:r>
          </a:p>
        </p:txBody>
      </p:sp>
      <p:sp>
        <p:nvSpPr>
          <p:cNvPr id="17412" name="Text Box 4"/>
          <p:cNvSpPr txBox="1">
            <a:spLocks noChangeArrowheads="1"/>
          </p:cNvSpPr>
          <p:nvPr/>
        </p:nvSpPr>
        <p:spPr bwMode="auto">
          <a:xfrm>
            <a:off x="8534400" y="6491288"/>
            <a:ext cx="609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atin typeface="Comic Sans MS" pitchFamily="66" charset="0"/>
              </a:rPr>
              <a:t>7E</a:t>
            </a:r>
          </a:p>
        </p:txBody>
      </p:sp>
      <p:sp>
        <p:nvSpPr>
          <p:cNvPr id="17413" name="Text Box 26"/>
          <p:cNvSpPr txBox="1">
            <a:spLocks noChangeArrowheads="1"/>
          </p:cNvSpPr>
          <p:nvPr/>
        </p:nvSpPr>
        <p:spPr bwMode="auto">
          <a:xfrm>
            <a:off x="5334000" y="16002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b="1" u="sng">
                <a:latin typeface="Comic Sans MS" pitchFamily="66" charset="0"/>
              </a:rPr>
              <a:t>Examples</a:t>
            </a:r>
          </a:p>
        </p:txBody>
      </p:sp>
      <p:sp>
        <p:nvSpPr>
          <p:cNvPr id="17414" name="Text Box 27"/>
          <p:cNvSpPr txBox="1">
            <a:spLocks noChangeArrowheads="1"/>
          </p:cNvSpPr>
          <p:nvPr/>
        </p:nvSpPr>
        <p:spPr bwMode="auto">
          <a:xfrm>
            <a:off x="5334000" y="1905000"/>
            <a:ext cx="2590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a:latin typeface="Comic Sans MS" pitchFamily="66" charset="0"/>
              </a:rPr>
              <a:t>Differentiate the following:</a:t>
            </a:r>
            <a:endParaRPr lang="en-GB" sz="1400" baseline="30000">
              <a:latin typeface="Comic Sans MS" pitchFamily="66" charset="0"/>
            </a:endParaRPr>
          </a:p>
        </p:txBody>
      </p:sp>
      <p:sp>
        <p:nvSpPr>
          <p:cNvPr id="19484" name="Text Box 28"/>
          <p:cNvSpPr txBox="1">
            <a:spLocks noChangeArrowheads="1"/>
          </p:cNvSpPr>
          <p:nvPr/>
        </p:nvSpPr>
        <p:spPr bwMode="auto">
          <a:xfrm>
            <a:off x="5334000" y="2362200"/>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a:latin typeface="Comic Sans MS" pitchFamily="66" charset="0"/>
              </a:rPr>
              <a:t>b) </a:t>
            </a:r>
            <a:endParaRPr lang="en-GB" sz="1400" baseline="30000">
              <a:latin typeface="Comic Sans MS" pitchFamily="66" charset="0"/>
            </a:endParaRPr>
          </a:p>
        </p:txBody>
      </p:sp>
      <p:graphicFrame>
        <p:nvGraphicFramePr>
          <p:cNvPr id="19485" name="Object 29"/>
          <p:cNvGraphicFramePr>
            <a:graphicFrameLocks noChangeAspect="1"/>
          </p:cNvGraphicFramePr>
          <p:nvPr/>
        </p:nvGraphicFramePr>
        <p:xfrm>
          <a:off x="5867400" y="2209800"/>
          <a:ext cx="363538" cy="571500"/>
        </p:xfrm>
        <a:graphic>
          <a:graphicData uri="http://schemas.openxmlformats.org/presentationml/2006/ole">
            <mc:AlternateContent xmlns:mc="http://schemas.openxmlformats.org/markup-compatibility/2006">
              <mc:Choice xmlns:v="urn:schemas-microsoft-com:vml" Requires="v">
                <p:oleObj spid="_x0000_s17479" name="Equation" r:id="rId3" imgW="266584" imgH="418918" progId="Equation.DSMT4">
                  <p:embed/>
                </p:oleObj>
              </mc:Choice>
              <mc:Fallback>
                <p:oleObj name="Equation" r:id="rId3" imgW="266584" imgH="418918" progId="Equation.DSMT4">
                  <p:embed/>
                  <p:pic>
                    <p:nvPicPr>
                      <p:cNvPr id="0" name="Object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2209800"/>
                        <a:ext cx="363538" cy="571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486" name="Object 30"/>
          <p:cNvGraphicFramePr>
            <a:graphicFrameLocks noChangeAspect="1"/>
          </p:cNvGraphicFramePr>
          <p:nvPr/>
        </p:nvGraphicFramePr>
        <p:xfrm>
          <a:off x="5867400" y="2895600"/>
          <a:ext cx="390525" cy="493713"/>
        </p:xfrm>
        <a:graphic>
          <a:graphicData uri="http://schemas.openxmlformats.org/presentationml/2006/ole">
            <mc:AlternateContent xmlns:mc="http://schemas.openxmlformats.org/markup-compatibility/2006">
              <mc:Choice xmlns:v="urn:schemas-microsoft-com:vml" Requires="v">
                <p:oleObj spid="_x0000_s17480" name="Equation" r:id="rId5" imgW="241195" imgH="304668" progId="Equation.DSMT4">
                  <p:embed/>
                </p:oleObj>
              </mc:Choice>
              <mc:Fallback>
                <p:oleObj name="Equation" r:id="rId5" imgW="241195" imgH="304668" progId="Equation.DSMT4">
                  <p:embed/>
                  <p:pic>
                    <p:nvPicPr>
                      <p:cNvPr id="0" name="Object 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67400" y="2895600"/>
                        <a:ext cx="390525" cy="493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487" name="Object 31"/>
          <p:cNvGraphicFramePr>
            <a:graphicFrameLocks noChangeAspect="1"/>
          </p:cNvGraphicFramePr>
          <p:nvPr/>
        </p:nvGraphicFramePr>
        <p:xfrm>
          <a:off x="5334000" y="3505200"/>
          <a:ext cx="1273175" cy="679450"/>
        </p:xfrm>
        <a:graphic>
          <a:graphicData uri="http://schemas.openxmlformats.org/presentationml/2006/ole">
            <mc:AlternateContent xmlns:mc="http://schemas.openxmlformats.org/markup-compatibility/2006">
              <mc:Choice xmlns:v="urn:schemas-microsoft-com:vml" Requires="v">
                <p:oleObj spid="_x0000_s17481" name="Equation" r:id="rId7" imgW="787400" imgH="419100" progId="Equation.DSMT4">
                  <p:embed/>
                </p:oleObj>
              </mc:Choice>
              <mc:Fallback>
                <p:oleObj name="Equation" r:id="rId7" imgW="787400" imgH="419100" progId="Equation.DSMT4">
                  <p:embed/>
                  <p:pic>
                    <p:nvPicPr>
                      <p:cNvPr id="0" name="Object 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0" y="3505200"/>
                        <a:ext cx="1273175" cy="679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488" name="Object 32"/>
          <p:cNvGraphicFramePr>
            <a:graphicFrameLocks noChangeAspect="1"/>
          </p:cNvGraphicFramePr>
          <p:nvPr/>
        </p:nvGraphicFramePr>
        <p:xfrm>
          <a:off x="5334000" y="4343400"/>
          <a:ext cx="554038" cy="638175"/>
        </p:xfrm>
        <a:graphic>
          <a:graphicData uri="http://schemas.openxmlformats.org/presentationml/2006/ole">
            <mc:AlternateContent xmlns:mc="http://schemas.openxmlformats.org/markup-compatibility/2006">
              <mc:Choice xmlns:v="urn:schemas-microsoft-com:vml" Requires="v">
                <p:oleObj spid="_x0000_s17482" name="Equation" r:id="rId9" imgW="342751" imgH="393529" progId="Equation.DSMT4">
                  <p:embed/>
                </p:oleObj>
              </mc:Choice>
              <mc:Fallback>
                <p:oleObj name="Equation" r:id="rId9" imgW="342751" imgH="393529" progId="Equation.DSMT4">
                  <p:embed/>
                  <p:pic>
                    <p:nvPicPr>
                      <p:cNvPr id="0" name="Object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0" y="4343400"/>
                        <a:ext cx="554038" cy="638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489" name="Object 33"/>
          <p:cNvGraphicFramePr>
            <a:graphicFrameLocks noChangeAspect="1"/>
          </p:cNvGraphicFramePr>
          <p:nvPr/>
        </p:nvGraphicFramePr>
        <p:xfrm>
          <a:off x="5867400" y="4343400"/>
          <a:ext cx="409575" cy="638175"/>
        </p:xfrm>
        <a:graphic>
          <a:graphicData uri="http://schemas.openxmlformats.org/presentationml/2006/ole">
            <mc:AlternateContent xmlns:mc="http://schemas.openxmlformats.org/markup-compatibility/2006">
              <mc:Choice xmlns:v="urn:schemas-microsoft-com:vml" Requires="v">
                <p:oleObj spid="_x0000_s17483" name="Equation" r:id="rId11" imgW="253890" imgH="393529" progId="Equation.DSMT4">
                  <p:embed/>
                </p:oleObj>
              </mc:Choice>
              <mc:Fallback>
                <p:oleObj name="Equation" r:id="rId11" imgW="253890" imgH="393529" progId="Equation.DSMT4">
                  <p:embed/>
                  <p:pic>
                    <p:nvPicPr>
                      <p:cNvPr id="0" name="Object 3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67400" y="4343400"/>
                        <a:ext cx="409575" cy="638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490" name="Object 34"/>
          <p:cNvGraphicFramePr>
            <a:graphicFrameLocks noChangeAspect="1"/>
          </p:cNvGraphicFramePr>
          <p:nvPr/>
        </p:nvGraphicFramePr>
        <p:xfrm>
          <a:off x="6324600" y="4572000"/>
          <a:ext cx="185738" cy="204788"/>
        </p:xfrm>
        <a:graphic>
          <a:graphicData uri="http://schemas.openxmlformats.org/presentationml/2006/ole">
            <mc:AlternateContent xmlns:mc="http://schemas.openxmlformats.org/markup-compatibility/2006">
              <mc:Choice xmlns:v="urn:schemas-microsoft-com:vml" Requires="v">
                <p:oleObj spid="_x0000_s17484" name="Equation" r:id="rId13" imgW="114102" imgH="126780" progId="Equation.DSMT4">
                  <p:embed/>
                </p:oleObj>
              </mc:Choice>
              <mc:Fallback>
                <p:oleObj name="Equation" r:id="rId13" imgW="114102" imgH="126780" progId="Equation.DSMT4">
                  <p:embed/>
                  <p:pic>
                    <p:nvPicPr>
                      <p:cNvPr id="0" name="Object 3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324600" y="4572000"/>
                        <a:ext cx="185738" cy="204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491" name="Object 35"/>
          <p:cNvGraphicFramePr>
            <a:graphicFrameLocks noChangeAspect="1"/>
          </p:cNvGraphicFramePr>
          <p:nvPr/>
        </p:nvGraphicFramePr>
        <p:xfrm>
          <a:off x="6565900" y="4297363"/>
          <a:ext cx="388938" cy="493712"/>
        </p:xfrm>
        <a:graphic>
          <a:graphicData uri="http://schemas.openxmlformats.org/presentationml/2006/ole">
            <mc:AlternateContent xmlns:mc="http://schemas.openxmlformats.org/markup-compatibility/2006">
              <mc:Choice xmlns:v="urn:schemas-microsoft-com:vml" Requires="v">
                <p:oleObj spid="_x0000_s17485" name="Equation" r:id="rId15" imgW="241195" imgH="304668" progId="Equation.DSMT4">
                  <p:embed/>
                </p:oleObj>
              </mc:Choice>
              <mc:Fallback>
                <p:oleObj name="Equation" r:id="rId15" imgW="241195" imgH="304668" progId="Equation.DSMT4">
                  <p:embed/>
                  <p:pic>
                    <p:nvPicPr>
                      <p:cNvPr id="0" name="Object 3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65900" y="4297363"/>
                        <a:ext cx="388938" cy="4937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492" name="Object 36"/>
          <p:cNvGraphicFramePr>
            <a:graphicFrameLocks noChangeAspect="1"/>
          </p:cNvGraphicFramePr>
          <p:nvPr/>
        </p:nvGraphicFramePr>
        <p:xfrm>
          <a:off x="5334000" y="5181600"/>
          <a:ext cx="554038" cy="638175"/>
        </p:xfrm>
        <a:graphic>
          <a:graphicData uri="http://schemas.openxmlformats.org/presentationml/2006/ole">
            <mc:AlternateContent xmlns:mc="http://schemas.openxmlformats.org/markup-compatibility/2006">
              <mc:Choice xmlns:v="urn:schemas-microsoft-com:vml" Requires="v">
                <p:oleObj spid="_x0000_s17486" name="Equation" r:id="rId17" imgW="342751" imgH="393529" progId="Equation.DSMT4">
                  <p:embed/>
                </p:oleObj>
              </mc:Choice>
              <mc:Fallback>
                <p:oleObj name="Equation" r:id="rId17" imgW="342751" imgH="393529" progId="Equation.DSMT4">
                  <p:embed/>
                  <p:pic>
                    <p:nvPicPr>
                      <p:cNvPr id="0" name="Object 3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0" y="5181600"/>
                        <a:ext cx="554038" cy="638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493" name="Object 37"/>
          <p:cNvGraphicFramePr>
            <a:graphicFrameLocks noChangeAspect="1"/>
          </p:cNvGraphicFramePr>
          <p:nvPr/>
        </p:nvGraphicFramePr>
        <p:xfrm>
          <a:off x="5867400" y="5181600"/>
          <a:ext cx="409575" cy="638175"/>
        </p:xfrm>
        <a:graphic>
          <a:graphicData uri="http://schemas.openxmlformats.org/presentationml/2006/ole">
            <mc:AlternateContent xmlns:mc="http://schemas.openxmlformats.org/markup-compatibility/2006">
              <mc:Choice xmlns:v="urn:schemas-microsoft-com:vml" Requires="v">
                <p:oleObj spid="_x0000_s17487" name="Equation" r:id="rId18" imgW="253890" imgH="393529" progId="Equation.DSMT4">
                  <p:embed/>
                </p:oleObj>
              </mc:Choice>
              <mc:Fallback>
                <p:oleObj name="Equation" r:id="rId18" imgW="253890" imgH="393529" progId="Equation.DSMT4">
                  <p:embed/>
                  <p:pic>
                    <p:nvPicPr>
                      <p:cNvPr id="0" name="Object 3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67400" y="5181600"/>
                        <a:ext cx="409575" cy="638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494" name="Object 38"/>
          <p:cNvGraphicFramePr>
            <a:graphicFrameLocks noChangeAspect="1"/>
          </p:cNvGraphicFramePr>
          <p:nvPr/>
        </p:nvGraphicFramePr>
        <p:xfrm>
          <a:off x="6324600" y="5410200"/>
          <a:ext cx="185738" cy="204788"/>
        </p:xfrm>
        <a:graphic>
          <a:graphicData uri="http://schemas.openxmlformats.org/presentationml/2006/ole">
            <mc:AlternateContent xmlns:mc="http://schemas.openxmlformats.org/markup-compatibility/2006">
              <mc:Choice xmlns:v="urn:schemas-microsoft-com:vml" Requires="v">
                <p:oleObj spid="_x0000_s17488" name="Equation" r:id="rId19" imgW="114102" imgH="126780" progId="Equation.DSMT4">
                  <p:embed/>
                </p:oleObj>
              </mc:Choice>
              <mc:Fallback>
                <p:oleObj name="Equation" r:id="rId19" imgW="114102" imgH="126780" progId="Equation.DSMT4">
                  <p:embed/>
                  <p:pic>
                    <p:nvPicPr>
                      <p:cNvPr id="0" name="Object 3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324600" y="5410200"/>
                        <a:ext cx="185738" cy="204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495" name="Object 39"/>
          <p:cNvGraphicFramePr>
            <a:graphicFrameLocks noChangeAspect="1"/>
          </p:cNvGraphicFramePr>
          <p:nvPr/>
        </p:nvGraphicFramePr>
        <p:xfrm>
          <a:off x="6565900" y="5200650"/>
          <a:ext cx="468313" cy="617538"/>
        </p:xfrm>
        <a:graphic>
          <a:graphicData uri="http://schemas.openxmlformats.org/presentationml/2006/ole">
            <mc:AlternateContent xmlns:mc="http://schemas.openxmlformats.org/markup-compatibility/2006">
              <mc:Choice xmlns:v="urn:schemas-microsoft-com:vml" Requires="v">
                <p:oleObj spid="_x0000_s17489" name="Equation" r:id="rId20" imgW="330057" imgH="431613" progId="Equation.DSMT4">
                  <p:embed/>
                </p:oleObj>
              </mc:Choice>
              <mc:Fallback>
                <p:oleObj name="Equation" r:id="rId20" imgW="330057" imgH="431613" progId="Equation.DSMT4">
                  <p:embed/>
                  <p:pic>
                    <p:nvPicPr>
                      <p:cNvPr id="0" name="Object 39"/>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565900" y="5200650"/>
                        <a:ext cx="468313" cy="6175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496" name="Object 40"/>
          <p:cNvGraphicFramePr>
            <a:graphicFrameLocks noChangeAspect="1"/>
          </p:cNvGraphicFramePr>
          <p:nvPr/>
        </p:nvGraphicFramePr>
        <p:xfrm>
          <a:off x="5334000" y="5943600"/>
          <a:ext cx="554038" cy="638175"/>
        </p:xfrm>
        <a:graphic>
          <a:graphicData uri="http://schemas.openxmlformats.org/presentationml/2006/ole">
            <mc:AlternateContent xmlns:mc="http://schemas.openxmlformats.org/markup-compatibility/2006">
              <mc:Choice xmlns:v="urn:schemas-microsoft-com:vml" Requires="v">
                <p:oleObj spid="_x0000_s17490" name="Equation" r:id="rId22" imgW="342751" imgH="393529" progId="Equation.DSMT4">
                  <p:embed/>
                </p:oleObj>
              </mc:Choice>
              <mc:Fallback>
                <p:oleObj name="Equation" r:id="rId22" imgW="342751" imgH="393529" progId="Equation.DSMT4">
                  <p:embed/>
                  <p:pic>
                    <p:nvPicPr>
                      <p:cNvPr id="0" name="Object 4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0" y="5943600"/>
                        <a:ext cx="554038" cy="638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497" name="Object 41"/>
          <p:cNvGraphicFramePr>
            <a:graphicFrameLocks noChangeAspect="1"/>
          </p:cNvGraphicFramePr>
          <p:nvPr/>
        </p:nvGraphicFramePr>
        <p:xfrm>
          <a:off x="5943600" y="5943600"/>
          <a:ext cx="817563" cy="700088"/>
        </p:xfrm>
        <a:graphic>
          <a:graphicData uri="http://schemas.openxmlformats.org/presentationml/2006/ole">
            <mc:AlternateContent xmlns:mc="http://schemas.openxmlformats.org/markup-compatibility/2006">
              <mc:Choice xmlns:v="urn:schemas-microsoft-com:vml" Requires="v">
                <p:oleObj spid="_x0000_s17491" name="Equation" r:id="rId23" imgW="508000" imgH="431800" progId="Equation.DSMT4">
                  <p:embed/>
                </p:oleObj>
              </mc:Choice>
              <mc:Fallback>
                <p:oleObj name="Equation" r:id="rId23" imgW="508000" imgH="431800" progId="Equation.DSMT4">
                  <p:embed/>
                  <p:pic>
                    <p:nvPicPr>
                      <p:cNvPr id="0" name="Object 41"/>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943600" y="5943600"/>
                        <a:ext cx="817563" cy="700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9498" name="Arc 42"/>
          <p:cNvSpPr>
            <a:spLocks/>
          </p:cNvSpPr>
          <p:nvPr/>
        </p:nvSpPr>
        <p:spPr bwMode="auto">
          <a:xfrm>
            <a:off x="6553200" y="2514600"/>
            <a:ext cx="228600" cy="685800"/>
          </a:xfrm>
          <a:custGeom>
            <a:avLst/>
            <a:gdLst>
              <a:gd name="T0" fmla="*/ 0 w 21600"/>
              <a:gd name="T1" fmla="*/ 0 h 43174"/>
              <a:gd name="T2" fmla="*/ 118163 w 21600"/>
              <a:gd name="T3" fmla="*/ 10893631 h 43174"/>
              <a:gd name="T4" fmla="*/ 0 w 21600"/>
              <a:gd name="T5" fmla="*/ 5450088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499" name="Arc 43"/>
          <p:cNvSpPr>
            <a:spLocks/>
          </p:cNvSpPr>
          <p:nvPr/>
        </p:nvSpPr>
        <p:spPr bwMode="auto">
          <a:xfrm>
            <a:off x="6781800" y="3200400"/>
            <a:ext cx="228600" cy="685800"/>
          </a:xfrm>
          <a:custGeom>
            <a:avLst/>
            <a:gdLst>
              <a:gd name="T0" fmla="*/ 0 w 21600"/>
              <a:gd name="T1" fmla="*/ 0 h 43174"/>
              <a:gd name="T2" fmla="*/ 118163 w 21600"/>
              <a:gd name="T3" fmla="*/ 10893631 h 43174"/>
              <a:gd name="T4" fmla="*/ 0 w 21600"/>
              <a:gd name="T5" fmla="*/ 5450088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500" name="Arc 44"/>
          <p:cNvSpPr>
            <a:spLocks/>
          </p:cNvSpPr>
          <p:nvPr/>
        </p:nvSpPr>
        <p:spPr bwMode="auto">
          <a:xfrm>
            <a:off x="7239000" y="3886200"/>
            <a:ext cx="228600" cy="762000"/>
          </a:xfrm>
          <a:custGeom>
            <a:avLst/>
            <a:gdLst>
              <a:gd name="T0" fmla="*/ 0 w 21600"/>
              <a:gd name="T1" fmla="*/ 0 h 43174"/>
              <a:gd name="T2" fmla="*/ 118163 w 21600"/>
              <a:gd name="T3" fmla="*/ 13448928 h 43174"/>
              <a:gd name="T4" fmla="*/ 0 w 21600"/>
              <a:gd name="T5" fmla="*/ 6728506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501" name="Arc 45"/>
          <p:cNvSpPr>
            <a:spLocks/>
          </p:cNvSpPr>
          <p:nvPr/>
        </p:nvSpPr>
        <p:spPr bwMode="auto">
          <a:xfrm>
            <a:off x="7239000" y="4724400"/>
            <a:ext cx="228600" cy="762000"/>
          </a:xfrm>
          <a:custGeom>
            <a:avLst/>
            <a:gdLst>
              <a:gd name="T0" fmla="*/ 0 w 21600"/>
              <a:gd name="T1" fmla="*/ 0 h 43174"/>
              <a:gd name="T2" fmla="*/ 118163 w 21600"/>
              <a:gd name="T3" fmla="*/ 13448928 h 43174"/>
              <a:gd name="T4" fmla="*/ 0 w 21600"/>
              <a:gd name="T5" fmla="*/ 6728506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502" name="Arc 46"/>
          <p:cNvSpPr>
            <a:spLocks/>
          </p:cNvSpPr>
          <p:nvPr/>
        </p:nvSpPr>
        <p:spPr bwMode="auto">
          <a:xfrm>
            <a:off x="7239000" y="5562600"/>
            <a:ext cx="228600" cy="762000"/>
          </a:xfrm>
          <a:custGeom>
            <a:avLst/>
            <a:gdLst>
              <a:gd name="T0" fmla="*/ 0 w 21600"/>
              <a:gd name="T1" fmla="*/ 0 h 43174"/>
              <a:gd name="T2" fmla="*/ 118163 w 21600"/>
              <a:gd name="T3" fmla="*/ 13448928 h 43174"/>
              <a:gd name="T4" fmla="*/ 0 w 21600"/>
              <a:gd name="T5" fmla="*/ 6728506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9503" name="Text Box 47"/>
          <p:cNvSpPr txBox="1">
            <a:spLocks noChangeArrowheads="1"/>
          </p:cNvSpPr>
          <p:nvPr/>
        </p:nvSpPr>
        <p:spPr bwMode="auto">
          <a:xfrm>
            <a:off x="6781800" y="2590800"/>
            <a:ext cx="15240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Rewrite in the form ax</a:t>
            </a:r>
            <a:r>
              <a:rPr lang="en-GB" sz="1400" baseline="30000">
                <a:solidFill>
                  <a:srgbClr val="FF0000"/>
                </a:solidFill>
                <a:latin typeface="Comic Sans MS" pitchFamily="66" charset="0"/>
              </a:rPr>
              <a:t>n</a:t>
            </a:r>
          </a:p>
        </p:txBody>
      </p:sp>
      <p:sp>
        <p:nvSpPr>
          <p:cNvPr id="19504" name="Text Box 48"/>
          <p:cNvSpPr txBox="1">
            <a:spLocks noChangeArrowheads="1"/>
          </p:cNvSpPr>
          <p:nvPr/>
        </p:nvSpPr>
        <p:spPr bwMode="auto">
          <a:xfrm>
            <a:off x="6934200" y="3352800"/>
            <a:ext cx="1524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Differentiate </a:t>
            </a:r>
            <a:endParaRPr lang="en-GB" sz="1400" baseline="30000">
              <a:solidFill>
                <a:srgbClr val="FF0000"/>
              </a:solidFill>
              <a:latin typeface="Comic Sans MS" pitchFamily="66" charset="0"/>
            </a:endParaRPr>
          </a:p>
        </p:txBody>
      </p:sp>
      <p:sp>
        <p:nvSpPr>
          <p:cNvPr id="19505" name="Text Box 49"/>
          <p:cNvSpPr txBox="1">
            <a:spLocks noChangeArrowheads="1"/>
          </p:cNvSpPr>
          <p:nvPr/>
        </p:nvSpPr>
        <p:spPr bwMode="auto">
          <a:xfrm>
            <a:off x="7391400" y="3962400"/>
            <a:ext cx="1752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Imagine the term was split apart </a:t>
            </a:r>
            <a:endParaRPr lang="en-GB" sz="1400" baseline="30000">
              <a:solidFill>
                <a:srgbClr val="FF0000"/>
              </a:solidFill>
              <a:latin typeface="Comic Sans MS" pitchFamily="66" charset="0"/>
            </a:endParaRPr>
          </a:p>
        </p:txBody>
      </p:sp>
      <p:sp>
        <p:nvSpPr>
          <p:cNvPr id="19506" name="Text Box 50"/>
          <p:cNvSpPr txBox="1">
            <a:spLocks noChangeArrowheads="1"/>
          </p:cNvSpPr>
          <p:nvPr/>
        </p:nvSpPr>
        <p:spPr bwMode="auto">
          <a:xfrm>
            <a:off x="7391400" y="4724400"/>
            <a:ext cx="1752600"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Rewrite the x term using power rules</a:t>
            </a:r>
            <a:endParaRPr lang="en-GB" sz="1400" baseline="30000">
              <a:solidFill>
                <a:srgbClr val="FF0000"/>
              </a:solidFill>
              <a:latin typeface="Comic Sans MS" pitchFamily="66" charset="0"/>
            </a:endParaRPr>
          </a:p>
        </p:txBody>
      </p:sp>
      <p:sp>
        <p:nvSpPr>
          <p:cNvPr id="19507" name="Text Box 51"/>
          <p:cNvSpPr txBox="1">
            <a:spLocks noChangeArrowheads="1"/>
          </p:cNvSpPr>
          <p:nvPr/>
        </p:nvSpPr>
        <p:spPr bwMode="auto">
          <a:xfrm>
            <a:off x="7391400" y="5562600"/>
            <a:ext cx="1752600"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Group the fractions by multiplying tops/bottoms</a:t>
            </a:r>
            <a:endParaRPr lang="en-GB" sz="1400" baseline="30000">
              <a:solidFill>
                <a:srgbClr val="FF0000"/>
              </a:solidFill>
              <a:latin typeface="Comic Sans MS" pitchFamily="66" charset="0"/>
            </a:endParaRPr>
          </a:p>
        </p:txBody>
      </p:sp>
      <p:pic>
        <p:nvPicPr>
          <p:cNvPr id="17439" name="Picture 52" descr="diff1"/>
          <p:cNvPicPr>
            <a:picLocks noChangeAspect="1" noChangeArrowheads="1"/>
          </p:cNvPicPr>
          <p:nvPr/>
        </p:nvPicPr>
        <p:blipFill>
          <a:blip r:embed="rId25" cstate="print">
            <a:extLst>
              <a:ext uri="{28A0092B-C50C-407E-A947-70E740481C1C}">
                <a14:useLocalDpi xmlns:a14="http://schemas.microsoft.com/office/drawing/2010/main" val="0"/>
              </a:ext>
            </a:extLst>
          </a:blip>
          <a:srcRect/>
          <a:stretch>
            <a:fillRect/>
          </a:stretch>
        </p:blipFill>
        <p:spPr bwMode="auto">
          <a:xfrm>
            <a:off x="7010400" y="228600"/>
            <a:ext cx="19050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484"/>
                                        </p:tgtEl>
                                        <p:attrNameLst>
                                          <p:attrName>style.visibility</p:attrName>
                                        </p:attrNameLst>
                                      </p:cBhvr>
                                      <p:to>
                                        <p:strVal val="visible"/>
                                      </p:to>
                                    </p:set>
                                    <p:animEffect transition="in" filter="blinds(horizontal)">
                                      <p:cBhvr>
                                        <p:cTn id="7" dur="500"/>
                                        <p:tgtEl>
                                          <p:spTgt spid="19484"/>
                                        </p:tgtEl>
                                      </p:cBhvr>
                                    </p:animEffect>
                                  </p:childTnLst>
                                </p:cTn>
                              </p:par>
                              <p:par>
                                <p:cTn id="8" presetID="3" presetClass="entr" presetSubtype="10" fill="hold" nodeType="withEffect">
                                  <p:stCondLst>
                                    <p:cond delay="0"/>
                                  </p:stCondLst>
                                  <p:childTnLst>
                                    <p:set>
                                      <p:cBhvr>
                                        <p:cTn id="9" dur="1" fill="hold">
                                          <p:stCondLst>
                                            <p:cond delay="0"/>
                                          </p:stCondLst>
                                        </p:cTn>
                                        <p:tgtEl>
                                          <p:spTgt spid="19485"/>
                                        </p:tgtEl>
                                        <p:attrNameLst>
                                          <p:attrName>style.visibility</p:attrName>
                                        </p:attrNameLst>
                                      </p:cBhvr>
                                      <p:to>
                                        <p:strVal val="visible"/>
                                      </p:to>
                                    </p:set>
                                    <p:animEffect transition="in" filter="blinds(horizontal)">
                                      <p:cBhvr>
                                        <p:cTn id="10" dur="500"/>
                                        <p:tgtEl>
                                          <p:spTgt spid="1948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9498"/>
                                        </p:tgtEl>
                                        <p:attrNameLst>
                                          <p:attrName>style.visibility</p:attrName>
                                        </p:attrNameLst>
                                      </p:cBhvr>
                                      <p:to>
                                        <p:strVal val="visible"/>
                                      </p:to>
                                    </p:set>
                                    <p:animEffect transition="in" filter="blinds(horizontal)">
                                      <p:cBhvr>
                                        <p:cTn id="15" dur="500"/>
                                        <p:tgtEl>
                                          <p:spTgt spid="19498"/>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9503"/>
                                        </p:tgtEl>
                                        <p:attrNameLst>
                                          <p:attrName>style.visibility</p:attrName>
                                        </p:attrNameLst>
                                      </p:cBhvr>
                                      <p:to>
                                        <p:strVal val="visible"/>
                                      </p:to>
                                    </p:set>
                                    <p:animEffect transition="in" filter="blinds(horizontal)">
                                      <p:cBhvr>
                                        <p:cTn id="20" dur="500"/>
                                        <p:tgtEl>
                                          <p:spTgt spid="19503"/>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nodeType="clickEffect">
                                  <p:stCondLst>
                                    <p:cond delay="0"/>
                                  </p:stCondLst>
                                  <p:childTnLst>
                                    <p:set>
                                      <p:cBhvr>
                                        <p:cTn id="24" dur="1" fill="hold">
                                          <p:stCondLst>
                                            <p:cond delay="0"/>
                                          </p:stCondLst>
                                        </p:cTn>
                                        <p:tgtEl>
                                          <p:spTgt spid="19486"/>
                                        </p:tgtEl>
                                        <p:attrNameLst>
                                          <p:attrName>style.visibility</p:attrName>
                                        </p:attrNameLst>
                                      </p:cBhvr>
                                      <p:to>
                                        <p:strVal val="visible"/>
                                      </p:to>
                                    </p:set>
                                    <p:animEffect transition="in" filter="blinds(horizontal)">
                                      <p:cBhvr>
                                        <p:cTn id="25" dur="500"/>
                                        <p:tgtEl>
                                          <p:spTgt spid="1948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9499"/>
                                        </p:tgtEl>
                                        <p:attrNameLst>
                                          <p:attrName>style.visibility</p:attrName>
                                        </p:attrNameLst>
                                      </p:cBhvr>
                                      <p:to>
                                        <p:strVal val="visible"/>
                                      </p:to>
                                    </p:set>
                                    <p:animEffect transition="in" filter="blinds(horizontal)">
                                      <p:cBhvr>
                                        <p:cTn id="30" dur="500"/>
                                        <p:tgtEl>
                                          <p:spTgt spid="19499"/>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9504"/>
                                        </p:tgtEl>
                                        <p:attrNameLst>
                                          <p:attrName>style.visibility</p:attrName>
                                        </p:attrNameLst>
                                      </p:cBhvr>
                                      <p:to>
                                        <p:strVal val="visible"/>
                                      </p:to>
                                    </p:set>
                                    <p:animEffect transition="in" filter="blinds(horizontal)">
                                      <p:cBhvr>
                                        <p:cTn id="35" dur="500"/>
                                        <p:tgtEl>
                                          <p:spTgt spid="19504"/>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nodeType="clickEffect">
                                  <p:stCondLst>
                                    <p:cond delay="0"/>
                                  </p:stCondLst>
                                  <p:childTnLst>
                                    <p:set>
                                      <p:cBhvr>
                                        <p:cTn id="39" dur="1" fill="hold">
                                          <p:stCondLst>
                                            <p:cond delay="0"/>
                                          </p:stCondLst>
                                        </p:cTn>
                                        <p:tgtEl>
                                          <p:spTgt spid="19487"/>
                                        </p:tgtEl>
                                        <p:attrNameLst>
                                          <p:attrName>style.visibility</p:attrName>
                                        </p:attrNameLst>
                                      </p:cBhvr>
                                      <p:to>
                                        <p:strVal val="visible"/>
                                      </p:to>
                                    </p:set>
                                    <p:animEffect transition="in" filter="blinds(horizontal)">
                                      <p:cBhvr>
                                        <p:cTn id="40" dur="500"/>
                                        <p:tgtEl>
                                          <p:spTgt spid="19487"/>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9500"/>
                                        </p:tgtEl>
                                        <p:attrNameLst>
                                          <p:attrName>style.visibility</p:attrName>
                                        </p:attrNameLst>
                                      </p:cBhvr>
                                      <p:to>
                                        <p:strVal val="visible"/>
                                      </p:to>
                                    </p:set>
                                    <p:animEffect transition="in" filter="blinds(horizontal)">
                                      <p:cBhvr>
                                        <p:cTn id="45" dur="500"/>
                                        <p:tgtEl>
                                          <p:spTgt spid="19500"/>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19505"/>
                                        </p:tgtEl>
                                        <p:attrNameLst>
                                          <p:attrName>style.visibility</p:attrName>
                                        </p:attrNameLst>
                                      </p:cBhvr>
                                      <p:to>
                                        <p:strVal val="visible"/>
                                      </p:to>
                                    </p:set>
                                    <p:animEffect transition="in" filter="blinds(horizontal)">
                                      <p:cBhvr>
                                        <p:cTn id="50" dur="500"/>
                                        <p:tgtEl>
                                          <p:spTgt spid="19505"/>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ntr" presetSubtype="10" fill="hold" nodeType="clickEffect">
                                  <p:stCondLst>
                                    <p:cond delay="0"/>
                                  </p:stCondLst>
                                  <p:childTnLst>
                                    <p:set>
                                      <p:cBhvr>
                                        <p:cTn id="54" dur="1" fill="hold">
                                          <p:stCondLst>
                                            <p:cond delay="0"/>
                                          </p:stCondLst>
                                        </p:cTn>
                                        <p:tgtEl>
                                          <p:spTgt spid="19488"/>
                                        </p:tgtEl>
                                        <p:attrNameLst>
                                          <p:attrName>style.visibility</p:attrName>
                                        </p:attrNameLst>
                                      </p:cBhvr>
                                      <p:to>
                                        <p:strVal val="visible"/>
                                      </p:to>
                                    </p:set>
                                    <p:animEffect transition="in" filter="blinds(horizontal)">
                                      <p:cBhvr>
                                        <p:cTn id="55" dur="500"/>
                                        <p:tgtEl>
                                          <p:spTgt spid="19488"/>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3" presetClass="entr" presetSubtype="10" fill="hold" nodeType="clickEffect">
                                  <p:stCondLst>
                                    <p:cond delay="0"/>
                                  </p:stCondLst>
                                  <p:childTnLst>
                                    <p:set>
                                      <p:cBhvr>
                                        <p:cTn id="59" dur="1" fill="hold">
                                          <p:stCondLst>
                                            <p:cond delay="0"/>
                                          </p:stCondLst>
                                        </p:cTn>
                                        <p:tgtEl>
                                          <p:spTgt spid="19489"/>
                                        </p:tgtEl>
                                        <p:attrNameLst>
                                          <p:attrName>style.visibility</p:attrName>
                                        </p:attrNameLst>
                                      </p:cBhvr>
                                      <p:to>
                                        <p:strVal val="visible"/>
                                      </p:to>
                                    </p:set>
                                    <p:animEffect transition="in" filter="blinds(horizontal)">
                                      <p:cBhvr>
                                        <p:cTn id="60" dur="500"/>
                                        <p:tgtEl>
                                          <p:spTgt spid="19489"/>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ntr" presetSubtype="10" fill="hold" nodeType="clickEffect">
                                  <p:stCondLst>
                                    <p:cond delay="0"/>
                                  </p:stCondLst>
                                  <p:childTnLst>
                                    <p:set>
                                      <p:cBhvr>
                                        <p:cTn id="64" dur="1" fill="hold">
                                          <p:stCondLst>
                                            <p:cond delay="0"/>
                                          </p:stCondLst>
                                        </p:cTn>
                                        <p:tgtEl>
                                          <p:spTgt spid="19490"/>
                                        </p:tgtEl>
                                        <p:attrNameLst>
                                          <p:attrName>style.visibility</p:attrName>
                                        </p:attrNameLst>
                                      </p:cBhvr>
                                      <p:to>
                                        <p:strVal val="visible"/>
                                      </p:to>
                                    </p:set>
                                    <p:animEffect transition="in" filter="blinds(horizontal)">
                                      <p:cBhvr>
                                        <p:cTn id="65" dur="500"/>
                                        <p:tgtEl>
                                          <p:spTgt spid="19490"/>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3" presetClass="entr" presetSubtype="10" fill="hold" nodeType="clickEffect">
                                  <p:stCondLst>
                                    <p:cond delay="0"/>
                                  </p:stCondLst>
                                  <p:childTnLst>
                                    <p:set>
                                      <p:cBhvr>
                                        <p:cTn id="69" dur="1" fill="hold">
                                          <p:stCondLst>
                                            <p:cond delay="0"/>
                                          </p:stCondLst>
                                        </p:cTn>
                                        <p:tgtEl>
                                          <p:spTgt spid="19491"/>
                                        </p:tgtEl>
                                        <p:attrNameLst>
                                          <p:attrName>style.visibility</p:attrName>
                                        </p:attrNameLst>
                                      </p:cBhvr>
                                      <p:to>
                                        <p:strVal val="visible"/>
                                      </p:to>
                                    </p:set>
                                    <p:animEffect transition="in" filter="blinds(horizontal)">
                                      <p:cBhvr>
                                        <p:cTn id="70" dur="500"/>
                                        <p:tgtEl>
                                          <p:spTgt spid="19491"/>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19501"/>
                                        </p:tgtEl>
                                        <p:attrNameLst>
                                          <p:attrName>style.visibility</p:attrName>
                                        </p:attrNameLst>
                                      </p:cBhvr>
                                      <p:to>
                                        <p:strVal val="visible"/>
                                      </p:to>
                                    </p:set>
                                    <p:animEffect transition="in" filter="blinds(horizontal)">
                                      <p:cBhvr>
                                        <p:cTn id="75" dur="500"/>
                                        <p:tgtEl>
                                          <p:spTgt spid="19501"/>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19506"/>
                                        </p:tgtEl>
                                        <p:attrNameLst>
                                          <p:attrName>style.visibility</p:attrName>
                                        </p:attrNameLst>
                                      </p:cBhvr>
                                      <p:to>
                                        <p:strVal val="visible"/>
                                      </p:to>
                                    </p:set>
                                    <p:animEffect transition="in" filter="blinds(horizontal)">
                                      <p:cBhvr>
                                        <p:cTn id="80" dur="500"/>
                                        <p:tgtEl>
                                          <p:spTgt spid="19506"/>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3" presetClass="entr" presetSubtype="10" fill="hold" nodeType="clickEffect">
                                  <p:stCondLst>
                                    <p:cond delay="0"/>
                                  </p:stCondLst>
                                  <p:childTnLst>
                                    <p:set>
                                      <p:cBhvr>
                                        <p:cTn id="84" dur="1" fill="hold">
                                          <p:stCondLst>
                                            <p:cond delay="0"/>
                                          </p:stCondLst>
                                        </p:cTn>
                                        <p:tgtEl>
                                          <p:spTgt spid="19492"/>
                                        </p:tgtEl>
                                        <p:attrNameLst>
                                          <p:attrName>style.visibility</p:attrName>
                                        </p:attrNameLst>
                                      </p:cBhvr>
                                      <p:to>
                                        <p:strVal val="visible"/>
                                      </p:to>
                                    </p:set>
                                    <p:animEffect transition="in" filter="blinds(horizontal)">
                                      <p:cBhvr>
                                        <p:cTn id="85" dur="500"/>
                                        <p:tgtEl>
                                          <p:spTgt spid="19492"/>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3" presetClass="entr" presetSubtype="10" fill="hold" nodeType="clickEffect">
                                  <p:stCondLst>
                                    <p:cond delay="0"/>
                                  </p:stCondLst>
                                  <p:childTnLst>
                                    <p:set>
                                      <p:cBhvr>
                                        <p:cTn id="89" dur="1" fill="hold">
                                          <p:stCondLst>
                                            <p:cond delay="0"/>
                                          </p:stCondLst>
                                        </p:cTn>
                                        <p:tgtEl>
                                          <p:spTgt spid="19493"/>
                                        </p:tgtEl>
                                        <p:attrNameLst>
                                          <p:attrName>style.visibility</p:attrName>
                                        </p:attrNameLst>
                                      </p:cBhvr>
                                      <p:to>
                                        <p:strVal val="visible"/>
                                      </p:to>
                                    </p:set>
                                    <p:animEffect transition="in" filter="blinds(horizontal)">
                                      <p:cBhvr>
                                        <p:cTn id="90" dur="500"/>
                                        <p:tgtEl>
                                          <p:spTgt spid="19493"/>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3" presetClass="entr" presetSubtype="10" fill="hold" nodeType="clickEffect">
                                  <p:stCondLst>
                                    <p:cond delay="0"/>
                                  </p:stCondLst>
                                  <p:childTnLst>
                                    <p:set>
                                      <p:cBhvr>
                                        <p:cTn id="94" dur="1" fill="hold">
                                          <p:stCondLst>
                                            <p:cond delay="0"/>
                                          </p:stCondLst>
                                        </p:cTn>
                                        <p:tgtEl>
                                          <p:spTgt spid="19494"/>
                                        </p:tgtEl>
                                        <p:attrNameLst>
                                          <p:attrName>style.visibility</p:attrName>
                                        </p:attrNameLst>
                                      </p:cBhvr>
                                      <p:to>
                                        <p:strVal val="visible"/>
                                      </p:to>
                                    </p:set>
                                    <p:animEffect transition="in" filter="blinds(horizontal)">
                                      <p:cBhvr>
                                        <p:cTn id="95" dur="500"/>
                                        <p:tgtEl>
                                          <p:spTgt spid="19494"/>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3" presetClass="entr" presetSubtype="10" fill="hold" nodeType="clickEffect">
                                  <p:stCondLst>
                                    <p:cond delay="0"/>
                                  </p:stCondLst>
                                  <p:childTnLst>
                                    <p:set>
                                      <p:cBhvr>
                                        <p:cTn id="99" dur="1" fill="hold">
                                          <p:stCondLst>
                                            <p:cond delay="0"/>
                                          </p:stCondLst>
                                        </p:cTn>
                                        <p:tgtEl>
                                          <p:spTgt spid="19495"/>
                                        </p:tgtEl>
                                        <p:attrNameLst>
                                          <p:attrName>style.visibility</p:attrName>
                                        </p:attrNameLst>
                                      </p:cBhvr>
                                      <p:to>
                                        <p:strVal val="visible"/>
                                      </p:to>
                                    </p:set>
                                    <p:animEffect transition="in" filter="blinds(horizontal)">
                                      <p:cBhvr>
                                        <p:cTn id="100" dur="500"/>
                                        <p:tgtEl>
                                          <p:spTgt spid="19495"/>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3" presetClass="entr" presetSubtype="10" fill="hold" grpId="0" nodeType="clickEffect">
                                  <p:stCondLst>
                                    <p:cond delay="0"/>
                                  </p:stCondLst>
                                  <p:childTnLst>
                                    <p:set>
                                      <p:cBhvr>
                                        <p:cTn id="104" dur="1" fill="hold">
                                          <p:stCondLst>
                                            <p:cond delay="0"/>
                                          </p:stCondLst>
                                        </p:cTn>
                                        <p:tgtEl>
                                          <p:spTgt spid="19502"/>
                                        </p:tgtEl>
                                        <p:attrNameLst>
                                          <p:attrName>style.visibility</p:attrName>
                                        </p:attrNameLst>
                                      </p:cBhvr>
                                      <p:to>
                                        <p:strVal val="visible"/>
                                      </p:to>
                                    </p:set>
                                    <p:animEffect transition="in" filter="blinds(horizontal)">
                                      <p:cBhvr>
                                        <p:cTn id="105" dur="500"/>
                                        <p:tgtEl>
                                          <p:spTgt spid="19502"/>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3" presetClass="entr" presetSubtype="10" fill="hold" grpId="0" nodeType="clickEffect">
                                  <p:stCondLst>
                                    <p:cond delay="0"/>
                                  </p:stCondLst>
                                  <p:childTnLst>
                                    <p:set>
                                      <p:cBhvr>
                                        <p:cTn id="109" dur="1" fill="hold">
                                          <p:stCondLst>
                                            <p:cond delay="0"/>
                                          </p:stCondLst>
                                        </p:cTn>
                                        <p:tgtEl>
                                          <p:spTgt spid="19507"/>
                                        </p:tgtEl>
                                        <p:attrNameLst>
                                          <p:attrName>style.visibility</p:attrName>
                                        </p:attrNameLst>
                                      </p:cBhvr>
                                      <p:to>
                                        <p:strVal val="visible"/>
                                      </p:to>
                                    </p:set>
                                    <p:animEffect transition="in" filter="blinds(horizontal)">
                                      <p:cBhvr>
                                        <p:cTn id="110" dur="500"/>
                                        <p:tgtEl>
                                          <p:spTgt spid="19507"/>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3" presetClass="entr" presetSubtype="10" fill="hold" nodeType="clickEffect">
                                  <p:stCondLst>
                                    <p:cond delay="0"/>
                                  </p:stCondLst>
                                  <p:childTnLst>
                                    <p:set>
                                      <p:cBhvr>
                                        <p:cTn id="114" dur="1" fill="hold">
                                          <p:stCondLst>
                                            <p:cond delay="0"/>
                                          </p:stCondLst>
                                        </p:cTn>
                                        <p:tgtEl>
                                          <p:spTgt spid="19496"/>
                                        </p:tgtEl>
                                        <p:attrNameLst>
                                          <p:attrName>style.visibility</p:attrName>
                                        </p:attrNameLst>
                                      </p:cBhvr>
                                      <p:to>
                                        <p:strVal val="visible"/>
                                      </p:to>
                                    </p:set>
                                    <p:animEffect transition="in" filter="blinds(horizontal)">
                                      <p:cBhvr>
                                        <p:cTn id="115" dur="500"/>
                                        <p:tgtEl>
                                          <p:spTgt spid="19496"/>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3" presetClass="entr" presetSubtype="10" fill="hold" nodeType="clickEffect">
                                  <p:stCondLst>
                                    <p:cond delay="0"/>
                                  </p:stCondLst>
                                  <p:childTnLst>
                                    <p:set>
                                      <p:cBhvr>
                                        <p:cTn id="119" dur="1" fill="hold">
                                          <p:stCondLst>
                                            <p:cond delay="0"/>
                                          </p:stCondLst>
                                        </p:cTn>
                                        <p:tgtEl>
                                          <p:spTgt spid="19497"/>
                                        </p:tgtEl>
                                        <p:attrNameLst>
                                          <p:attrName>style.visibility</p:attrName>
                                        </p:attrNameLst>
                                      </p:cBhvr>
                                      <p:to>
                                        <p:strVal val="visible"/>
                                      </p:to>
                                    </p:set>
                                    <p:animEffect transition="in" filter="blinds(horizontal)">
                                      <p:cBhvr>
                                        <p:cTn id="120" dur="500"/>
                                        <p:tgtEl>
                                          <p:spTgt spid="194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84" grpId="0"/>
      <p:bldP spid="19498" grpId="0" animBg="1"/>
      <p:bldP spid="19499" grpId="0" animBg="1"/>
      <p:bldP spid="19500" grpId="0" animBg="1"/>
      <p:bldP spid="19501" grpId="0" animBg="1"/>
      <p:bldP spid="19502" grpId="0" animBg="1"/>
      <p:bldP spid="19503" grpId="0"/>
      <p:bldP spid="19504" grpId="0"/>
      <p:bldP spid="19505" grpId="0"/>
      <p:bldP spid="19506" grpId="0"/>
      <p:bldP spid="1950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GB" smtClean="0">
                <a:latin typeface="Comic Sans MS" pitchFamily="66" charset="0"/>
              </a:rPr>
              <a:t>Differentiation</a:t>
            </a:r>
          </a:p>
        </p:txBody>
      </p:sp>
      <p:sp>
        <p:nvSpPr>
          <p:cNvPr id="18435" name="Rectangle 3"/>
          <p:cNvSpPr>
            <a:spLocks noGrp="1" noChangeArrowheads="1"/>
          </p:cNvSpPr>
          <p:nvPr>
            <p:ph type="body" idx="1"/>
          </p:nvPr>
        </p:nvSpPr>
        <p:spPr>
          <a:xfrm>
            <a:off x="228600" y="1600200"/>
            <a:ext cx="4495800" cy="4953000"/>
          </a:xfrm>
        </p:spPr>
        <p:txBody>
          <a:bodyPr/>
          <a:lstStyle/>
          <a:p>
            <a:pPr marL="0" indent="0" algn="ctr" eaLnBrk="1" hangingPunct="1">
              <a:buFontTx/>
              <a:buNone/>
            </a:pPr>
            <a:r>
              <a:rPr lang="en-GB" sz="1600" b="1" u="sng" smtClean="0">
                <a:latin typeface="Comic Sans MS" pitchFamily="66" charset="0"/>
              </a:rPr>
              <a:t>You need to be able to deal with much more complicated equations when differentiating</a:t>
            </a:r>
          </a:p>
          <a:p>
            <a:pPr marL="0" indent="0" algn="ctr" eaLnBrk="1" hangingPunct="1">
              <a:buFontTx/>
              <a:buNone/>
            </a:pPr>
            <a:endParaRPr lang="en-GB" sz="1600" b="1" u="sng" smtClean="0">
              <a:latin typeface="Comic Sans MS" pitchFamily="66" charset="0"/>
            </a:endParaRPr>
          </a:p>
          <a:p>
            <a:pPr marL="0" indent="0" eaLnBrk="1" hangingPunct="1">
              <a:buFontTx/>
              <a:buNone/>
            </a:pPr>
            <a:r>
              <a:rPr lang="en-GB" sz="1600" smtClean="0">
                <a:latin typeface="Comic Sans MS" pitchFamily="66" charset="0"/>
              </a:rPr>
              <a:t>Remember as before, all terms must be written in the form ax</a:t>
            </a:r>
            <a:r>
              <a:rPr lang="en-GB" sz="1600" baseline="30000" smtClean="0">
                <a:latin typeface="Comic Sans MS" pitchFamily="66" charset="0"/>
              </a:rPr>
              <a:t>n</a:t>
            </a:r>
            <a:r>
              <a:rPr lang="en-GB" sz="1600" smtClean="0">
                <a:latin typeface="Comic Sans MS" pitchFamily="66" charset="0"/>
              </a:rPr>
              <a:t> before they can be differentiated.</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It is useful to note that at this stage, being able to rewrite in this way is not essential. However being able to switch between forms will be very useful on harder questions.</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Being able to do this now is worth practising as you will definitely need it on C2/3/4!</a:t>
            </a:r>
          </a:p>
        </p:txBody>
      </p:sp>
      <p:sp>
        <p:nvSpPr>
          <p:cNvPr id="18436" name="Text Box 4"/>
          <p:cNvSpPr txBox="1">
            <a:spLocks noChangeArrowheads="1"/>
          </p:cNvSpPr>
          <p:nvPr/>
        </p:nvSpPr>
        <p:spPr bwMode="auto">
          <a:xfrm>
            <a:off x="8534400" y="6491288"/>
            <a:ext cx="609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atin typeface="Comic Sans MS" pitchFamily="66" charset="0"/>
              </a:rPr>
              <a:t>7E</a:t>
            </a:r>
          </a:p>
        </p:txBody>
      </p:sp>
      <p:sp>
        <p:nvSpPr>
          <p:cNvPr id="18437" name="Text Box 5"/>
          <p:cNvSpPr txBox="1">
            <a:spLocks noChangeArrowheads="1"/>
          </p:cNvSpPr>
          <p:nvPr/>
        </p:nvSpPr>
        <p:spPr bwMode="auto">
          <a:xfrm>
            <a:off x="5334000" y="16002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b="1" u="sng">
                <a:latin typeface="Comic Sans MS" pitchFamily="66" charset="0"/>
              </a:rPr>
              <a:t>Examples</a:t>
            </a:r>
          </a:p>
        </p:txBody>
      </p:sp>
      <p:sp>
        <p:nvSpPr>
          <p:cNvPr id="18438" name="Text Box 6"/>
          <p:cNvSpPr txBox="1">
            <a:spLocks noChangeArrowheads="1"/>
          </p:cNvSpPr>
          <p:nvPr/>
        </p:nvSpPr>
        <p:spPr bwMode="auto">
          <a:xfrm>
            <a:off x="5334000" y="1905000"/>
            <a:ext cx="2590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a:latin typeface="Comic Sans MS" pitchFamily="66" charset="0"/>
              </a:rPr>
              <a:t>Differentiate the following:</a:t>
            </a:r>
            <a:endParaRPr lang="en-GB" sz="1400" baseline="30000">
              <a:latin typeface="Comic Sans MS" pitchFamily="66" charset="0"/>
            </a:endParaRPr>
          </a:p>
        </p:txBody>
      </p:sp>
      <p:sp>
        <p:nvSpPr>
          <p:cNvPr id="21511" name="Text Box 7"/>
          <p:cNvSpPr txBox="1">
            <a:spLocks noChangeArrowheads="1"/>
          </p:cNvSpPr>
          <p:nvPr/>
        </p:nvSpPr>
        <p:spPr bwMode="auto">
          <a:xfrm>
            <a:off x="5334000" y="2362200"/>
            <a:ext cx="381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a:latin typeface="Comic Sans MS" pitchFamily="66" charset="0"/>
              </a:rPr>
              <a:t>c) </a:t>
            </a:r>
            <a:endParaRPr lang="en-GB" sz="1400" baseline="30000">
              <a:latin typeface="Comic Sans MS" pitchFamily="66" charset="0"/>
            </a:endParaRPr>
          </a:p>
        </p:txBody>
      </p:sp>
      <p:graphicFrame>
        <p:nvGraphicFramePr>
          <p:cNvPr id="21512" name="Object 8"/>
          <p:cNvGraphicFramePr>
            <a:graphicFrameLocks noChangeAspect="1"/>
          </p:cNvGraphicFramePr>
          <p:nvPr/>
        </p:nvGraphicFramePr>
        <p:xfrm>
          <a:off x="5791200" y="2209800"/>
          <a:ext cx="484188" cy="536575"/>
        </p:xfrm>
        <a:graphic>
          <a:graphicData uri="http://schemas.openxmlformats.org/presentationml/2006/ole">
            <mc:AlternateContent xmlns:mc="http://schemas.openxmlformats.org/markup-compatibility/2006">
              <mc:Choice xmlns:v="urn:schemas-microsoft-com:vml" Requires="v">
                <p:oleObj spid="_x0000_s18513" name="Equation" r:id="rId3" imgW="355292" imgH="393359" progId="Equation.DSMT4">
                  <p:embed/>
                </p:oleObj>
              </mc:Choice>
              <mc:Fallback>
                <p:oleObj name="Equation" r:id="rId3" imgW="355292" imgH="393359"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2209800"/>
                        <a:ext cx="484188" cy="536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525" name="Arc 21"/>
          <p:cNvSpPr>
            <a:spLocks/>
          </p:cNvSpPr>
          <p:nvPr/>
        </p:nvSpPr>
        <p:spPr bwMode="auto">
          <a:xfrm>
            <a:off x="6553200" y="2514600"/>
            <a:ext cx="228600" cy="685800"/>
          </a:xfrm>
          <a:custGeom>
            <a:avLst/>
            <a:gdLst>
              <a:gd name="T0" fmla="*/ 0 w 21600"/>
              <a:gd name="T1" fmla="*/ 0 h 43174"/>
              <a:gd name="T2" fmla="*/ 118163 w 21600"/>
              <a:gd name="T3" fmla="*/ 10893631 h 43174"/>
              <a:gd name="T4" fmla="*/ 0 w 21600"/>
              <a:gd name="T5" fmla="*/ 5450088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30" name="Text Box 26"/>
          <p:cNvSpPr txBox="1">
            <a:spLocks noChangeArrowheads="1"/>
          </p:cNvSpPr>
          <p:nvPr/>
        </p:nvSpPr>
        <p:spPr bwMode="auto">
          <a:xfrm>
            <a:off x="6553200" y="2590800"/>
            <a:ext cx="152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200">
                <a:solidFill>
                  <a:srgbClr val="FF0000"/>
                </a:solidFill>
                <a:latin typeface="Comic Sans MS" pitchFamily="66" charset="0"/>
              </a:rPr>
              <a:t>Split into 2 fractions</a:t>
            </a:r>
            <a:endParaRPr lang="en-GB" sz="1200" baseline="30000">
              <a:solidFill>
                <a:srgbClr val="FF0000"/>
              </a:solidFill>
              <a:latin typeface="Comic Sans MS" pitchFamily="66" charset="0"/>
            </a:endParaRPr>
          </a:p>
        </p:txBody>
      </p:sp>
      <p:graphicFrame>
        <p:nvGraphicFramePr>
          <p:cNvPr id="21535" name="Object 31"/>
          <p:cNvGraphicFramePr>
            <a:graphicFrameLocks noChangeAspect="1"/>
          </p:cNvGraphicFramePr>
          <p:nvPr/>
        </p:nvGraphicFramePr>
        <p:xfrm>
          <a:off x="5715000" y="2895600"/>
          <a:ext cx="708025" cy="536575"/>
        </p:xfrm>
        <a:graphic>
          <a:graphicData uri="http://schemas.openxmlformats.org/presentationml/2006/ole">
            <mc:AlternateContent xmlns:mc="http://schemas.openxmlformats.org/markup-compatibility/2006">
              <mc:Choice xmlns:v="urn:schemas-microsoft-com:vml" Requires="v">
                <p:oleObj spid="_x0000_s18514" name="Equation" r:id="rId5" imgW="520474" imgH="393529" progId="Equation.DSMT4">
                  <p:embed/>
                </p:oleObj>
              </mc:Choice>
              <mc:Fallback>
                <p:oleObj name="Equation" r:id="rId5" imgW="520474" imgH="393529" progId="Equation.DSMT4">
                  <p:embed/>
                  <p:pic>
                    <p:nvPicPr>
                      <p:cNvPr id="0" name="Object 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15000" y="2895600"/>
                        <a:ext cx="708025" cy="536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36" name="Object 32"/>
          <p:cNvGraphicFramePr>
            <a:graphicFrameLocks noChangeAspect="1"/>
          </p:cNvGraphicFramePr>
          <p:nvPr/>
        </p:nvGraphicFramePr>
        <p:xfrm>
          <a:off x="5765800" y="3581400"/>
          <a:ext cx="604838" cy="536575"/>
        </p:xfrm>
        <a:graphic>
          <a:graphicData uri="http://schemas.openxmlformats.org/presentationml/2006/ole">
            <mc:AlternateContent xmlns:mc="http://schemas.openxmlformats.org/markup-compatibility/2006">
              <mc:Choice xmlns:v="urn:schemas-microsoft-com:vml" Requires="v">
                <p:oleObj spid="_x0000_s18515" name="Equation" r:id="rId7" imgW="444307" imgH="393529" progId="Equation.DSMT4">
                  <p:embed/>
                </p:oleObj>
              </mc:Choice>
              <mc:Fallback>
                <p:oleObj name="Equation" r:id="rId7" imgW="444307" imgH="393529" progId="Equation.DSMT4">
                  <p:embed/>
                  <p:pic>
                    <p:nvPicPr>
                      <p:cNvPr id="0" name="Object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65800" y="3581400"/>
                        <a:ext cx="604838" cy="536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37" name="Object 33"/>
          <p:cNvGraphicFramePr>
            <a:graphicFrameLocks noChangeAspect="1"/>
          </p:cNvGraphicFramePr>
          <p:nvPr/>
        </p:nvGraphicFramePr>
        <p:xfrm>
          <a:off x="5638800" y="4343400"/>
          <a:ext cx="846138" cy="277813"/>
        </p:xfrm>
        <a:graphic>
          <a:graphicData uri="http://schemas.openxmlformats.org/presentationml/2006/ole">
            <mc:AlternateContent xmlns:mc="http://schemas.openxmlformats.org/markup-compatibility/2006">
              <mc:Choice xmlns:v="urn:schemas-microsoft-com:vml" Requires="v">
                <p:oleObj spid="_x0000_s18516" name="Equation" r:id="rId9" imgW="622030" imgH="203112" progId="Equation.DSMT4">
                  <p:embed/>
                </p:oleObj>
              </mc:Choice>
              <mc:Fallback>
                <p:oleObj name="Equation" r:id="rId9" imgW="622030" imgH="203112" progId="Equation.DSMT4">
                  <p:embed/>
                  <p:pic>
                    <p:nvPicPr>
                      <p:cNvPr id="0" name="Object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38800" y="4343400"/>
                        <a:ext cx="846138" cy="277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38" name="Object 34"/>
          <p:cNvGraphicFramePr>
            <a:graphicFrameLocks noChangeAspect="1"/>
          </p:cNvGraphicFramePr>
          <p:nvPr/>
        </p:nvGraphicFramePr>
        <p:xfrm>
          <a:off x="5791200" y="4876800"/>
          <a:ext cx="431800" cy="277813"/>
        </p:xfrm>
        <a:graphic>
          <a:graphicData uri="http://schemas.openxmlformats.org/presentationml/2006/ole">
            <mc:AlternateContent xmlns:mc="http://schemas.openxmlformats.org/markup-compatibility/2006">
              <mc:Choice xmlns:v="urn:schemas-microsoft-com:vml" Requires="v">
                <p:oleObj spid="_x0000_s18517" name="Equation" r:id="rId11" imgW="317225" imgH="203024" progId="Equation.DSMT4">
                  <p:embed/>
                </p:oleObj>
              </mc:Choice>
              <mc:Fallback>
                <p:oleObj name="Equation" r:id="rId11" imgW="317225" imgH="203024" progId="Equation.DSMT4">
                  <p:embed/>
                  <p:pic>
                    <p:nvPicPr>
                      <p:cNvPr id="0" name="Object 3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91200" y="4876800"/>
                        <a:ext cx="431800" cy="277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39" name="Object 35"/>
          <p:cNvGraphicFramePr>
            <a:graphicFrameLocks noChangeAspect="1"/>
          </p:cNvGraphicFramePr>
          <p:nvPr/>
        </p:nvGraphicFramePr>
        <p:xfrm>
          <a:off x="6248400" y="4876800"/>
          <a:ext cx="603250" cy="277813"/>
        </p:xfrm>
        <a:graphic>
          <a:graphicData uri="http://schemas.openxmlformats.org/presentationml/2006/ole">
            <mc:AlternateContent xmlns:mc="http://schemas.openxmlformats.org/markup-compatibility/2006">
              <mc:Choice xmlns:v="urn:schemas-microsoft-com:vml" Requires="v">
                <p:oleObj spid="_x0000_s18518" name="Equation" r:id="rId13" imgW="444307" imgH="203112" progId="Equation.DSMT4">
                  <p:embed/>
                </p:oleObj>
              </mc:Choice>
              <mc:Fallback>
                <p:oleObj name="Equation" r:id="rId13" imgW="444307" imgH="203112" progId="Equation.DSMT4">
                  <p:embed/>
                  <p:pic>
                    <p:nvPicPr>
                      <p:cNvPr id="0" name="Object 3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48400" y="4876800"/>
                        <a:ext cx="603250" cy="277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40" name="Object 36"/>
          <p:cNvGraphicFramePr>
            <a:graphicFrameLocks noChangeAspect="1"/>
          </p:cNvGraphicFramePr>
          <p:nvPr/>
        </p:nvGraphicFramePr>
        <p:xfrm>
          <a:off x="5257800" y="4800600"/>
          <a:ext cx="465138" cy="538163"/>
        </p:xfrm>
        <a:graphic>
          <a:graphicData uri="http://schemas.openxmlformats.org/presentationml/2006/ole">
            <mc:AlternateContent xmlns:mc="http://schemas.openxmlformats.org/markup-compatibility/2006">
              <mc:Choice xmlns:v="urn:schemas-microsoft-com:vml" Requires="v">
                <p:oleObj spid="_x0000_s18519" name="Equation" r:id="rId15" imgW="342751" imgH="393529" progId="Equation.DSMT4">
                  <p:embed/>
                </p:oleObj>
              </mc:Choice>
              <mc:Fallback>
                <p:oleObj name="Equation" r:id="rId15" imgW="342751" imgH="393529" progId="Equation.DSMT4">
                  <p:embed/>
                  <p:pic>
                    <p:nvPicPr>
                      <p:cNvPr id="0" name="Object 3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257800" y="4800600"/>
                        <a:ext cx="465138" cy="538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41" name="Object 37"/>
          <p:cNvGraphicFramePr>
            <a:graphicFrameLocks noChangeAspect="1"/>
          </p:cNvGraphicFramePr>
          <p:nvPr/>
        </p:nvGraphicFramePr>
        <p:xfrm>
          <a:off x="5791200" y="5486400"/>
          <a:ext cx="431800" cy="538163"/>
        </p:xfrm>
        <a:graphic>
          <a:graphicData uri="http://schemas.openxmlformats.org/presentationml/2006/ole">
            <mc:AlternateContent xmlns:mc="http://schemas.openxmlformats.org/markup-compatibility/2006">
              <mc:Choice xmlns:v="urn:schemas-microsoft-com:vml" Requires="v">
                <p:oleObj spid="_x0000_s18520" name="Equation" r:id="rId17" imgW="317225" imgH="393359" progId="Equation.DSMT4">
                  <p:embed/>
                </p:oleObj>
              </mc:Choice>
              <mc:Fallback>
                <p:oleObj name="Equation" r:id="rId17" imgW="317225" imgH="393359" progId="Equation.DSMT4">
                  <p:embed/>
                  <p:pic>
                    <p:nvPicPr>
                      <p:cNvPr id="0" name="Object 3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791200" y="5486400"/>
                        <a:ext cx="431800" cy="538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42" name="Object 38"/>
          <p:cNvGraphicFramePr>
            <a:graphicFrameLocks noChangeAspect="1"/>
          </p:cNvGraphicFramePr>
          <p:nvPr/>
        </p:nvGraphicFramePr>
        <p:xfrm>
          <a:off x="6248400" y="5486400"/>
          <a:ext cx="500063" cy="538163"/>
        </p:xfrm>
        <a:graphic>
          <a:graphicData uri="http://schemas.openxmlformats.org/presentationml/2006/ole">
            <mc:AlternateContent xmlns:mc="http://schemas.openxmlformats.org/markup-compatibility/2006">
              <mc:Choice xmlns:v="urn:schemas-microsoft-com:vml" Requires="v">
                <p:oleObj spid="_x0000_s18521" name="Equation" r:id="rId19" imgW="368140" imgH="393529" progId="Equation.DSMT4">
                  <p:embed/>
                </p:oleObj>
              </mc:Choice>
              <mc:Fallback>
                <p:oleObj name="Equation" r:id="rId19" imgW="368140" imgH="393529" progId="Equation.DSMT4">
                  <p:embed/>
                  <p:pic>
                    <p:nvPicPr>
                      <p:cNvPr id="0" name="Object 3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248400" y="5486400"/>
                        <a:ext cx="500063" cy="538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43" name="Object 39"/>
          <p:cNvGraphicFramePr>
            <a:graphicFrameLocks noChangeAspect="1"/>
          </p:cNvGraphicFramePr>
          <p:nvPr/>
        </p:nvGraphicFramePr>
        <p:xfrm>
          <a:off x="5257800" y="5486400"/>
          <a:ext cx="465138" cy="538163"/>
        </p:xfrm>
        <a:graphic>
          <a:graphicData uri="http://schemas.openxmlformats.org/presentationml/2006/ole">
            <mc:AlternateContent xmlns:mc="http://schemas.openxmlformats.org/markup-compatibility/2006">
              <mc:Choice xmlns:v="urn:schemas-microsoft-com:vml" Requires="v">
                <p:oleObj spid="_x0000_s18522" name="Equation" r:id="rId21" imgW="342751" imgH="393529" progId="Equation.DSMT4">
                  <p:embed/>
                </p:oleObj>
              </mc:Choice>
              <mc:Fallback>
                <p:oleObj name="Equation" r:id="rId21" imgW="342751" imgH="393529" progId="Equation.DSMT4">
                  <p:embed/>
                  <p:pic>
                    <p:nvPicPr>
                      <p:cNvPr id="0" name="Object 3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257800" y="5486400"/>
                        <a:ext cx="465138" cy="538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44" name="Object 40"/>
          <p:cNvGraphicFramePr>
            <a:graphicFrameLocks noChangeAspect="1"/>
          </p:cNvGraphicFramePr>
          <p:nvPr/>
        </p:nvGraphicFramePr>
        <p:xfrm>
          <a:off x="5791200" y="6172200"/>
          <a:ext cx="431800" cy="538163"/>
        </p:xfrm>
        <a:graphic>
          <a:graphicData uri="http://schemas.openxmlformats.org/presentationml/2006/ole">
            <mc:AlternateContent xmlns:mc="http://schemas.openxmlformats.org/markup-compatibility/2006">
              <mc:Choice xmlns:v="urn:schemas-microsoft-com:vml" Requires="v">
                <p:oleObj spid="_x0000_s18523" name="Equation" r:id="rId22" imgW="317225" imgH="393359" progId="Equation.DSMT4">
                  <p:embed/>
                </p:oleObj>
              </mc:Choice>
              <mc:Fallback>
                <p:oleObj name="Equation" r:id="rId22" imgW="317225" imgH="393359" progId="Equation.DSMT4">
                  <p:embed/>
                  <p:pic>
                    <p:nvPicPr>
                      <p:cNvPr id="0" name="Object 40"/>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791200" y="6172200"/>
                        <a:ext cx="431800" cy="538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45" name="Object 41"/>
          <p:cNvGraphicFramePr>
            <a:graphicFrameLocks noChangeAspect="1"/>
          </p:cNvGraphicFramePr>
          <p:nvPr/>
        </p:nvGraphicFramePr>
        <p:xfrm>
          <a:off x="6248400" y="6172200"/>
          <a:ext cx="500063" cy="538163"/>
        </p:xfrm>
        <a:graphic>
          <a:graphicData uri="http://schemas.openxmlformats.org/presentationml/2006/ole">
            <mc:AlternateContent xmlns:mc="http://schemas.openxmlformats.org/markup-compatibility/2006">
              <mc:Choice xmlns:v="urn:schemas-microsoft-com:vml" Requires="v">
                <p:oleObj spid="_x0000_s18524" name="Equation" r:id="rId24" imgW="368140" imgH="393529" progId="Equation.DSMT4">
                  <p:embed/>
                </p:oleObj>
              </mc:Choice>
              <mc:Fallback>
                <p:oleObj name="Equation" r:id="rId24" imgW="368140" imgH="393529" progId="Equation.DSMT4">
                  <p:embed/>
                  <p:pic>
                    <p:nvPicPr>
                      <p:cNvPr id="0" name="Object 4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248400" y="6172200"/>
                        <a:ext cx="500063" cy="538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46" name="Object 42"/>
          <p:cNvGraphicFramePr>
            <a:graphicFrameLocks noChangeAspect="1"/>
          </p:cNvGraphicFramePr>
          <p:nvPr/>
        </p:nvGraphicFramePr>
        <p:xfrm>
          <a:off x="5257800" y="6172200"/>
          <a:ext cx="465138" cy="538163"/>
        </p:xfrm>
        <a:graphic>
          <a:graphicData uri="http://schemas.openxmlformats.org/presentationml/2006/ole">
            <mc:AlternateContent xmlns:mc="http://schemas.openxmlformats.org/markup-compatibility/2006">
              <mc:Choice xmlns:v="urn:schemas-microsoft-com:vml" Requires="v">
                <p:oleObj spid="_x0000_s18525" name="Equation" r:id="rId25" imgW="342751" imgH="393529" progId="Equation.DSMT4">
                  <p:embed/>
                </p:oleObj>
              </mc:Choice>
              <mc:Fallback>
                <p:oleObj name="Equation" r:id="rId25" imgW="342751" imgH="393529" progId="Equation.DSMT4">
                  <p:embed/>
                  <p:pic>
                    <p:nvPicPr>
                      <p:cNvPr id="0" name="Object 4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257800" y="6172200"/>
                        <a:ext cx="465138" cy="538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47" name="Object 43"/>
          <p:cNvGraphicFramePr>
            <a:graphicFrameLocks noChangeAspect="1"/>
          </p:cNvGraphicFramePr>
          <p:nvPr/>
        </p:nvGraphicFramePr>
        <p:xfrm>
          <a:off x="6858000" y="6400800"/>
          <a:ext cx="173038" cy="155575"/>
        </p:xfrm>
        <a:graphic>
          <a:graphicData uri="http://schemas.openxmlformats.org/presentationml/2006/ole">
            <mc:AlternateContent xmlns:mc="http://schemas.openxmlformats.org/markup-compatibility/2006">
              <mc:Choice xmlns:v="urn:schemas-microsoft-com:vml" Requires="v">
                <p:oleObj spid="_x0000_s18526" name="Equation" r:id="rId26" imgW="126780" imgH="114102" progId="Equation.DSMT4">
                  <p:embed/>
                </p:oleObj>
              </mc:Choice>
              <mc:Fallback>
                <p:oleObj name="Equation" r:id="rId26" imgW="126780" imgH="114102" progId="Equation.DSMT4">
                  <p:embed/>
                  <p:pic>
                    <p:nvPicPr>
                      <p:cNvPr id="0" name="Object 4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858000" y="6400800"/>
                        <a:ext cx="173038" cy="155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48" name="Object 44"/>
          <p:cNvGraphicFramePr>
            <a:graphicFrameLocks noChangeAspect="1"/>
          </p:cNvGraphicFramePr>
          <p:nvPr/>
        </p:nvGraphicFramePr>
        <p:xfrm>
          <a:off x="7086600" y="6172200"/>
          <a:ext cx="604838" cy="538163"/>
        </p:xfrm>
        <a:graphic>
          <a:graphicData uri="http://schemas.openxmlformats.org/presentationml/2006/ole">
            <mc:AlternateContent xmlns:mc="http://schemas.openxmlformats.org/markup-compatibility/2006">
              <mc:Choice xmlns:v="urn:schemas-microsoft-com:vml" Requires="v">
                <p:oleObj spid="_x0000_s18527" name="Equation" r:id="rId28" imgW="444307" imgH="393529" progId="Equation.DSMT4">
                  <p:embed/>
                </p:oleObj>
              </mc:Choice>
              <mc:Fallback>
                <p:oleObj name="Equation" r:id="rId28" imgW="444307" imgH="393529" progId="Equation.DSMT4">
                  <p:embed/>
                  <p:pic>
                    <p:nvPicPr>
                      <p:cNvPr id="0" name="Object 44"/>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7086600" y="6172200"/>
                        <a:ext cx="604838" cy="538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549" name="Arc 45"/>
          <p:cNvSpPr>
            <a:spLocks/>
          </p:cNvSpPr>
          <p:nvPr/>
        </p:nvSpPr>
        <p:spPr bwMode="auto">
          <a:xfrm>
            <a:off x="6553200" y="3200400"/>
            <a:ext cx="228600" cy="685800"/>
          </a:xfrm>
          <a:custGeom>
            <a:avLst/>
            <a:gdLst>
              <a:gd name="T0" fmla="*/ 0 w 21600"/>
              <a:gd name="T1" fmla="*/ 0 h 43174"/>
              <a:gd name="T2" fmla="*/ 118163 w 21600"/>
              <a:gd name="T3" fmla="*/ 10893631 h 43174"/>
              <a:gd name="T4" fmla="*/ 0 w 21600"/>
              <a:gd name="T5" fmla="*/ 5450088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50" name="Arc 46"/>
          <p:cNvSpPr>
            <a:spLocks/>
          </p:cNvSpPr>
          <p:nvPr/>
        </p:nvSpPr>
        <p:spPr bwMode="auto">
          <a:xfrm>
            <a:off x="6553200" y="3886200"/>
            <a:ext cx="228600" cy="609600"/>
          </a:xfrm>
          <a:custGeom>
            <a:avLst/>
            <a:gdLst>
              <a:gd name="T0" fmla="*/ 0 w 21600"/>
              <a:gd name="T1" fmla="*/ 0 h 43174"/>
              <a:gd name="T2" fmla="*/ 118163 w 21600"/>
              <a:gd name="T3" fmla="*/ 8607314 h 43174"/>
              <a:gd name="T4" fmla="*/ 0 w 21600"/>
              <a:gd name="T5" fmla="*/ 4306255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51" name="Arc 47"/>
          <p:cNvSpPr>
            <a:spLocks/>
          </p:cNvSpPr>
          <p:nvPr/>
        </p:nvSpPr>
        <p:spPr bwMode="auto">
          <a:xfrm>
            <a:off x="7010400" y="4495800"/>
            <a:ext cx="228600" cy="533400"/>
          </a:xfrm>
          <a:custGeom>
            <a:avLst/>
            <a:gdLst>
              <a:gd name="T0" fmla="*/ 0 w 21600"/>
              <a:gd name="T1" fmla="*/ 0 h 43174"/>
              <a:gd name="T2" fmla="*/ 118163 w 21600"/>
              <a:gd name="T3" fmla="*/ 6589975 h 43174"/>
              <a:gd name="T4" fmla="*/ 0 w 21600"/>
              <a:gd name="T5" fmla="*/ 3296976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52" name="Arc 48"/>
          <p:cNvSpPr>
            <a:spLocks/>
          </p:cNvSpPr>
          <p:nvPr/>
        </p:nvSpPr>
        <p:spPr bwMode="auto">
          <a:xfrm>
            <a:off x="7010400" y="5181600"/>
            <a:ext cx="228600" cy="609600"/>
          </a:xfrm>
          <a:custGeom>
            <a:avLst/>
            <a:gdLst>
              <a:gd name="T0" fmla="*/ 0 w 21600"/>
              <a:gd name="T1" fmla="*/ 0 h 43174"/>
              <a:gd name="T2" fmla="*/ 118163 w 21600"/>
              <a:gd name="T3" fmla="*/ 8607314 h 43174"/>
              <a:gd name="T4" fmla="*/ 0 w 21600"/>
              <a:gd name="T5" fmla="*/ 4306255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53" name="Arc 49"/>
          <p:cNvSpPr>
            <a:spLocks/>
          </p:cNvSpPr>
          <p:nvPr/>
        </p:nvSpPr>
        <p:spPr bwMode="auto">
          <a:xfrm>
            <a:off x="7772400" y="5867400"/>
            <a:ext cx="228600" cy="609600"/>
          </a:xfrm>
          <a:custGeom>
            <a:avLst/>
            <a:gdLst>
              <a:gd name="T0" fmla="*/ 0 w 21600"/>
              <a:gd name="T1" fmla="*/ 0 h 43174"/>
              <a:gd name="T2" fmla="*/ 118163 w 21600"/>
              <a:gd name="T3" fmla="*/ 8607314 h 43174"/>
              <a:gd name="T4" fmla="*/ 0 w 21600"/>
              <a:gd name="T5" fmla="*/ 4306255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1554" name="Text Box 50"/>
          <p:cNvSpPr txBox="1">
            <a:spLocks noChangeArrowheads="1"/>
          </p:cNvSpPr>
          <p:nvPr/>
        </p:nvSpPr>
        <p:spPr bwMode="auto">
          <a:xfrm>
            <a:off x="6705600" y="3276600"/>
            <a:ext cx="152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200">
                <a:solidFill>
                  <a:srgbClr val="FF0000"/>
                </a:solidFill>
                <a:latin typeface="Comic Sans MS" pitchFamily="66" charset="0"/>
              </a:rPr>
              <a:t>Cancel x’s on the first one</a:t>
            </a:r>
            <a:endParaRPr lang="en-GB" sz="1200" baseline="30000">
              <a:solidFill>
                <a:srgbClr val="FF0000"/>
              </a:solidFill>
              <a:latin typeface="Comic Sans MS" pitchFamily="66" charset="0"/>
            </a:endParaRPr>
          </a:p>
        </p:txBody>
      </p:sp>
      <p:sp>
        <p:nvSpPr>
          <p:cNvPr id="21555" name="Text Box 51"/>
          <p:cNvSpPr txBox="1">
            <a:spLocks noChangeArrowheads="1"/>
          </p:cNvSpPr>
          <p:nvPr/>
        </p:nvSpPr>
        <p:spPr bwMode="auto">
          <a:xfrm>
            <a:off x="6629400" y="3962400"/>
            <a:ext cx="152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200">
                <a:solidFill>
                  <a:srgbClr val="FF0000"/>
                </a:solidFill>
                <a:latin typeface="Comic Sans MS" pitchFamily="66" charset="0"/>
              </a:rPr>
              <a:t>Rewrite in the form ax</a:t>
            </a:r>
            <a:r>
              <a:rPr lang="en-GB" sz="1200" baseline="30000">
                <a:solidFill>
                  <a:srgbClr val="FF0000"/>
                </a:solidFill>
                <a:latin typeface="Comic Sans MS" pitchFamily="66" charset="0"/>
              </a:rPr>
              <a:t>n</a:t>
            </a:r>
          </a:p>
        </p:txBody>
      </p:sp>
      <p:sp>
        <p:nvSpPr>
          <p:cNvPr id="21556" name="Text Box 52"/>
          <p:cNvSpPr txBox="1">
            <a:spLocks noChangeArrowheads="1"/>
          </p:cNvSpPr>
          <p:nvPr/>
        </p:nvSpPr>
        <p:spPr bwMode="auto">
          <a:xfrm>
            <a:off x="7086600" y="4648200"/>
            <a:ext cx="15240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200">
                <a:solidFill>
                  <a:srgbClr val="FF0000"/>
                </a:solidFill>
                <a:latin typeface="Comic Sans MS" pitchFamily="66" charset="0"/>
              </a:rPr>
              <a:t>Differentiate</a:t>
            </a:r>
            <a:endParaRPr lang="en-GB" sz="1200" baseline="30000">
              <a:solidFill>
                <a:srgbClr val="FF0000"/>
              </a:solidFill>
              <a:latin typeface="Comic Sans MS" pitchFamily="66" charset="0"/>
            </a:endParaRPr>
          </a:p>
        </p:txBody>
      </p:sp>
      <p:sp>
        <p:nvSpPr>
          <p:cNvPr id="21557" name="Text Box 53"/>
          <p:cNvSpPr txBox="1">
            <a:spLocks noChangeArrowheads="1"/>
          </p:cNvSpPr>
          <p:nvPr/>
        </p:nvSpPr>
        <p:spPr bwMode="auto">
          <a:xfrm>
            <a:off x="7086600" y="5257800"/>
            <a:ext cx="152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200">
                <a:solidFill>
                  <a:srgbClr val="FF0000"/>
                </a:solidFill>
                <a:latin typeface="Comic Sans MS" pitchFamily="66" charset="0"/>
              </a:rPr>
              <a:t>Rewrite using power rules</a:t>
            </a:r>
            <a:endParaRPr lang="en-GB" sz="1200" baseline="30000">
              <a:solidFill>
                <a:srgbClr val="FF0000"/>
              </a:solidFill>
              <a:latin typeface="Comic Sans MS" pitchFamily="66" charset="0"/>
            </a:endParaRPr>
          </a:p>
        </p:txBody>
      </p:sp>
      <p:sp>
        <p:nvSpPr>
          <p:cNvPr id="21558" name="Text Box 54"/>
          <p:cNvSpPr txBox="1">
            <a:spLocks noChangeArrowheads="1"/>
          </p:cNvSpPr>
          <p:nvPr/>
        </p:nvSpPr>
        <p:spPr bwMode="auto">
          <a:xfrm>
            <a:off x="7772400" y="5867400"/>
            <a:ext cx="1524000"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200">
                <a:solidFill>
                  <a:srgbClr val="FF0000"/>
                </a:solidFill>
                <a:latin typeface="Comic Sans MS" pitchFamily="66" charset="0"/>
              </a:rPr>
              <a:t>Make the Denominators common</a:t>
            </a:r>
            <a:endParaRPr lang="en-GB" sz="1200" baseline="30000">
              <a:solidFill>
                <a:srgbClr val="FF0000"/>
              </a:solidFill>
              <a:latin typeface="Comic Sans MS" pitchFamily="66" charset="0"/>
            </a:endParaRPr>
          </a:p>
        </p:txBody>
      </p:sp>
      <p:pic>
        <p:nvPicPr>
          <p:cNvPr id="18467" name="Picture 55" descr="diff1"/>
          <p:cNvPicPr>
            <a:picLocks noChangeAspect="1" noChangeArrowheads="1"/>
          </p:cNvPicPr>
          <p:nvPr/>
        </p:nvPicPr>
        <p:blipFill>
          <a:blip r:embed="rId30" cstate="print">
            <a:extLst>
              <a:ext uri="{28A0092B-C50C-407E-A947-70E740481C1C}">
                <a14:useLocalDpi xmlns:a14="http://schemas.microsoft.com/office/drawing/2010/main" val="0"/>
              </a:ext>
            </a:extLst>
          </a:blip>
          <a:srcRect/>
          <a:stretch>
            <a:fillRect/>
          </a:stretch>
        </p:blipFill>
        <p:spPr bwMode="auto">
          <a:xfrm>
            <a:off x="7010400" y="228600"/>
            <a:ext cx="19050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511"/>
                                        </p:tgtEl>
                                        <p:attrNameLst>
                                          <p:attrName>style.visibility</p:attrName>
                                        </p:attrNameLst>
                                      </p:cBhvr>
                                      <p:to>
                                        <p:strVal val="visible"/>
                                      </p:to>
                                    </p:set>
                                    <p:animEffect transition="in" filter="blinds(horizontal)">
                                      <p:cBhvr>
                                        <p:cTn id="7" dur="500"/>
                                        <p:tgtEl>
                                          <p:spTgt spid="21511"/>
                                        </p:tgtEl>
                                      </p:cBhvr>
                                    </p:animEffect>
                                  </p:childTnLst>
                                </p:cTn>
                              </p:par>
                              <p:par>
                                <p:cTn id="8" presetID="3" presetClass="entr" presetSubtype="10" fill="hold" nodeType="withEffect">
                                  <p:stCondLst>
                                    <p:cond delay="0"/>
                                  </p:stCondLst>
                                  <p:childTnLst>
                                    <p:set>
                                      <p:cBhvr>
                                        <p:cTn id="9" dur="1" fill="hold">
                                          <p:stCondLst>
                                            <p:cond delay="0"/>
                                          </p:stCondLst>
                                        </p:cTn>
                                        <p:tgtEl>
                                          <p:spTgt spid="21512"/>
                                        </p:tgtEl>
                                        <p:attrNameLst>
                                          <p:attrName>style.visibility</p:attrName>
                                        </p:attrNameLst>
                                      </p:cBhvr>
                                      <p:to>
                                        <p:strVal val="visible"/>
                                      </p:to>
                                    </p:set>
                                    <p:animEffect transition="in" filter="blinds(horizontal)">
                                      <p:cBhvr>
                                        <p:cTn id="10" dur="500"/>
                                        <p:tgtEl>
                                          <p:spTgt spid="2151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21525"/>
                                        </p:tgtEl>
                                        <p:attrNameLst>
                                          <p:attrName>style.visibility</p:attrName>
                                        </p:attrNameLst>
                                      </p:cBhvr>
                                      <p:to>
                                        <p:strVal val="visible"/>
                                      </p:to>
                                    </p:set>
                                    <p:animEffect transition="in" filter="blinds(horizontal)">
                                      <p:cBhvr>
                                        <p:cTn id="15" dur="500"/>
                                        <p:tgtEl>
                                          <p:spTgt spid="2152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1530"/>
                                        </p:tgtEl>
                                        <p:attrNameLst>
                                          <p:attrName>style.visibility</p:attrName>
                                        </p:attrNameLst>
                                      </p:cBhvr>
                                      <p:to>
                                        <p:strVal val="visible"/>
                                      </p:to>
                                    </p:set>
                                    <p:animEffect transition="in" filter="blinds(horizontal)">
                                      <p:cBhvr>
                                        <p:cTn id="20" dur="500"/>
                                        <p:tgtEl>
                                          <p:spTgt spid="21530"/>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nodeType="clickEffect">
                                  <p:stCondLst>
                                    <p:cond delay="0"/>
                                  </p:stCondLst>
                                  <p:childTnLst>
                                    <p:set>
                                      <p:cBhvr>
                                        <p:cTn id="24" dur="1" fill="hold">
                                          <p:stCondLst>
                                            <p:cond delay="0"/>
                                          </p:stCondLst>
                                        </p:cTn>
                                        <p:tgtEl>
                                          <p:spTgt spid="21535"/>
                                        </p:tgtEl>
                                        <p:attrNameLst>
                                          <p:attrName>style.visibility</p:attrName>
                                        </p:attrNameLst>
                                      </p:cBhvr>
                                      <p:to>
                                        <p:strVal val="visible"/>
                                      </p:to>
                                    </p:set>
                                    <p:animEffect transition="in" filter="blinds(horizontal)">
                                      <p:cBhvr>
                                        <p:cTn id="25" dur="500"/>
                                        <p:tgtEl>
                                          <p:spTgt spid="21535"/>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21549"/>
                                        </p:tgtEl>
                                        <p:attrNameLst>
                                          <p:attrName>style.visibility</p:attrName>
                                        </p:attrNameLst>
                                      </p:cBhvr>
                                      <p:to>
                                        <p:strVal val="visible"/>
                                      </p:to>
                                    </p:set>
                                    <p:animEffect transition="in" filter="blinds(horizontal)">
                                      <p:cBhvr>
                                        <p:cTn id="30" dur="500"/>
                                        <p:tgtEl>
                                          <p:spTgt spid="21549"/>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21554"/>
                                        </p:tgtEl>
                                        <p:attrNameLst>
                                          <p:attrName>style.visibility</p:attrName>
                                        </p:attrNameLst>
                                      </p:cBhvr>
                                      <p:to>
                                        <p:strVal val="visible"/>
                                      </p:to>
                                    </p:set>
                                    <p:animEffect transition="in" filter="blinds(horizontal)">
                                      <p:cBhvr>
                                        <p:cTn id="35" dur="500"/>
                                        <p:tgtEl>
                                          <p:spTgt spid="21554"/>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nodeType="clickEffect">
                                  <p:stCondLst>
                                    <p:cond delay="0"/>
                                  </p:stCondLst>
                                  <p:childTnLst>
                                    <p:set>
                                      <p:cBhvr>
                                        <p:cTn id="39" dur="1" fill="hold">
                                          <p:stCondLst>
                                            <p:cond delay="0"/>
                                          </p:stCondLst>
                                        </p:cTn>
                                        <p:tgtEl>
                                          <p:spTgt spid="21536"/>
                                        </p:tgtEl>
                                        <p:attrNameLst>
                                          <p:attrName>style.visibility</p:attrName>
                                        </p:attrNameLst>
                                      </p:cBhvr>
                                      <p:to>
                                        <p:strVal val="visible"/>
                                      </p:to>
                                    </p:set>
                                    <p:animEffect transition="in" filter="blinds(horizontal)">
                                      <p:cBhvr>
                                        <p:cTn id="40" dur="500"/>
                                        <p:tgtEl>
                                          <p:spTgt spid="21536"/>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21550"/>
                                        </p:tgtEl>
                                        <p:attrNameLst>
                                          <p:attrName>style.visibility</p:attrName>
                                        </p:attrNameLst>
                                      </p:cBhvr>
                                      <p:to>
                                        <p:strVal val="visible"/>
                                      </p:to>
                                    </p:set>
                                    <p:animEffect transition="in" filter="blinds(horizontal)">
                                      <p:cBhvr>
                                        <p:cTn id="45" dur="500"/>
                                        <p:tgtEl>
                                          <p:spTgt spid="21550"/>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21555"/>
                                        </p:tgtEl>
                                        <p:attrNameLst>
                                          <p:attrName>style.visibility</p:attrName>
                                        </p:attrNameLst>
                                      </p:cBhvr>
                                      <p:to>
                                        <p:strVal val="visible"/>
                                      </p:to>
                                    </p:set>
                                    <p:animEffect transition="in" filter="blinds(horizontal)">
                                      <p:cBhvr>
                                        <p:cTn id="50" dur="500"/>
                                        <p:tgtEl>
                                          <p:spTgt spid="21555"/>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ntr" presetSubtype="10" fill="hold" nodeType="clickEffect">
                                  <p:stCondLst>
                                    <p:cond delay="0"/>
                                  </p:stCondLst>
                                  <p:childTnLst>
                                    <p:set>
                                      <p:cBhvr>
                                        <p:cTn id="54" dur="1" fill="hold">
                                          <p:stCondLst>
                                            <p:cond delay="0"/>
                                          </p:stCondLst>
                                        </p:cTn>
                                        <p:tgtEl>
                                          <p:spTgt spid="21537"/>
                                        </p:tgtEl>
                                        <p:attrNameLst>
                                          <p:attrName>style.visibility</p:attrName>
                                        </p:attrNameLst>
                                      </p:cBhvr>
                                      <p:to>
                                        <p:strVal val="visible"/>
                                      </p:to>
                                    </p:set>
                                    <p:animEffect transition="in" filter="blinds(horizontal)">
                                      <p:cBhvr>
                                        <p:cTn id="55" dur="500"/>
                                        <p:tgtEl>
                                          <p:spTgt spid="21537"/>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3" presetClass="entr" presetSubtype="10" fill="hold" grpId="0" nodeType="clickEffect">
                                  <p:stCondLst>
                                    <p:cond delay="0"/>
                                  </p:stCondLst>
                                  <p:childTnLst>
                                    <p:set>
                                      <p:cBhvr>
                                        <p:cTn id="59" dur="1" fill="hold">
                                          <p:stCondLst>
                                            <p:cond delay="0"/>
                                          </p:stCondLst>
                                        </p:cTn>
                                        <p:tgtEl>
                                          <p:spTgt spid="21551"/>
                                        </p:tgtEl>
                                        <p:attrNameLst>
                                          <p:attrName>style.visibility</p:attrName>
                                        </p:attrNameLst>
                                      </p:cBhvr>
                                      <p:to>
                                        <p:strVal val="visible"/>
                                      </p:to>
                                    </p:set>
                                    <p:animEffect transition="in" filter="blinds(horizontal)">
                                      <p:cBhvr>
                                        <p:cTn id="60" dur="500"/>
                                        <p:tgtEl>
                                          <p:spTgt spid="21551"/>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21556"/>
                                        </p:tgtEl>
                                        <p:attrNameLst>
                                          <p:attrName>style.visibility</p:attrName>
                                        </p:attrNameLst>
                                      </p:cBhvr>
                                      <p:to>
                                        <p:strVal val="visible"/>
                                      </p:to>
                                    </p:set>
                                    <p:animEffect transition="in" filter="blinds(horizontal)">
                                      <p:cBhvr>
                                        <p:cTn id="65" dur="500"/>
                                        <p:tgtEl>
                                          <p:spTgt spid="21556"/>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3" presetClass="entr" presetSubtype="10" fill="hold" nodeType="clickEffect">
                                  <p:stCondLst>
                                    <p:cond delay="0"/>
                                  </p:stCondLst>
                                  <p:childTnLst>
                                    <p:set>
                                      <p:cBhvr>
                                        <p:cTn id="69" dur="1" fill="hold">
                                          <p:stCondLst>
                                            <p:cond delay="0"/>
                                          </p:stCondLst>
                                        </p:cTn>
                                        <p:tgtEl>
                                          <p:spTgt spid="21540"/>
                                        </p:tgtEl>
                                        <p:attrNameLst>
                                          <p:attrName>style.visibility</p:attrName>
                                        </p:attrNameLst>
                                      </p:cBhvr>
                                      <p:to>
                                        <p:strVal val="visible"/>
                                      </p:to>
                                    </p:set>
                                    <p:animEffect transition="in" filter="blinds(horizontal)">
                                      <p:cBhvr>
                                        <p:cTn id="70" dur="500"/>
                                        <p:tgtEl>
                                          <p:spTgt spid="21540"/>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nodeType="clickEffect">
                                  <p:stCondLst>
                                    <p:cond delay="0"/>
                                  </p:stCondLst>
                                  <p:childTnLst>
                                    <p:set>
                                      <p:cBhvr>
                                        <p:cTn id="74" dur="1" fill="hold">
                                          <p:stCondLst>
                                            <p:cond delay="0"/>
                                          </p:stCondLst>
                                        </p:cTn>
                                        <p:tgtEl>
                                          <p:spTgt spid="21538"/>
                                        </p:tgtEl>
                                        <p:attrNameLst>
                                          <p:attrName>style.visibility</p:attrName>
                                        </p:attrNameLst>
                                      </p:cBhvr>
                                      <p:to>
                                        <p:strVal val="visible"/>
                                      </p:to>
                                    </p:set>
                                    <p:animEffect transition="in" filter="blinds(horizontal)">
                                      <p:cBhvr>
                                        <p:cTn id="75" dur="500"/>
                                        <p:tgtEl>
                                          <p:spTgt spid="21538"/>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3" presetClass="entr" presetSubtype="10" fill="hold" nodeType="clickEffect">
                                  <p:stCondLst>
                                    <p:cond delay="0"/>
                                  </p:stCondLst>
                                  <p:childTnLst>
                                    <p:set>
                                      <p:cBhvr>
                                        <p:cTn id="79" dur="1" fill="hold">
                                          <p:stCondLst>
                                            <p:cond delay="0"/>
                                          </p:stCondLst>
                                        </p:cTn>
                                        <p:tgtEl>
                                          <p:spTgt spid="21539"/>
                                        </p:tgtEl>
                                        <p:attrNameLst>
                                          <p:attrName>style.visibility</p:attrName>
                                        </p:attrNameLst>
                                      </p:cBhvr>
                                      <p:to>
                                        <p:strVal val="visible"/>
                                      </p:to>
                                    </p:set>
                                    <p:animEffect transition="in" filter="blinds(horizontal)">
                                      <p:cBhvr>
                                        <p:cTn id="80" dur="500"/>
                                        <p:tgtEl>
                                          <p:spTgt spid="21539"/>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3" presetClass="entr" presetSubtype="10" fill="hold" grpId="0" nodeType="clickEffect">
                                  <p:stCondLst>
                                    <p:cond delay="0"/>
                                  </p:stCondLst>
                                  <p:childTnLst>
                                    <p:set>
                                      <p:cBhvr>
                                        <p:cTn id="84" dur="1" fill="hold">
                                          <p:stCondLst>
                                            <p:cond delay="0"/>
                                          </p:stCondLst>
                                        </p:cTn>
                                        <p:tgtEl>
                                          <p:spTgt spid="21552"/>
                                        </p:tgtEl>
                                        <p:attrNameLst>
                                          <p:attrName>style.visibility</p:attrName>
                                        </p:attrNameLst>
                                      </p:cBhvr>
                                      <p:to>
                                        <p:strVal val="visible"/>
                                      </p:to>
                                    </p:set>
                                    <p:animEffect transition="in" filter="blinds(horizontal)">
                                      <p:cBhvr>
                                        <p:cTn id="85" dur="500"/>
                                        <p:tgtEl>
                                          <p:spTgt spid="21552"/>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3" presetClass="entr" presetSubtype="10" fill="hold" grpId="0" nodeType="clickEffect">
                                  <p:stCondLst>
                                    <p:cond delay="0"/>
                                  </p:stCondLst>
                                  <p:childTnLst>
                                    <p:set>
                                      <p:cBhvr>
                                        <p:cTn id="89" dur="1" fill="hold">
                                          <p:stCondLst>
                                            <p:cond delay="0"/>
                                          </p:stCondLst>
                                        </p:cTn>
                                        <p:tgtEl>
                                          <p:spTgt spid="21557"/>
                                        </p:tgtEl>
                                        <p:attrNameLst>
                                          <p:attrName>style.visibility</p:attrName>
                                        </p:attrNameLst>
                                      </p:cBhvr>
                                      <p:to>
                                        <p:strVal val="visible"/>
                                      </p:to>
                                    </p:set>
                                    <p:animEffect transition="in" filter="blinds(horizontal)">
                                      <p:cBhvr>
                                        <p:cTn id="90" dur="500"/>
                                        <p:tgtEl>
                                          <p:spTgt spid="21557"/>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3" presetClass="entr" presetSubtype="10" fill="hold" nodeType="clickEffect">
                                  <p:stCondLst>
                                    <p:cond delay="0"/>
                                  </p:stCondLst>
                                  <p:childTnLst>
                                    <p:set>
                                      <p:cBhvr>
                                        <p:cTn id="94" dur="1" fill="hold">
                                          <p:stCondLst>
                                            <p:cond delay="0"/>
                                          </p:stCondLst>
                                        </p:cTn>
                                        <p:tgtEl>
                                          <p:spTgt spid="21543"/>
                                        </p:tgtEl>
                                        <p:attrNameLst>
                                          <p:attrName>style.visibility</p:attrName>
                                        </p:attrNameLst>
                                      </p:cBhvr>
                                      <p:to>
                                        <p:strVal val="visible"/>
                                      </p:to>
                                    </p:set>
                                    <p:animEffect transition="in" filter="blinds(horizontal)">
                                      <p:cBhvr>
                                        <p:cTn id="95" dur="500"/>
                                        <p:tgtEl>
                                          <p:spTgt spid="21543"/>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3" presetClass="entr" presetSubtype="10" fill="hold" nodeType="clickEffect">
                                  <p:stCondLst>
                                    <p:cond delay="0"/>
                                  </p:stCondLst>
                                  <p:childTnLst>
                                    <p:set>
                                      <p:cBhvr>
                                        <p:cTn id="99" dur="1" fill="hold">
                                          <p:stCondLst>
                                            <p:cond delay="0"/>
                                          </p:stCondLst>
                                        </p:cTn>
                                        <p:tgtEl>
                                          <p:spTgt spid="21541"/>
                                        </p:tgtEl>
                                        <p:attrNameLst>
                                          <p:attrName>style.visibility</p:attrName>
                                        </p:attrNameLst>
                                      </p:cBhvr>
                                      <p:to>
                                        <p:strVal val="visible"/>
                                      </p:to>
                                    </p:set>
                                    <p:animEffect transition="in" filter="blinds(horizontal)">
                                      <p:cBhvr>
                                        <p:cTn id="100" dur="500"/>
                                        <p:tgtEl>
                                          <p:spTgt spid="21541"/>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3" presetClass="entr" presetSubtype="10" fill="hold" nodeType="clickEffect">
                                  <p:stCondLst>
                                    <p:cond delay="0"/>
                                  </p:stCondLst>
                                  <p:childTnLst>
                                    <p:set>
                                      <p:cBhvr>
                                        <p:cTn id="104" dur="1" fill="hold">
                                          <p:stCondLst>
                                            <p:cond delay="0"/>
                                          </p:stCondLst>
                                        </p:cTn>
                                        <p:tgtEl>
                                          <p:spTgt spid="21542"/>
                                        </p:tgtEl>
                                        <p:attrNameLst>
                                          <p:attrName>style.visibility</p:attrName>
                                        </p:attrNameLst>
                                      </p:cBhvr>
                                      <p:to>
                                        <p:strVal val="visible"/>
                                      </p:to>
                                    </p:set>
                                    <p:animEffect transition="in" filter="blinds(horizontal)">
                                      <p:cBhvr>
                                        <p:cTn id="105" dur="500"/>
                                        <p:tgtEl>
                                          <p:spTgt spid="21542"/>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3" presetClass="entr" presetSubtype="10" fill="hold" grpId="0" nodeType="clickEffect">
                                  <p:stCondLst>
                                    <p:cond delay="0"/>
                                  </p:stCondLst>
                                  <p:childTnLst>
                                    <p:set>
                                      <p:cBhvr>
                                        <p:cTn id="109" dur="1" fill="hold">
                                          <p:stCondLst>
                                            <p:cond delay="0"/>
                                          </p:stCondLst>
                                        </p:cTn>
                                        <p:tgtEl>
                                          <p:spTgt spid="21553"/>
                                        </p:tgtEl>
                                        <p:attrNameLst>
                                          <p:attrName>style.visibility</p:attrName>
                                        </p:attrNameLst>
                                      </p:cBhvr>
                                      <p:to>
                                        <p:strVal val="visible"/>
                                      </p:to>
                                    </p:set>
                                    <p:animEffect transition="in" filter="blinds(horizontal)">
                                      <p:cBhvr>
                                        <p:cTn id="110" dur="500"/>
                                        <p:tgtEl>
                                          <p:spTgt spid="21553"/>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3" presetClass="entr" presetSubtype="10" fill="hold" grpId="0" nodeType="clickEffect">
                                  <p:stCondLst>
                                    <p:cond delay="0"/>
                                  </p:stCondLst>
                                  <p:childTnLst>
                                    <p:set>
                                      <p:cBhvr>
                                        <p:cTn id="114" dur="1" fill="hold">
                                          <p:stCondLst>
                                            <p:cond delay="0"/>
                                          </p:stCondLst>
                                        </p:cTn>
                                        <p:tgtEl>
                                          <p:spTgt spid="21558"/>
                                        </p:tgtEl>
                                        <p:attrNameLst>
                                          <p:attrName>style.visibility</p:attrName>
                                        </p:attrNameLst>
                                      </p:cBhvr>
                                      <p:to>
                                        <p:strVal val="visible"/>
                                      </p:to>
                                    </p:set>
                                    <p:animEffect transition="in" filter="blinds(horizontal)">
                                      <p:cBhvr>
                                        <p:cTn id="115" dur="500"/>
                                        <p:tgtEl>
                                          <p:spTgt spid="21558"/>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3" presetClass="entr" presetSubtype="10" fill="hold" nodeType="clickEffect">
                                  <p:stCondLst>
                                    <p:cond delay="0"/>
                                  </p:stCondLst>
                                  <p:childTnLst>
                                    <p:set>
                                      <p:cBhvr>
                                        <p:cTn id="119" dur="1" fill="hold">
                                          <p:stCondLst>
                                            <p:cond delay="0"/>
                                          </p:stCondLst>
                                        </p:cTn>
                                        <p:tgtEl>
                                          <p:spTgt spid="21546"/>
                                        </p:tgtEl>
                                        <p:attrNameLst>
                                          <p:attrName>style.visibility</p:attrName>
                                        </p:attrNameLst>
                                      </p:cBhvr>
                                      <p:to>
                                        <p:strVal val="visible"/>
                                      </p:to>
                                    </p:set>
                                    <p:animEffect transition="in" filter="blinds(horizontal)">
                                      <p:cBhvr>
                                        <p:cTn id="120" dur="500"/>
                                        <p:tgtEl>
                                          <p:spTgt spid="21546"/>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3" presetClass="entr" presetSubtype="10" fill="hold" nodeType="clickEffect">
                                  <p:stCondLst>
                                    <p:cond delay="0"/>
                                  </p:stCondLst>
                                  <p:childTnLst>
                                    <p:set>
                                      <p:cBhvr>
                                        <p:cTn id="124" dur="1" fill="hold">
                                          <p:stCondLst>
                                            <p:cond delay="0"/>
                                          </p:stCondLst>
                                        </p:cTn>
                                        <p:tgtEl>
                                          <p:spTgt spid="21544"/>
                                        </p:tgtEl>
                                        <p:attrNameLst>
                                          <p:attrName>style.visibility</p:attrName>
                                        </p:attrNameLst>
                                      </p:cBhvr>
                                      <p:to>
                                        <p:strVal val="visible"/>
                                      </p:to>
                                    </p:set>
                                    <p:animEffect transition="in" filter="blinds(horizontal)">
                                      <p:cBhvr>
                                        <p:cTn id="125" dur="500"/>
                                        <p:tgtEl>
                                          <p:spTgt spid="21544"/>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3" presetClass="entr" presetSubtype="10" fill="hold" nodeType="clickEffect">
                                  <p:stCondLst>
                                    <p:cond delay="0"/>
                                  </p:stCondLst>
                                  <p:childTnLst>
                                    <p:set>
                                      <p:cBhvr>
                                        <p:cTn id="129" dur="1" fill="hold">
                                          <p:stCondLst>
                                            <p:cond delay="0"/>
                                          </p:stCondLst>
                                        </p:cTn>
                                        <p:tgtEl>
                                          <p:spTgt spid="21545"/>
                                        </p:tgtEl>
                                        <p:attrNameLst>
                                          <p:attrName>style.visibility</p:attrName>
                                        </p:attrNameLst>
                                      </p:cBhvr>
                                      <p:to>
                                        <p:strVal val="visible"/>
                                      </p:to>
                                    </p:set>
                                    <p:animEffect transition="in" filter="blinds(horizontal)">
                                      <p:cBhvr>
                                        <p:cTn id="130" dur="500"/>
                                        <p:tgtEl>
                                          <p:spTgt spid="21545"/>
                                        </p:tgtEl>
                                      </p:cBhvr>
                                    </p:animEffect>
                                  </p:childTnLst>
                                </p:cTn>
                              </p:par>
                            </p:childTnLst>
                          </p:cTn>
                        </p:par>
                      </p:childTnLst>
                    </p:cTn>
                  </p:par>
                  <p:par>
                    <p:cTn id="131" fill="hold" nodeType="clickPar">
                      <p:stCondLst>
                        <p:cond delay="indefinite"/>
                      </p:stCondLst>
                      <p:childTnLst>
                        <p:par>
                          <p:cTn id="132" fill="hold" nodeType="withGroup">
                            <p:stCondLst>
                              <p:cond delay="0"/>
                            </p:stCondLst>
                            <p:childTnLst>
                              <p:par>
                                <p:cTn id="133" presetID="3" presetClass="entr" presetSubtype="10" fill="hold" nodeType="clickEffect">
                                  <p:stCondLst>
                                    <p:cond delay="0"/>
                                  </p:stCondLst>
                                  <p:childTnLst>
                                    <p:set>
                                      <p:cBhvr>
                                        <p:cTn id="134" dur="1" fill="hold">
                                          <p:stCondLst>
                                            <p:cond delay="0"/>
                                          </p:stCondLst>
                                        </p:cTn>
                                        <p:tgtEl>
                                          <p:spTgt spid="21547"/>
                                        </p:tgtEl>
                                        <p:attrNameLst>
                                          <p:attrName>style.visibility</p:attrName>
                                        </p:attrNameLst>
                                      </p:cBhvr>
                                      <p:to>
                                        <p:strVal val="visible"/>
                                      </p:to>
                                    </p:set>
                                    <p:animEffect transition="in" filter="blinds(horizontal)">
                                      <p:cBhvr>
                                        <p:cTn id="135" dur="500"/>
                                        <p:tgtEl>
                                          <p:spTgt spid="21547"/>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3" presetClass="entr" presetSubtype="10" fill="hold" nodeType="clickEffect">
                                  <p:stCondLst>
                                    <p:cond delay="0"/>
                                  </p:stCondLst>
                                  <p:childTnLst>
                                    <p:set>
                                      <p:cBhvr>
                                        <p:cTn id="139" dur="1" fill="hold">
                                          <p:stCondLst>
                                            <p:cond delay="0"/>
                                          </p:stCondLst>
                                        </p:cTn>
                                        <p:tgtEl>
                                          <p:spTgt spid="21548"/>
                                        </p:tgtEl>
                                        <p:attrNameLst>
                                          <p:attrName>style.visibility</p:attrName>
                                        </p:attrNameLst>
                                      </p:cBhvr>
                                      <p:to>
                                        <p:strVal val="visible"/>
                                      </p:to>
                                    </p:set>
                                    <p:animEffect transition="in" filter="blinds(horizontal)">
                                      <p:cBhvr>
                                        <p:cTn id="140" dur="500"/>
                                        <p:tgtEl>
                                          <p:spTgt spid="215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1" grpId="0"/>
      <p:bldP spid="21525" grpId="0" animBg="1"/>
      <p:bldP spid="21530" grpId="0"/>
      <p:bldP spid="21549" grpId="0" animBg="1"/>
      <p:bldP spid="21550" grpId="0" animBg="1"/>
      <p:bldP spid="21551" grpId="0" animBg="1"/>
      <p:bldP spid="21552" grpId="0" animBg="1"/>
      <p:bldP spid="21553" grpId="0" animBg="1"/>
      <p:bldP spid="21554" grpId="0"/>
      <p:bldP spid="21555" grpId="0"/>
      <p:bldP spid="21556" grpId="0"/>
      <p:bldP spid="21557" grpId="0"/>
      <p:bldP spid="2155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WordArt 2"/>
          <p:cNvSpPr>
            <a:spLocks noChangeArrowheads="1" noChangeShapeType="1" noTextEdit="1"/>
          </p:cNvSpPr>
          <p:nvPr/>
        </p:nvSpPr>
        <p:spPr bwMode="auto">
          <a:xfrm>
            <a:off x="1524000" y="2667000"/>
            <a:ext cx="6019800" cy="1285875"/>
          </a:xfrm>
          <a:prstGeom prst="rect">
            <a:avLst/>
          </a:prstGeom>
        </p:spPr>
        <p:txBody>
          <a:bodyPr wrap="none" fromWordArt="1">
            <a:prstTxWarp prst="textSlantUp">
              <a:avLst>
                <a:gd name="adj" fmla="val 32056"/>
              </a:avLst>
            </a:prstTxWarp>
          </a:bodyPr>
          <a:lstStyle/>
          <a:p>
            <a:pPr algn="ctr"/>
            <a:r>
              <a:rPr lang="en-GB" sz="3600" kern="10">
                <a:ln w="25400">
                  <a:solidFill>
                    <a:schemeClr val="tx1"/>
                  </a:solidFill>
                  <a:round/>
                  <a:headEnd/>
                  <a:tailEnd/>
                </a:ln>
                <a:solidFill>
                  <a:srgbClr val="FF0000"/>
                </a:solidFill>
                <a:effectLst>
                  <a:outerShdw dist="53882" dir="2700000" algn="ctr" rotWithShape="0">
                    <a:srgbClr val="9999FF">
                      <a:alpha val="79999"/>
                    </a:srgbClr>
                  </a:outerShdw>
                </a:effectLst>
                <a:latin typeface="Impact"/>
              </a:rPr>
              <a:t>Teachings for Exercise 7F</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smtClean="0">
                <a:latin typeface="Comic Sans MS" pitchFamily="66" charset="0"/>
              </a:rPr>
              <a:t>Differentiation</a:t>
            </a:r>
          </a:p>
        </p:txBody>
      </p:sp>
      <p:sp>
        <p:nvSpPr>
          <p:cNvPr id="20483" name="Rectangle 3"/>
          <p:cNvSpPr>
            <a:spLocks noGrp="1" noChangeArrowheads="1"/>
          </p:cNvSpPr>
          <p:nvPr>
            <p:ph type="body" idx="1"/>
          </p:nvPr>
        </p:nvSpPr>
        <p:spPr>
          <a:xfrm>
            <a:off x="152400" y="1600200"/>
            <a:ext cx="3733800" cy="4525963"/>
          </a:xfrm>
        </p:spPr>
        <p:txBody>
          <a:bodyPr/>
          <a:lstStyle/>
          <a:p>
            <a:pPr marL="0" indent="0" algn="ctr" eaLnBrk="1" hangingPunct="1">
              <a:buFontTx/>
              <a:buNone/>
            </a:pPr>
            <a:r>
              <a:rPr lang="en-GB" sz="1600" b="1" u="sng" smtClean="0">
                <a:latin typeface="Comic Sans MS" pitchFamily="66" charset="0"/>
              </a:rPr>
              <a:t>You can repeat the process of differentiation to get the ‘second order derivative’</a:t>
            </a:r>
            <a:endParaRPr lang="en-GB" sz="1400" smtClean="0">
              <a:latin typeface="Comic Sans MS" pitchFamily="66" charset="0"/>
            </a:endParaRPr>
          </a:p>
          <a:p>
            <a:pPr marL="0" indent="0" algn="ctr" eaLnBrk="1" hangingPunct="1">
              <a:buFontTx/>
              <a:buNone/>
            </a:pPr>
            <a:endParaRPr lang="en-GB" sz="1400" smtClean="0">
              <a:latin typeface="Comic Sans MS" pitchFamily="66" charset="0"/>
            </a:endParaRPr>
          </a:p>
          <a:p>
            <a:pPr marL="0" indent="0" algn="ctr" eaLnBrk="1" hangingPunct="1">
              <a:buFontTx/>
              <a:buNone/>
            </a:pPr>
            <a:endParaRPr lang="en-GB" sz="1400" smtClean="0">
              <a:latin typeface="Comic Sans MS" pitchFamily="66" charset="0"/>
            </a:endParaRPr>
          </a:p>
          <a:p>
            <a:pPr marL="0" indent="0" eaLnBrk="1" hangingPunct="1">
              <a:buFontTx/>
              <a:buNone/>
            </a:pPr>
            <a:endParaRPr lang="en-GB" sz="1600" b="1" u="sng" smtClean="0">
              <a:latin typeface="Comic Sans MS" pitchFamily="66" charset="0"/>
            </a:endParaRPr>
          </a:p>
        </p:txBody>
      </p:sp>
      <p:sp>
        <p:nvSpPr>
          <p:cNvPr id="20484" name="Text Box 4"/>
          <p:cNvSpPr txBox="1">
            <a:spLocks noChangeArrowheads="1"/>
          </p:cNvSpPr>
          <p:nvPr/>
        </p:nvSpPr>
        <p:spPr bwMode="auto">
          <a:xfrm>
            <a:off x="8534400" y="6491288"/>
            <a:ext cx="609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atin typeface="Comic Sans MS" pitchFamily="66" charset="0"/>
              </a:rPr>
              <a:t>7F</a:t>
            </a:r>
          </a:p>
        </p:txBody>
      </p:sp>
      <p:graphicFrame>
        <p:nvGraphicFramePr>
          <p:cNvPr id="23557" name="Object 5"/>
          <p:cNvGraphicFramePr>
            <a:graphicFrameLocks noChangeAspect="1"/>
          </p:cNvGraphicFramePr>
          <p:nvPr/>
        </p:nvGraphicFramePr>
        <p:xfrm>
          <a:off x="381000" y="2819400"/>
          <a:ext cx="609600" cy="360363"/>
        </p:xfrm>
        <a:graphic>
          <a:graphicData uri="http://schemas.openxmlformats.org/presentationml/2006/ole">
            <mc:AlternateContent xmlns:mc="http://schemas.openxmlformats.org/markup-compatibility/2006">
              <mc:Choice xmlns:v="urn:schemas-microsoft-com:vml" Requires="v">
                <p:oleObj spid="_x0000_s20542" name="Equation" r:id="rId3" imgW="342751" imgH="203112" progId="Equation.DSMT4">
                  <p:embed/>
                </p:oleObj>
              </mc:Choice>
              <mc:Fallback>
                <p:oleObj name="Equation" r:id="rId3" imgW="342751" imgH="203112"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2819400"/>
                        <a:ext cx="609600" cy="360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381000" y="3962400"/>
          <a:ext cx="676275" cy="360363"/>
        </p:xfrm>
        <a:graphic>
          <a:graphicData uri="http://schemas.openxmlformats.org/presentationml/2006/ole">
            <mc:AlternateContent xmlns:mc="http://schemas.openxmlformats.org/markup-compatibility/2006">
              <mc:Choice xmlns:v="urn:schemas-microsoft-com:vml" Requires="v">
                <p:oleObj spid="_x0000_s20543" name="Equation" r:id="rId5" imgW="380835" imgH="203112" progId="Equation.DSMT4">
                  <p:embed/>
                </p:oleObj>
              </mc:Choice>
              <mc:Fallback>
                <p:oleObj name="Equation" r:id="rId5" imgW="380835" imgH="203112"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 y="3962400"/>
                        <a:ext cx="676275" cy="360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1524000" y="3810000"/>
          <a:ext cx="384175" cy="698500"/>
        </p:xfrm>
        <a:graphic>
          <a:graphicData uri="http://schemas.openxmlformats.org/presentationml/2006/ole">
            <mc:AlternateContent xmlns:mc="http://schemas.openxmlformats.org/markup-compatibility/2006">
              <mc:Choice xmlns:v="urn:schemas-microsoft-com:vml" Requires="v">
                <p:oleObj spid="_x0000_s20544" name="Equation" r:id="rId7" imgW="215713" imgH="393359" progId="Equation.DSMT4">
                  <p:embed/>
                </p:oleObj>
              </mc:Choice>
              <mc:Fallback>
                <p:oleObj name="Equation" r:id="rId7" imgW="215713" imgH="393359"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3810000"/>
                        <a:ext cx="384175" cy="698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60" name="Object 8"/>
          <p:cNvGraphicFramePr>
            <a:graphicFrameLocks noChangeAspect="1"/>
          </p:cNvGraphicFramePr>
          <p:nvPr/>
        </p:nvGraphicFramePr>
        <p:xfrm>
          <a:off x="381000" y="5334000"/>
          <a:ext cx="698500" cy="360363"/>
        </p:xfrm>
        <a:graphic>
          <a:graphicData uri="http://schemas.openxmlformats.org/presentationml/2006/ole">
            <mc:AlternateContent xmlns:mc="http://schemas.openxmlformats.org/markup-compatibility/2006">
              <mc:Choice xmlns:v="urn:schemas-microsoft-com:vml" Requires="v">
                <p:oleObj spid="_x0000_s20545" name="Equation" r:id="rId9" imgW="393529" imgH="203112" progId="Equation.DSMT4">
                  <p:embed/>
                </p:oleObj>
              </mc:Choice>
              <mc:Fallback>
                <p:oleObj name="Equation" r:id="rId9" imgW="393529" imgH="203112" progId="Equation.DSMT4">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1000" y="5334000"/>
                        <a:ext cx="698500" cy="360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61" name="Object 9"/>
          <p:cNvGraphicFramePr>
            <a:graphicFrameLocks noChangeAspect="1"/>
          </p:cNvGraphicFramePr>
          <p:nvPr/>
        </p:nvGraphicFramePr>
        <p:xfrm>
          <a:off x="1524000" y="5181600"/>
          <a:ext cx="542925" cy="742950"/>
        </p:xfrm>
        <a:graphic>
          <a:graphicData uri="http://schemas.openxmlformats.org/presentationml/2006/ole">
            <mc:AlternateContent xmlns:mc="http://schemas.openxmlformats.org/markup-compatibility/2006">
              <mc:Choice xmlns:v="urn:schemas-microsoft-com:vml" Requires="v">
                <p:oleObj spid="_x0000_s20546" name="Equation" r:id="rId11" imgW="304668" imgH="418918" progId="Equation.DSMT4">
                  <p:embed/>
                </p:oleObj>
              </mc:Choice>
              <mc:Fallback>
                <p:oleObj name="Equation" r:id="rId11" imgW="304668" imgH="418918" progId="Equation.DSMT4">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24000" y="5181600"/>
                        <a:ext cx="542925" cy="742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3562" name="Text Box 10"/>
          <p:cNvSpPr txBox="1">
            <a:spLocks noChangeArrowheads="1"/>
          </p:cNvSpPr>
          <p:nvPr/>
        </p:nvSpPr>
        <p:spPr bwMode="auto">
          <a:xfrm>
            <a:off x="1066800" y="39624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atin typeface="Comic Sans MS" pitchFamily="66" charset="0"/>
              </a:rPr>
              <a:t>or</a:t>
            </a:r>
          </a:p>
        </p:txBody>
      </p:sp>
      <p:sp>
        <p:nvSpPr>
          <p:cNvPr id="23563" name="Text Box 11"/>
          <p:cNvSpPr txBox="1">
            <a:spLocks noChangeArrowheads="1"/>
          </p:cNvSpPr>
          <p:nvPr/>
        </p:nvSpPr>
        <p:spPr bwMode="auto">
          <a:xfrm>
            <a:off x="1066800" y="53340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atin typeface="Comic Sans MS" pitchFamily="66" charset="0"/>
              </a:rPr>
              <a:t>or</a:t>
            </a:r>
          </a:p>
        </p:txBody>
      </p:sp>
      <p:sp>
        <p:nvSpPr>
          <p:cNvPr id="23565" name="Text Box 13"/>
          <p:cNvSpPr txBox="1">
            <a:spLocks noChangeArrowheads="1"/>
          </p:cNvSpPr>
          <p:nvPr/>
        </p:nvSpPr>
        <p:spPr bwMode="auto">
          <a:xfrm>
            <a:off x="2209800" y="2819400"/>
            <a:ext cx="1905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600">
                <a:solidFill>
                  <a:srgbClr val="FF0000"/>
                </a:solidFill>
                <a:latin typeface="Comic Sans MS" pitchFamily="66" charset="0"/>
              </a:rPr>
              <a:t>Original Equation</a:t>
            </a:r>
          </a:p>
        </p:txBody>
      </p:sp>
      <p:sp>
        <p:nvSpPr>
          <p:cNvPr id="23566" name="Text Box 14"/>
          <p:cNvSpPr txBox="1">
            <a:spLocks noChangeArrowheads="1"/>
          </p:cNvSpPr>
          <p:nvPr/>
        </p:nvSpPr>
        <p:spPr bwMode="auto">
          <a:xfrm>
            <a:off x="2133600" y="3810000"/>
            <a:ext cx="1905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600">
                <a:solidFill>
                  <a:srgbClr val="FF0000"/>
                </a:solidFill>
                <a:latin typeface="Comic Sans MS" pitchFamily="66" charset="0"/>
              </a:rPr>
              <a:t>Differentiate once (first order derivative)</a:t>
            </a:r>
          </a:p>
        </p:txBody>
      </p:sp>
      <p:sp>
        <p:nvSpPr>
          <p:cNvPr id="23567" name="Text Box 15"/>
          <p:cNvSpPr txBox="1">
            <a:spLocks noChangeArrowheads="1"/>
          </p:cNvSpPr>
          <p:nvPr/>
        </p:nvSpPr>
        <p:spPr bwMode="auto">
          <a:xfrm>
            <a:off x="2209800" y="5257800"/>
            <a:ext cx="1905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600">
                <a:solidFill>
                  <a:srgbClr val="FF0000"/>
                </a:solidFill>
                <a:latin typeface="Comic Sans MS" pitchFamily="66" charset="0"/>
              </a:rPr>
              <a:t>Differentiate twice (second order derivative)</a:t>
            </a:r>
          </a:p>
        </p:txBody>
      </p:sp>
      <p:sp>
        <p:nvSpPr>
          <p:cNvPr id="23568" name="Text Box 16"/>
          <p:cNvSpPr txBox="1">
            <a:spLocks noChangeArrowheads="1"/>
          </p:cNvSpPr>
          <p:nvPr/>
        </p:nvSpPr>
        <p:spPr bwMode="auto">
          <a:xfrm>
            <a:off x="5334000" y="16002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b="1" u="sng">
                <a:latin typeface="Comic Sans MS" pitchFamily="66" charset="0"/>
              </a:rPr>
              <a:t>Examples</a:t>
            </a:r>
          </a:p>
        </p:txBody>
      </p:sp>
      <p:graphicFrame>
        <p:nvGraphicFramePr>
          <p:cNvPr id="23570" name="Object 18"/>
          <p:cNvGraphicFramePr>
            <a:graphicFrameLocks noChangeAspect="1"/>
          </p:cNvGraphicFramePr>
          <p:nvPr/>
        </p:nvGraphicFramePr>
        <p:xfrm>
          <a:off x="5334000" y="1981200"/>
          <a:ext cx="3124200" cy="585788"/>
        </p:xfrm>
        <a:graphic>
          <a:graphicData uri="http://schemas.openxmlformats.org/presentationml/2006/ole">
            <mc:AlternateContent xmlns:mc="http://schemas.openxmlformats.org/markup-compatibility/2006">
              <mc:Choice xmlns:v="urn:schemas-microsoft-com:vml" Requires="v">
                <p:oleObj spid="_x0000_s20547" name="Equation" r:id="rId13" imgW="2235200" imgH="419100" progId="Equation.DSMT4">
                  <p:embed/>
                </p:oleObj>
              </mc:Choice>
              <mc:Fallback>
                <p:oleObj name="Equation" r:id="rId13" imgW="2235200" imgH="419100" progId="Equation.DSMT4">
                  <p:embed/>
                  <p:pic>
                    <p:nvPicPr>
                      <p:cNvPr id="0" name="Object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34000" y="1981200"/>
                        <a:ext cx="3124200" cy="585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71" name="Object 19"/>
          <p:cNvGraphicFramePr>
            <a:graphicFrameLocks noChangeAspect="1"/>
          </p:cNvGraphicFramePr>
          <p:nvPr/>
        </p:nvGraphicFramePr>
        <p:xfrm>
          <a:off x="5334000" y="2819400"/>
          <a:ext cx="1312863" cy="550863"/>
        </p:xfrm>
        <a:graphic>
          <a:graphicData uri="http://schemas.openxmlformats.org/presentationml/2006/ole">
            <mc:AlternateContent xmlns:mc="http://schemas.openxmlformats.org/markup-compatibility/2006">
              <mc:Choice xmlns:v="urn:schemas-microsoft-com:vml" Requires="v">
                <p:oleObj spid="_x0000_s20548" name="Equation" r:id="rId15" imgW="939392" imgH="393529" progId="Equation.DSMT4">
                  <p:embed/>
                </p:oleObj>
              </mc:Choice>
              <mc:Fallback>
                <p:oleObj name="Equation" r:id="rId15" imgW="939392" imgH="393529" progId="Equation.DSMT4">
                  <p:embed/>
                  <p:pic>
                    <p:nvPicPr>
                      <p:cNvPr id="0" name="Object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34000" y="2819400"/>
                        <a:ext cx="1312863" cy="550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72" name="Object 20"/>
          <p:cNvGraphicFramePr>
            <a:graphicFrameLocks noChangeAspect="1"/>
          </p:cNvGraphicFramePr>
          <p:nvPr/>
        </p:nvGraphicFramePr>
        <p:xfrm>
          <a:off x="5326063" y="3733800"/>
          <a:ext cx="1401762" cy="550863"/>
        </p:xfrm>
        <a:graphic>
          <a:graphicData uri="http://schemas.openxmlformats.org/presentationml/2006/ole">
            <mc:AlternateContent xmlns:mc="http://schemas.openxmlformats.org/markup-compatibility/2006">
              <mc:Choice xmlns:v="urn:schemas-microsoft-com:vml" Requires="v">
                <p:oleObj spid="_x0000_s20549" name="Equation" r:id="rId17" imgW="1002865" imgH="393529" progId="Equation.DSMT4">
                  <p:embed/>
                </p:oleObj>
              </mc:Choice>
              <mc:Fallback>
                <p:oleObj name="Equation" r:id="rId17" imgW="1002865" imgH="393529" progId="Equation.DSMT4">
                  <p:embed/>
                  <p:pic>
                    <p:nvPicPr>
                      <p:cNvPr id="0" name="Object 2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26063" y="3733800"/>
                        <a:ext cx="1401762" cy="550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73" name="Object 21"/>
          <p:cNvGraphicFramePr>
            <a:graphicFrameLocks noChangeAspect="1"/>
          </p:cNvGraphicFramePr>
          <p:nvPr/>
        </p:nvGraphicFramePr>
        <p:xfrm>
          <a:off x="5326063" y="4419600"/>
          <a:ext cx="1527175" cy="319088"/>
        </p:xfrm>
        <a:graphic>
          <a:graphicData uri="http://schemas.openxmlformats.org/presentationml/2006/ole">
            <mc:AlternateContent xmlns:mc="http://schemas.openxmlformats.org/markup-compatibility/2006">
              <mc:Choice xmlns:v="urn:schemas-microsoft-com:vml" Requires="v">
                <p:oleObj spid="_x0000_s20550" name="Equation" r:id="rId19" imgW="1091726" imgH="228501" progId="Equation.DSMT4">
                  <p:embed/>
                </p:oleObj>
              </mc:Choice>
              <mc:Fallback>
                <p:oleObj name="Equation" r:id="rId19" imgW="1091726" imgH="228501" progId="Equation.DSMT4">
                  <p:embed/>
                  <p:pic>
                    <p:nvPicPr>
                      <p:cNvPr id="0" name="Object 2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26063" y="4419600"/>
                        <a:ext cx="1527175" cy="319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74" name="Object 22"/>
          <p:cNvGraphicFramePr>
            <a:graphicFrameLocks noChangeAspect="1"/>
          </p:cNvGraphicFramePr>
          <p:nvPr/>
        </p:nvGraphicFramePr>
        <p:xfrm>
          <a:off x="5334000" y="4953000"/>
          <a:ext cx="1651000" cy="319088"/>
        </p:xfrm>
        <a:graphic>
          <a:graphicData uri="http://schemas.openxmlformats.org/presentationml/2006/ole">
            <mc:AlternateContent xmlns:mc="http://schemas.openxmlformats.org/markup-compatibility/2006">
              <mc:Choice xmlns:v="urn:schemas-microsoft-com:vml" Requires="v">
                <p:oleObj spid="_x0000_s20551" name="Equation" r:id="rId21" imgW="1181100" imgH="228600" progId="Equation.DSMT4">
                  <p:embed/>
                </p:oleObj>
              </mc:Choice>
              <mc:Fallback>
                <p:oleObj name="Equation" r:id="rId21" imgW="1181100" imgH="228600" progId="Equation.DSMT4">
                  <p:embed/>
                  <p:pic>
                    <p:nvPicPr>
                      <p:cNvPr id="0" name="Object 2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334000" y="4953000"/>
                        <a:ext cx="1651000" cy="319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3575" name="Object 23"/>
          <p:cNvGraphicFramePr>
            <a:graphicFrameLocks noChangeAspect="1"/>
          </p:cNvGraphicFramePr>
          <p:nvPr/>
        </p:nvGraphicFramePr>
        <p:xfrm>
          <a:off x="5334000" y="5486400"/>
          <a:ext cx="1827213" cy="319088"/>
        </p:xfrm>
        <a:graphic>
          <a:graphicData uri="http://schemas.openxmlformats.org/presentationml/2006/ole">
            <mc:AlternateContent xmlns:mc="http://schemas.openxmlformats.org/markup-compatibility/2006">
              <mc:Choice xmlns:v="urn:schemas-microsoft-com:vml" Requires="v">
                <p:oleObj spid="_x0000_s20552" name="Equation" r:id="rId23" imgW="1308100" imgH="228600" progId="Equation.DSMT4">
                  <p:embed/>
                </p:oleObj>
              </mc:Choice>
              <mc:Fallback>
                <p:oleObj name="Equation" r:id="rId23" imgW="1308100" imgH="228600" progId="Equation.DSMT4">
                  <p:embed/>
                  <p:pic>
                    <p:nvPicPr>
                      <p:cNvPr id="0" name="Object 2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334000" y="5486400"/>
                        <a:ext cx="1827213" cy="319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3576" name="Arc 24"/>
          <p:cNvSpPr>
            <a:spLocks/>
          </p:cNvSpPr>
          <p:nvPr/>
        </p:nvSpPr>
        <p:spPr bwMode="auto">
          <a:xfrm>
            <a:off x="7231063" y="4038600"/>
            <a:ext cx="304800" cy="533400"/>
          </a:xfrm>
          <a:custGeom>
            <a:avLst/>
            <a:gdLst>
              <a:gd name="T0" fmla="*/ 0 w 21600"/>
              <a:gd name="T1" fmla="*/ 0 h 43134"/>
              <a:gd name="T2" fmla="*/ 337114 w 21600"/>
              <a:gd name="T3" fmla="*/ 6596086 h 43134"/>
              <a:gd name="T4" fmla="*/ 0 w 21600"/>
              <a:gd name="T5" fmla="*/ 3303088 h 43134"/>
              <a:gd name="T6" fmla="*/ 0 60000 65536"/>
              <a:gd name="T7" fmla="*/ 0 60000 65536"/>
              <a:gd name="T8" fmla="*/ 0 60000 65536"/>
            </a:gdLst>
            <a:ahLst/>
            <a:cxnLst>
              <a:cxn ang="T6">
                <a:pos x="T0" y="T1"/>
              </a:cxn>
              <a:cxn ang="T7">
                <a:pos x="T2" y="T3"/>
              </a:cxn>
              <a:cxn ang="T8">
                <a:pos x="T4" y="T5"/>
              </a:cxn>
            </a:cxnLst>
            <a:rect l="0" t="0" r="r" b="b"/>
            <a:pathLst>
              <a:path w="21600" h="43134" fill="none" extrusionOk="0">
                <a:moveTo>
                  <a:pt x="-1" y="0"/>
                </a:moveTo>
                <a:cubicBezTo>
                  <a:pt x="11929" y="0"/>
                  <a:pt x="21600" y="9670"/>
                  <a:pt x="21600" y="21600"/>
                </a:cubicBezTo>
                <a:cubicBezTo>
                  <a:pt x="21600" y="32872"/>
                  <a:pt x="12931" y="42250"/>
                  <a:pt x="1692" y="43133"/>
                </a:cubicBezTo>
              </a:path>
              <a:path w="21600" h="43134" stroke="0" extrusionOk="0">
                <a:moveTo>
                  <a:pt x="-1" y="0"/>
                </a:moveTo>
                <a:cubicBezTo>
                  <a:pt x="11929" y="0"/>
                  <a:pt x="21600" y="9670"/>
                  <a:pt x="21600" y="21600"/>
                </a:cubicBezTo>
                <a:cubicBezTo>
                  <a:pt x="21600" y="32872"/>
                  <a:pt x="12931" y="42250"/>
                  <a:pt x="1692" y="43133"/>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3577" name="Arc 25"/>
          <p:cNvSpPr>
            <a:spLocks/>
          </p:cNvSpPr>
          <p:nvPr/>
        </p:nvSpPr>
        <p:spPr bwMode="auto">
          <a:xfrm>
            <a:off x="7231063" y="4572000"/>
            <a:ext cx="304800" cy="533400"/>
          </a:xfrm>
          <a:custGeom>
            <a:avLst/>
            <a:gdLst>
              <a:gd name="T0" fmla="*/ 0 w 21600"/>
              <a:gd name="T1" fmla="*/ 0 h 43134"/>
              <a:gd name="T2" fmla="*/ 337114 w 21600"/>
              <a:gd name="T3" fmla="*/ 6596086 h 43134"/>
              <a:gd name="T4" fmla="*/ 0 w 21600"/>
              <a:gd name="T5" fmla="*/ 3303088 h 43134"/>
              <a:gd name="T6" fmla="*/ 0 60000 65536"/>
              <a:gd name="T7" fmla="*/ 0 60000 65536"/>
              <a:gd name="T8" fmla="*/ 0 60000 65536"/>
            </a:gdLst>
            <a:ahLst/>
            <a:cxnLst>
              <a:cxn ang="T6">
                <a:pos x="T0" y="T1"/>
              </a:cxn>
              <a:cxn ang="T7">
                <a:pos x="T2" y="T3"/>
              </a:cxn>
              <a:cxn ang="T8">
                <a:pos x="T4" y="T5"/>
              </a:cxn>
            </a:cxnLst>
            <a:rect l="0" t="0" r="r" b="b"/>
            <a:pathLst>
              <a:path w="21600" h="43134" fill="none" extrusionOk="0">
                <a:moveTo>
                  <a:pt x="-1" y="0"/>
                </a:moveTo>
                <a:cubicBezTo>
                  <a:pt x="11929" y="0"/>
                  <a:pt x="21600" y="9670"/>
                  <a:pt x="21600" y="21600"/>
                </a:cubicBezTo>
                <a:cubicBezTo>
                  <a:pt x="21600" y="32872"/>
                  <a:pt x="12931" y="42250"/>
                  <a:pt x="1692" y="43133"/>
                </a:cubicBezTo>
              </a:path>
              <a:path w="21600" h="43134" stroke="0" extrusionOk="0">
                <a:moveTo>
                  <a:pt x="-1" y="0"/>
                </a:moveTo>
                <a:cubicBezTo>
                  <a:pt x="11929" y="0"/>
                  <a:pt x="21600" y="9670"/>
                  <a:pt x="21600" y="21600"/>
                </a:cubicBezTo>
                <a:cubicBezTo>
                  <a:pt x="21600" y="32872"/>
                  <a:pt x="12931" y="42250"/>
                  <a:pt x="1692" y="43133"/>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3578" name="Arc 26"/>
          <p:cNvSpPr>
            <a:spLocks/>
          </p:cNvSpPr>
          <p:nvPr/>
        </p:nvSpPr>
        <p:spPr bwMode="auto">
          <a:xfrm>
            <a:off x="7239000" y="5105400"/>
            <a:ext cx="304800" cy="533400"/>
          </a:xfrm>
          <a:custGeom>
            <a:avLst/>
            <a:gdLst>
              <a:gd name="T0" fmla="*/ 0 w 21600"/>
              <a:gd name="T1" fmla="*/ 0 h 43134"/>
              <a:gd name="T2" fmla="*/ 337114 w 21600"/>
              <a:gd name="T3" fmla="*/ 6596086 h 43134"/>
              <a:gd name="T4" fmla="*/ 0 w 21600"/>
              <a:gd name="T5" fmla="*/ 3303088 h 43134"/>
              <a:gd name="T6" fmla="*/ 0 60000 65536"/>
              <a:gd name="T7" fmla="*/ 0 60000 65536"/>
              <a:gd name="T8" fmla="*/ 0 60000 65536"/>
            </a:gdLst>
            <a:ahLst/>
            <a:cxnLst>
              <a:cxn ang="T6">
                <a:pos x="T0" y="T1"/>
              </a:cxn>
              <a:cxn ang="T7">
                <a:pos x="T2" y="T3"/>
              </a:cxn>
              <a:cxn ang="T8">
                <a:pos x="T4" y="T5"/>
              </a:cxn>
            </a:cxnLst>
            <a:rect l="0" t="0" r="r" b="b"/>
            <a:pathLst>
              <a:path w="21600" h="43134" fill="none" extrusionOk="0">
                <a:moveTo>
                  <a:pt x="-1" y="0"/>
                </a:moveTo>
                <a:cubicBezTo>
                  <a:pt x="11929" y="0"/>
                  <a:pt x="21600" y="9670"/>
                  <a:pt x="21600" y="21600"/>
                </a:cubicBezTo>
                <a:cubicBezTo>
                  <a:pt x="21600" y="32872"/>
                  <a:pt x="12931" y="42250"/>
                  <a:pt x="1692" y="43133"/>
                </a:cubicBezTo>
              </a:path>
              <a:path w="21600" h="43134" stroke="0" extrusionOk="0">
                <a:moveTo>
                  <a:pt x="-1" y="0"/>
                </a:moveTo>
                <a:cubicBezTo>
                  <a:pt x="11929" y="0"/>
                  <a:pt x="21600" y="9670"/>
                  <a:pt x="21600" y="21600"/>
                </a:cubicBezTo>
                <a:cubicBezTo>
                  <a:pt x="21600" y="32872"/>
                  <a:pt x="12931" y="42250"/>
                  <a:pt x="1692" y="43133"/>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3579" name="Text Box 27"/>
          <p:cNvSpPr txBox="1">
            <a:spLocks noChangeArrowheads="1"/>
          </p:cNvSpPr>
          <p:nvPr/>
        </p:nvSpPr>
        <p:spPr bwMode="auto">
          <a:xfrm>
            <a:off x="7307263" y="4038600"/>
            <a:ext cx="16764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Rewrite in the form ax</a:t>
            </a:r>
            <a:r>
              <a:rPr lang="en-GB" sz="1400" baseline="30000">
                <a:solidFill>
                  <a:srgbClr val="FF0000"/>
                </a:solidFill>
                <a:latin typeface="Comic Sans MS" pitchFamily="66" charset="0"/>
              </a:rPr>
              <a:t>n</a:t>
            </a:r>
          </a:p>
        </p:txBody>
      </p:sp>
      <p:sp>
        <p:nvSpPr>
          <p:cNvPr id="23580" name="Text Box 28"/>
          <p:cNvSpPr txBox="1">
            <a:spLocks noChangeArrowheads="1"/>
          </p:cNvSpPr>
          <p:nvPr/>
        </p:nvSpPr>
        <p:spPr bwMode="auto">
          <a:xfrm>
            <a:off x="7307263" y="4648200"/>
            <a:ext cx="1676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Differentiate</a:t>
            </a:r>
            <a:endParaRPr lang="en-GB" sz="1400" baseline="30000">
              <a:solidFill>
                <a:srgbClr val="FF0000"/>
              </a:solidFill>
              <a:latin typeface="Comic Sans MS" pitchFamily="66" charset="0"/>
            </a:endParaRPr>
          </a:p>
        </p:txBody>
      </p:sp>
      <p:sp>
        <p:nvSpPr>
          <p:cNvPr id="23581" name="Text Box 29"/>
          <p:cNvSpPr txBox="1">
            <a:spLocks noChangeArrowheads="1"/>
          </p:cNvSpPr>
          <p:nvPr/>
        </p:nvSpPr>
        <p:spPr bwMode="auto">
          <a:xfrm>
            <a:off x="7315200" y="5181600"/>
            <a:ext cx="16764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Differentiate again</a:t>
            </a:r>
            <a:endParaRPr lang="en-GB" sz="1400" baseline="30000">
              <a:solidFill>
                <a:srgbClr val="FF0000"/>
              </a:solidFill>
              <a:latin typeface="Comic Sans MS" pitchFamily="66" charset="0"/>
            </a:endParaRPr>
          </a:p>
        </p:txBody>
      </p:sp>
      <p:pic>
        <p:nvPicPr>
          <p:cNvPr id="20508" name="Picture 30" descr="imagesCA67BVZ8"/>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381000" y="187325"/>
            <a:ext cx="1371600"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3557"/>
                                        </p:tgtEl>
                                        <p:attrNameLst>
                                          <p:attrName>style.visibility</p:attrName>
                                        </p:attrNameLst>
                                      </p:cBhvr>
                                      <p:to>
                                        <p:strVal val="visible"/>
                                      </p:to>
                                    </p:set>
                                    <p:animEffect transition="in" filter="blinds(horizontal)">
                                      <p:cBhvr>
                                        <p:cTn id="7" dur="500"/>
                                        <p:tgtEl>
                                          <p:spTgt spid="235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3565"/>
                                        </p:tgtEl>
                                        <p:attrNameLst>
                                          <p:attrName>style.visibility</p:attrName>
                                        </p:attrNameLst>
                                      </p:cBhvr>
                                      <p:to>
                                        <p:strVal val="visible"/>
                                      </p:to>
                                    </p:set>
                                    <p:animEffect transition="in" filter="blinds(horizontal)">
                                      <p:cBhvr>
                                        <p:cTn id="12" dur="500"/>
                                        <p:tgtEl>
                                          <p:spTgt spid="2356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3558"/>
                                        </p:tgtEl>
                                        <p:attrNameLst>
                                          <p:attrName>style.visibility</p:attrName>
                                        </p:attrNameLst>
                                      </p:cBhvr>
                                      <p:to>
                                        <p:strVal val="visible"/>
                                      </p:to>
                                    </p:set>
                                    <p:animEffect transition="in" filter="blinds(horizontal)">
                                      <p:cBhvr>
                                        <p:cTn id="17" dur="500"/>
                                        <p:tgtEl>
                                          <p:spTgt spid="2355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3562"/>
                                        </p:tgtEl>
                                        <p:attrNameLst>
                                          <p:attrName>style.visibility</p:attrName>
                                        </p:attrNameLst>
                                      </p:cBhvr>
                                      <p:to>
                                        <p:strVal val="visible"/>
                                      </p:to>
                                    </p:set>
                                    <p:animEffect transition="in" filter="blinds(horizontal)">
                                      <p:cBhvr>
                                        <p:cTn id="22" dur="500"/>
                                        <p:tgtEl>
                                          <p:spTgt spid="2356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3559"/>
                                        </p:tgtEl>
                                        <p:attrNameLst>
                                          <p:attrName>style.visibility</p:attrName>
                                        </p:attrNameLst>
                                      </p:cBhvr>
                                      <p:to>
                                        <p:strVal val="visible"/>
                                      </p:to>
                                    </p:set>
                                    <p:animEffect transition="in" filter="blinds(horizontal)">
                                      <p:cBhvr>
                                        <p:cTn id="27" dur="500"/>
                                        <p:tgtEl>
                                          <p:spTgt spid="2355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3566"/>
                                        </p:tgtEl>
                                        <p:attrNameLst>
                                          <p:attrName>style.visibility</p:attrName>
                                        </p:attrNameLst>
                                      </p:cBhvr>
                                      <p:to>
                                        <p:strVal val="visible"/>
                                      </p:to>
                                    </p:set>
                                    <p:animEffect transition="in" filter="blinds(horizontal)">
                                      <p:cBhvr>
                                        <p:cTn id="32" dur="500"/>
                                        <p:tgtEl>
                                          <p:spTgt spid="2356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23560"/>
                                        </p:tgtEl>
                                        <p:attrNameLst>
                                          <p:attrName>style.visibility</p:attrName>
                                        </p:attrNameLst>
                                      </p:cBhvr>
                                      <p:to>
                                        <p:strVal val="visible"/>
                                      </p:to>
                                    </p:set>
                                    <p:animEffect transition="in" filter="blinds(horizontal)">
                                      <p:cBhvr>
                                        <p:cTn id="37" dur="500"/>
                                        <p:tgtEl>
                                          <p:spTgt spid="2356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3563"/>
                                        </p:tgtEl>
                                        <p:attrNameLst>
                                          <p:attrName>style.visibility</p:attrName>
                                        </p:attrNameLst>
                                      </p:cBhvr>
                                      <p:to>
                                        <p:strVal val="visible"/>
                                      </p:to>
                                    </p:set>
                                    <p:animEffect transition="in" filter="blinds(horizontal)">
                                      <p:cBhvr>
                                        <p:cTn id="42" dur="500"/>
                                        <p:tgtEl>
                                          <p:spTgt spid="2356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23561"/>
                                        </p:tgtEl>
                                        <p:attrNameLst>
                                          <p:attrName>style.visibility</p:attrName>
                                        </p:attrNameLst>
                                      </p:cBhvr>
                                      <p:to>
                                        <p:strVal val="visible"/>
                                      </p:to>
                                    </p:set>
                                    <p:animEffect transition="in" filter="blinds(horizontal)">
                                      <p:cBhvr>
                                        <p:cTn id="47" dur="500"/>
                                        <p:tgtEl>
                                          <p:spTgt spid="23561"/>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3567"/>
                                        </p:tgtEl>
                                        <p:attrNameLst>
                                          <p:attrName>style.visibility</p:attrName>
                                        </p:attrNameLst>
                                      </p:cBhvr>
                                      <p:to>
                                        <p:strVal val="visible"/>
                                      </p:to>
                                    </p:set>
                                    <p:animEffect transition="in" filter="blinds(horizontal)">
                                      <p:cBhvr>
                                        <p:cTn id="52" dur="500"/>
                                        <p:tgtEl>
                                          <p:spTgt spid="2356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3568"/>
                                        </p:tgtEl>
                                        <p:attrNameLst>
                                          <p:attrName>style.visibility</p:attrName>
                                        </p:attrNameLst>
                                      </p:cBhvr>
                                      <p:to>
                                        <p:strVal val="visible"/>
                                      </p:to>
                                    </p:set>
                                    <p:animEffect transition="in" filter="blinds(horizontal)">
                                      <p:cBhvr>
                                        <p:cTn id="57" dur="500"/>
                                        <p:tgtEl>
                                          <p:spTgt spid="23568"/>
                                        </p:tgtEl>
                                      </p:cBhvr>
                                    </p:animEffect>
                                  </p:childTnLst>
                                </p:cTn>
                              </p:par>
                              <p:par>
                                <p:cTn id="58" presetID="3" presetClass="entr" presetSubtype="10" fill="hold" nodeType="withEffect">
                                  <p:stCondLst>
                                    <p:cond delay="0"/>
                                  </p:stCondLst>
                                  <p:childTnLst>
                                    <p:set>
                                      <p:cBhvr>
                                        <p:cTn id="59" dur="1" fill="hold">
                                          <p:stCondLst>
                                            <p:cond delay="0"/>
                                          </p:stCondLst>
                                        </p:cTn>
                                        <p:tgtEl>
                                          <p:spTgt spid="23570"/>
                                        </p:tgtEl>
                                        <p:attrNameLst>
                                          <p:attrName>style.visibility</p:attrName>
                                        </p:attrNameLst>
                                      </p:cBhvr>
                                      <p:to>
                                        <p:strVal val="visible"/>
                                      </p:to>
                                    </p:set>
                                    <p:animEffect transition="in" filter="blinds(horizontal)">
                                      <p:cBhvr>
                                        <p:cTn id="60" dur="500"/>
                                        <p:tgtEl>
                                          <p:spTgt spid="23570"/>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ntr" presetSubtype="10" fill="hold" nodeType="clickEffect">
                                  <p:stCondLst>
                                    <p:cond delay="0"/>
                                  </p:stCondLst>
                                  <p:childTnLst>
                                    <p:set>
                                      <p:cBhvr>
                                        <p:cTn id="64" dur="1" fill="hold">
                                          <p:stCondLst>
                                            <p:cond delay="0"/>
                                          </p:stCondLst>
                                        </p:cTn>
                                        <p:tgtEl>
                                          <p:spTgt spid="23571"/>
                                        </p:tgtEl>
                                        <p:attrNameLst>
                                          <p:attrName>style.visibility</p:attrName>
                                        </p:attrNameLst>
                                      </p:cBhvr>
                                      <p:to>
                                        <p:strVal val="visible"/>
                                      </p:to>
                                    </p:set>
                                    <p:animEffect transition="in" filter="blinds(horizontal)">
                                      <p:cBhvr>
                                        <p:cTn id="65" dur="500"/>
                                        <p:tgtEl>
                                          <p:spTgt spid="23571"/>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3" presetClass="entr" presetSubtype="10" fill="hold" nodeType="clickEffect">
                                  <p:stCondLst>
                                    <p:cond delay="0"/>
                                  </p:stCondLst>
                                  <p:childTnLst>
                                    <p:set>
                                      <p:cBhvr>
                                        <p:cTn id="69" dur="1" fill="hold">
                                          <p:stCondLst>
                                            <p:cond delay="0"/>
                                          </p:stCondLst>
                                        </p:cTn>
                                        <p:tgtEl>
                                          <p:spTgt spid="23572"/>
                                        </p:tgtEl>
                                        <p:attrNameLst>
                                          <p:attrName>style.visibility</p:attrName>
                                        </p:attrNameLst>
                                      </p:cBhvr>
                                      <p:to>
                                        <p:strVal val="visible"/>
                                      </p:to>
                                    </p:set>
                                    <p:animEffect transition="in" filter="blinds(horizontal)">
                                      <p:cBhvr>
                                        <p:cTn id="70" dur="500"/>
                                        <p:tgtEl>
                                          <p:spTgt spid="23572"/>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23576"/>
                                        </p:tgtEl>
                                        <p:attrNameLst>
                                          <p:attrName>style.visibility</p:attrName>
                                        </p:attrNameLst>
                                      </p:cBhvr>
                                      <p:to>
                                        <p:strVal val="visible"/>
                                      </p:to>
                                    </p:set>
                                    <p:animEffect transition="in" filter="blinds(horizontal)">
                                      <p:cBhvr>
                                        <p:cTn id="75" dur="500"/>
                                        <p:tgtEl>
                                          <p:spTgt spid="23576"/>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23579"/>
                                        </p:tgtEl>
                                        <p:attrNameLst>
                                          <p:attrName>style.visibility</p:attrName>
                                        </p:attrNameLst>
                                      </p:cBhvr>
                                      <p:to>
                                        <p:strVal val="visible"/>
                                      </p:to>
                                    </p:set>
                                    <p:animEffect transition="in" filter="blinds(horizontal)">
                                      <p:cBhvr>
                                        <p:cTn id="80" dur="500"/>
                                        <p:tgtEl>
                                          <p:spTgt spid="23579"/>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3" presetClass="entr" presetSubtype="10" fill="hold" nodeType="clickEffect">
                                  <p:stCondLst>
                                    <p:cond delay="0"/>
                                  </p:stCondLst>
                                  <p:childTnLst>
                                    <p:set>
                                      <p:cBhvr>
                                        <p:cTn id="84" dur="1" fill="hold">
                                          <p:stCondLst>
                                            <p:cond delay="0"/>
                                          </p:stCondLst>
                                        </p:cTn>
                                        <p:tgtEl>
                                          <p:spTgt spid="23573"/>
                                        </p:tgtEl>
                                        <p:attrNameLst>
                                          <p:attrName>style.visibility</p:attrName>
                                        </p:attrNameLst>
                                      </p:cBhvr>
                                      <p:to>
                                        <p:strVal val="visible"/>
                                      </p:to>
                                    </p:set>
                                    <p:animEffect transition="in" filter="blinds(horizontal)">
                                      <p:cBhvr>
                                        <p:cTn id="85" dur="500"/>
                                        <p:tgtEl>
                                          <p:spTgt spid="23573"/>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3" presetClass="entr" presetSubtype="10" fill="hold" grpId="0" nodeType="clickEffect">
                                  <p:stCondLst>
                                    <p:cond delay="0"/>
                                  </p:stCondLst>
                                  <p:childTnLst>
                                    <p:set>
                                      <p:cBhvr>
                                        <p:cTn id="89" dur="1" fill="hold">
                                          <p:stCondLst>
                                            <p:cond delay="0"/>
                                          </p:stCondLst>
                                        </p:cTn>
                                        <p:tgtEl>
                                          <p:spTgt spid="23577"/>
                                        </p:tgtEl>
                                        <p:attrNameLst>
                                          <p:attrName>style.visibility</p:attrName>
                                        </p:attrNameLst>
                                      </p:cBhvr>
                                      <p:to>
                                        <p:strVal val="visible"/>
                                      </p:to>
                                    </p:set>
                                    <p:animEffect transition="in" filter="blinds(horizontal)">
                                      <p:cBhvr>
                                        <p:cTn id="90" dur="500"/>
                                        <p:tgtEl>
                                          <p:spTgt spid="23577"/>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3" presetClass="entr" presetSubtype="10" fill="hold" grpId="0" nodeType="clickEffect">
                                  <p:stCondLst>
                                    <p:cond delay="0"/>
                                  </p:stCondLst>
                                  <p:childTnLst>
                                    <p:set>
                                      <p:cBhvr>
                                        <p:cTn id="94" dur="1" fill="hold">
                                          <p:stCondLst>
                                            <p:cond delay="0"/>
                                          </p:stCondLst>
                                        </p:cTn>
                                        <p:tgtEl>
                                          <p:spTgt spid="23580"/>
                                        </p:tgtEl>
                                        <p:attrNameLst>
                                          <p:attrName>style.visibility</p:attrName>
                                        </p:attrNameLst>
                                      </p:cBhvr>
                                      <p:to>
                                        <p:strVal val="visible"/>
                                      </p:to>
                                    </p:set>
                                    <p:animEffect transition="in" filter="blinds(horizontal)">
                                      <p:cBhvr>
                                        <p:cTn id="95" dur="500"/>
                                        <p:tgtEl>
                                          <p:spTgt spid="23580"/>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3" presetClass="entr" presetSubtype="10" fill="hold" nodeType="clickEffect">
                                  <p:stCondLst>
                                    <p:cond delay="0"/>
                                  </p:stCondLst>
                                  <p:childTnLst>
                                    <p:set>
                                      <p:cBhvr>
                                        <p:cTn id="99" dur="1" fill="hold">
                                          <p:stCondLst>
                                            <p:cond delay="0"/>
                                          </p:stCondLst>
                                        </p:cTn>
                                        <p:tgtEl>
                                          <p:spTgt spid="23574"/>
                                        </p:tgtEl>
                                        <p:attrNameLst>
                                          <p:attrName>style.visibility</p:attrName>
                                        </p:attrNameLst>
                                      </p:cBhvr>
                                      <p:to>
                                        <p:strVal val="visible"/>
                                      </p:to>
                                    </p:set>
                                    <p:animEffect transition="in" filter="blinds(horizontal)">
                                      <p:cBhvr>
                                        <p:cTn id="100" dur="500"/>
                                        <p:tgtEl>
                                          <p:spTgt spid="23574"/>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3" presetClass="entr" presetSubtype="10" fill="hold" grpId="0" nodeType="clickEffect">
                                  <p:stCondLst>
                                    <p:cond delay="0"/>
                                  </p:stCondLst>
                                  <p:childTnLst>
                                    <p:set>
                                      <p:cBhvr>
                                        <p:cTn id="104" dur="1" fill="hold">
                                          <p:stCondLst>
                                            <p:cond delay="0"/>
                                          </p:stCondLst>
                                        </p:cTn>
                                        <p:tgtEl>
                                          <p:spTgt spid="23578"/>
                                        </p:tgtEl>
                                        <p:attrNameLst>
                                          <p:attrName>style.visibility</p:attrName>
                                        </p:attrNameLst>
                                      </p:cBhvr>
                                      <p:to>
                                        <p:strVal val="visible"/>
                                      </p:to>
                                    </p:set>
                                    <p:animEffect transition="in" filter="blinds(horizontal)">
                                      <p:cBhvr>
                                        <p:cTn id="105" dur="500"/>
                                        <p:tgtEl>
                                          <p:spTgt spid="23578"/>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3" presetClass="entr" presetSubtype="10" fill="hold" grpId="0" nodeType="clickEffect">
                                  <p:stCondLst>
                                    <p:cond delay="0"/>
                                  </p:stCondLst>
                                  <p:childTnLst>
                                    <p:set>
                                      <p:cBhvr>
                                        <p:cTn id="109" dur="1" fill="hold">
                                          <p:stCondLst>
                                            <p:cond delay="0"/>
                                          </p:stCondLst>
                                        </p:cTn>
                                        <p:tgtEl>
                                          <p:spTgt spid="23581"/>
                                        </p:tgtEl>
                                        <p:attrNameLst>
                                          <p:attrName>style.visibility</p:attrName>
                                        </p:attrNameLst>
                                      </p:cBhvr>
                                      <p:to>
                                        <p:strVal val="visible"/>
                                      </p:to>
                                    </p:set>
                                    <p:animEffect transition="in" filter="blinds(horizontal)">
                                      <p:cBhvr>
                                        <p:cTn id="110" dur="500"/>
                                        <p:tgtEl>
                                          <p:spTgt spid="23581"/>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3" presetClass="entr" presetSubtype="10" fill="hold" nodeType="clickEffect">
                                  <p:stCondLst>
                                    <p:cond delay="0"/>
                                  </p:stCondLst>
                                  <p:childTnLst>
                                    <p:set>
                                      <p:cBhvr>
                                        <p:cTn id="114" dur="1" fill="hold">
                                          <p:stCondLst>
                                            <p:cond delay="0"/>
                                          </p:stCondLst>
                                        </p:cTn>
                                        <p:tgtEl>
                                          <p:spTgt spid="23575"/>
                                        </p:tgtEl>
                                        <p:attrNameLst>
                                          <p:attrName>style.visibility</p:attrName>
                                        </p:attrNameLst>
                                      </p:cBhvr>
                                      <p:to>
                                        <p:strVal val="visible"/>
                                      </p:to>
                                    </p:set>
                                    <p:animEffect transition="in" filter="blinds(horizontal)">
                                      <p:cBhvr>
                                        <p:cTn id="115" dur="500"/>
                                        <p:tgtEl>
                                          <p:spTgt spid="235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2" grpId="0"/>
      <p:bldP spid="23563" grpId="0"/>
      <p:bldP spid="23565" grpId="0"/>
      <p:bldP spid="23566" grpId="0"/>
      <p:bldP spid="23567" grpId="0"/>
      <p:bldP spid="23568" grpId="0"/>
      <p:bldP spid="23576" grpId="0" animBg="1"/>
      <p:bldP spid="23577" grpId="0" animBg="1"/>
      <p:bldP spid="23578" grpId="0" animBg="1"/>
      <p:bldP spid="23579" grpId="0"/>
      <p:bldP spid="23580" grpId="0"/>
      <p:bldP spid="2358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GB" smtClean="0">
                <a:latin typeface="Comic Sans MS" pitchFamily="66" charset="0"/>
              </a:rPr>
              <a:t>Introduction</a:t>
            </a:r>
          </a:p>
        </p:txBody>
      </p:sp>
      <p:sp>
        <p:nvSpPr>
          <p:cNvPr id="3075" name="Rectangle 3"/>
          <p:cNvSpPr>
            <a:spLocks noGrp="1" noChangeArrowheads="1"/>
          </p:cNvSpPr>
          <p:nvPr>
            <p:ph type="body" idx="1"/>
          </p:nvPr>
        </p:nvSpPr>
        <p:spPr/>
        <p:txBody>
          <a:bodyPr/>
          <a:lstStyle/>
          <a:p>
            <a:pPr eaLnBrk="1" hangingPunct="1"/>
            <a:r>
              <a:rPr lang="en-GB" smtClean="0">
                <a:latin typeface="Comic Sans MS" pitchFamily="66" charset="0"/>
              </a:rPr>
              <a:t>You will learn what Differentiation is</a:t>
            </a:r>
          </a:p>
          <a:p>
            <a:pPr eaLnBrk="1" hangingPunct="1"/>
            <a:endParaRPr lang="en-GB" smtClean="0">
              <a:latin typeface="Comic Sans MS" pitchFamily="66" charset="0"/>
            </a:endParaRPr>
          </a:p>
          <a:p>
            <a:pPr eaLnBrk="1" hangingPunct="1"/>
            <a:r>
              <a:rPr lang="en-GB" smtClean="0">
                <a:latin typeface="Comic Sans MS" pitchFamily="66" charset="0"/>
              </a:rPr>
              <a:t>You will see how to apply it to solve graph based problems</a:t>
            </a:r>
          </a:p>
          <a:p>
            <a:pPr eaLnBrk="1" hangingPunct="1"/>
            <a:endParaRPr lang="en-GB" smtClean="0">
              <a:latin typeface="Comic Sans MS" pitchFamily="66" charset="0"/>
            </a:endParaRPr>
          </a:p>
          <a:p>
            <a:pPr eaLnBrk="1" hangingPunct="1"/>
            <a:r>
              <a:rPr lang="en-GB" smtClean="0">
                <a:latin typeface="Comic Sans MS" pitchFamily="66" charset="0"/>
              </a:rPr>
              <a:t>It is one of the single most important topics there is in Maths!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smtClean="0">
                <a:latin typeface="Comic Sans MS" pitchFamily="66" charset="0"/>
              </a:rPr>
              <a:t>Differentiation</a:t>
            </a:r>
          </a:p>
        </p:txBody>
      </p:sp>
      <p:sp>
        <p:nvSpPr>
          <p:cNvPr id="21507" name="Rectangle 3"/>
          <p:cNvSpPr>
            <a:spLocks noGrp="1" noChangeArrowheads="1"/>
          </p:cNvSpPr>
          <p:nvPr>
            <p:ph type="body" idx="1"/>
          </p:nvPr>
        </p:nvSpPr>
        <p:spPr>
          <a:xfrm>
            <a:off x="152400" y="1600200"/>
            <a:ext cx="3733800" cy="4525963"/>
          </a:xfrm>
        </p:spPr>
        <p:txBody>
          <a:bodyPr/>
          <a:lstStyle/>
          <a:p>
            <a:pPr marL="0" indent="0" algn="ctr" eaLnBrk="1" hangingPunct="1">
              <a:buFontTx/>
              <a:buNone/>
            </a:pPr>
            <a:r>
              <a:rPr lang="en-GB" sz="1600" b="1" u="sng" smtClean="0">
                <a:latin typeface="Comic Sans MS" pitchFamily="66" charset="0"/>
              </a:rPr>
              <a:t>You can repeat the process of differentiation to get the ‘second order derivative’</a:t>
            </a:r>
            <a:endParaRPr lang="en-GB" sz="1400" smtClean="0">
              <a:latin typeface="Comic Sans MS" pitchFamily="66" charset="0"/>
            </a:endParaRPr>
          </a:p>
          <a:p>
            <a:pPr marL="0" indent="0" algn="ctr" eaLnBrk="1" hangingPunct="1">
              <a:buFontTx/>
              <a:buNone/>
            </a:pPr>
            <a:endParaRPr lang="en-GB" sz="1400" smtClean="0">
              <a:latin typeface="Comic Sans MS" pitchFamily="66" charset="0"/>
            </a:endParaRPr>
          </a:p>
          <a:p>
            <a:pPr marL="0" indent="0" algn="ctr" eaLnBrk="1" hangingPunct="1">
              <a:buFontTx/>
              <a:buNone/>
            </a:pPr>
            <a:endParaRPr lang="en-GB" sz="1400" smtClean="0">
              <a:latin typeface="Comic Sans MS" pitchFamily="66" charset="0"/>
            </a:endParaRPr>
          </a:p>
          <a:p>
            <a:pPr marL="0" indent="0" eaLnBrk="1" hangingPunct="1">
              <a:buFontTx/>
              <a:buNone/>
            </a:pPr>
            <a:endParaRPr lang="en-GB" sz="1600" b="1" u="sng" smtClean="0">
              <a:latin typeface="Comic Sans MS" pitchFamily="66" charset="0"/>
            </a:endParaRPr>
          </a:p>
        </p:txBody>
      </p:sp>
      <p:sp>
        <p:nvSpPr>
          <p:cNvPr id="21508" name="Text Box 4"/>
          <p:cNvSpPr txBox="1">
            <a:spLocks noChangeArrowheads="1"/>
          </p:cNvSpPr>
          <p:nvPr/>
        </p:nvSpPr>
        <p:spPr bwMode="auto">
          <a:xfrm>
            <a:off x="8534400" y="6491288"/>
            <a:ext cx="609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atin typeface="Comic Sans MS" pitchFamily="66" charset="0"/>
              </a:rPr>
              <a:t>7F</a:t>
            </a:r>
          </a:p>
        </p:txBody>
      </p:sp>
      <p:graphicFrame>
        <p:nvGraphicFramePr>
          <p:cNvPr id="21509" name="Object 5"/>
          <p:cNvGraphicFramePr>
            <a:graphicFrameLocks noChangeAspect="1"/>
          </p:cNvGraphicFramePr>
          <p:nvPr/>
        </p:nvGraphicFramePr>
        <p:xfrm>
          <a:off x="381000" y="2819400"/>
          <a:ext cx="609600" cy="360363"/>
        </p:xfrm>
        <a:graphic>
          <a:graphicData uri="http://schemas.openxmlformats.org/presentationml/2006/ole">
            <mc:AlternateContent xmlns:mc="http://schemas.openxmlformats.org/markup-compatibility/2006">
              <mc:Choice xmlns:v="urn:schemas-microsoft-com:vml" Requires="v">
                <p:oleObj spid="_x0000_s21574" name="Equation" r:id="rId4" imgW="342751" imgH="203112" progId="Equation.DSMT4">
                  <p:embed/>
                </p:oleObj>
              </mc:Choice>
              <mc:Fallback>
                <p:oleObj name="Equation" r:id="rId4" imgW="342751" imgH="203112" progId="Equation.DSMT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2819400"/>
                        <a:ext cx="609600" cy="360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10" name="Object 6"/>
          <p:cNvGraphicFramePr>
            <a:graphicFrameLocks noChangeAspect="1"/>
          </p:cNvGraphicFramePr>
          <p:nvPr/>
        </p:nvGraphicFramePr>
        <p:xfrm>
          <a:off x="381000" y="3962400"/>
          <a:ext cx="676275" cy="360363"/>
        </p:xfrm>
        <a:graphic>
          <a:graphicData uri="http://schemas.openxmlformats.org/presentationml/2006/ole">
            <mc:AlternateContent xmlns:mc="http://schemas.openxmlformats.org/markup-compatibility/2006">
              <mc:Choice xmlns:v="urn:schemas-microsoft-com:vml" Requires="v">
                <p:oleObj spid="_x0000_s21575" name="Equation" r:id="rId6" imgW="380835" imgH="203112" progId="Equation.DSMT4">
                  <p:embed/>
                </p:oleObj>
              </mc:Choice>
              <mc:Fallback>
                <p:oleObj name="Equation" r:id="rId6" imgW="380835" imgH="203112" progId="Equation.DSMT4">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1000" y="3962400"/>
                        <a:ext cx="676275" cy="360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11" name="Object 7"/>
          <p:cNvGraphicFramePr>
            <a:graphicFrameLocks noChangeAspect="1"/>
          </p:cNvGraphicFramePr>
          <p:nvPr/>
        </p:nvGraphicFramePr>
        <p:xfrm>
          <a:off x="1524000" y="3810000"/>
          <a:ext cx="384175" cy="698500"/>
        </p:xfrm>
        <a:graphic>
          <a:graphicData uri="http://schemas.openxmlformats.org/presentationml/2006/ole">
            <mc:AlternateContent xmlns:mc="http://schemas.openxmlformats.org/markup-compatibility/2006">
              <mc:Choice xmlns:v="urn:schemas-microsoft-com:vml" Requires="v">
                <p:oleObj spid="_x0000_s21576" name="Equation" r:id="rId8" imgW="215713" imgH="393359" progId="Equation.DSMT4">
                  <p:embed/>
                </p:oleObj>
              </mc:Choice>
              <mc:Fallback>
                <p:oleObj name="Equation" r:id="rId8" imgW="215713" imgH="393359" progId="Equation.DSMT4">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24000" y="3810000"/>
                        <a:ext cx="384175" cy="698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12" name="Object 8"/>
          <p:cNvGraphicFramePr>
            <a:graphicFrameLocks noChangeAspect="1"/>
          </p:cNvGraphicFramePr>
          <p:nvPr/>
        </p:nvGraphicFramePr>
        <p:xfrm>
          <a:off x="381000" y="5334000"/>
          <a:ext cx="698500" cy="360363"/>
        </p:xfrm>
        <a:graphic>
          <a:graphicData uri="http://schemas.openxmlformats.org/presentationml/2006/ole">
            <mc:AlternateContent xmlns:mc="http://schemas.openxmlformats.org/markup-compatibility/2006">
              <mc:Choice xmlns:v="urn:schemas-microsoft-com:vml" Requires="v">
                <p:oleObj spid="_x0000_s21577" name="Equation" r:id="rId10" imgW="393529" imgH="203112" progId="Equation.DSMT4">
                  <p:embed/>
                </p:oleObj>
              </mc:Choice>
              <mc:Fallback>
                <p:oleObj name="Equation" r:id="rId10" imgW="393529" imgH="203112" progId="Equation.DSMT4">
                  <p:embed/>
                  <p:pic>
                    <p:nvPicPr>
                      <p:cNvPr id="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1000" y="5334000"/>
                        <a:ext cx="698500" cy="360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1513" name="Object 9"/>
          <p:cNvGraphicFramePr>
            <a:graphicFrameLocks noChangeAspect="1"/>
          </p:cNvGraphicFramePr>
          <p:nvPr/>
        </p:nvGraphicFramePr>
        <p:xfrm>
          <a:off x="1524000" y="5181600"/>
          <a:ext cx="542925" cy="742950"/>
        </p:xfrm>
        <a:graphic>
          <a:graphicData uri="http://schemas.openxmlformats.org/presentationml/2006/ole">
            <mc:AlternateContent xmlns:mc="http://schemas.openxmlformats.org/markup-compatibility/2006">
              <mc:Choice xmlns:v="urn:schemas-microsoft-com:vml" Requires="v">
                <p:oleObj spid="_x0000_s21578" name="Equation" r:id="rId12" imgW="304668" imgH="418918" progId="Equation.DSMT4">
                  <p:embed/>
                </p:oleObj>
              </mc:Choice>
              <mc:Fallback>
                <p:oleObj name="Equation" r:id="rId12" imgW="304668" imgH="418918" progId="Equation.DSMT4">
                  <p:embed/>
                  <p:pic>
                    <p:nvPicPr>
                      <p:cNvPr id="0"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24000" y="5181600"/>
                        <a:ext cx="542925" cy="742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514" name="Text Box 10"/>
          <p:cNvSpPr txBox="1">
            <a:spLocks noChangeArrowheads="1"/>
          </p:cNvSpPr>
          <p:nvPr/>
        </p:nvSpPr>
        <p:spPr bwMode="auto">
          <a:xfrm>
            <a:off x="1066800" y="39624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atin typeface="Comic Sans MS" pitchFamily="66" charset="0"/>
              </a:rPr>
              <a:t>or</a:t>
            </a:r>
          </a:p>
        </p:txBody>
      </p:sp>
      <p:sp>
        <p:nvSpPr>
          <p:cNvPr id="21515" name="Text Box 11"/>
          <p:cNvSpPr txBox="1">
            <a:spLocks noChangeArrowheads="1"/>
          </p:cNvSpPr>
          <p:nvPr/>
        </p:nvSpPr>
        <p:spPr bwMode="auto">
          <a:xfrm>
            <a:off x="1066800" y="5334000"/>
            <a:ext cx="53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atin typeface="Comic Sans MS" pitchFamily="66" charset="0"/>
              </a:rPr>
              <a:t>or</a:t>
            </a:r>
          </a:p>
        </p:txBody>
      </p:sp>
      <p:sp>
        <p:nvSpPr>
          <p:cNvPr id="21516" name="Text Box 12"/>
          <p:cNvSpPr txBox="1">
            <a:spLocks noChangeArrowheads="1"/>
          </p:cNvSpPr>
          <p:nvPr/>
        </p:nvSpPr>
        <p:spPr bwMode="auto">
          <a:xfrm>
            <a:off x="2209800" y="2819400"/>
            <a:ext cx="1905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600">
                <a:solidFill>
                  <a:srgbClr val="FF0000"/>
                </a:solidFill>
                <a:latin typeface="Comic Sans MS" pitchFamily="66" charset="0"/>
              </a:rPr>
              <a:t>Original Equation</a:t>
            </a:r>
          </a:p>
        </p:txBody>
      </p:sp>
      <p:sp>
        <p:nvSpPr>
          <p:cNvPr id="21517" name="Text Box 13"/>
          <p:cNvSpPr txBox="1">
            <a:spLocks noChangeArrowheads="1"/>
          </p:cNvSpPr>
          <p:nvPr/>
        </p:nvSpPr>
        <p:spPr bwMode="auto">
          <a:xfrm>
            <a:off x="2133600" y="3810000"/>
            <a:ext cx="1905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600">
                <a:solidFill>
                  <a:srgbClr val="FF0000"/>
                </a:solidFill>
                <a:latin typeface="Comic Sans MS" pitchFamily="66" charset="0"/>
              </a:rPr>
              <a:t>Differentiate once (first order derivative)</a:t>
            </a:r>
          </a:p>
        </p:txBody>
      </p:sp>
      <p:sp>
        <p:nvSpPr>
          <p:cNvPr id="21518" name="Text Box 14"/>
          <p:cNvSpPr txBox="1">
            <a:spLocks noChangeArrowheads="1"/>
          </p:cNvSpPr>
          <p:nvPr/>
        </p:nvSpPr>
        <p:spPr bwMode="auto">
          <a:xfrm>
            <a:off x="2209800" y="5257800"/>
            <a:ext cx="1905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600">
                <a:solidFill>
                  <a:srgbClr val="FF0000"/>
                </a:solidFill>
                <a:latin typeface="Comic Sans MS" pitchFamily="66" charset="0"/>
              </a:rPr>
              <a:t>Differentiate twice (second order derivative)</a:t>
            </a:r>
          </a:p>
        </p:txBody>
      </p:sp>
      <p:sp>
        <p:nvSpPr>
          <p:cNvPr id="21519" name="Text Box 15"/>
          <p:cNvSpPr txBox="1">
            <a:spLocks noChangeArrowheads="1"/>
          </p:cNvSpPr>
          <p:nvPr/>
        </p:nvSpPr>
        <p:spPr bwMode="auto">
          <a:xfrm>
            <a:off x="5334000" y="16002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b="1" u="sng">
                <a:latin typeface="Comic Sans MS" pitchFamily="66" charset="0"/>
              </a:rPr>
              <a:t>Examples</a:t>
            </a:r>
          </a:p>
        </p:txBody>
      </p:sp>
      <p:graphicFrame>
        <p:nvGraphicFramePr>
          <p:cNvPr id="21520" name="Object 16"/>
          <p:cNvGraphicFramePr>
            <a:graphicFrameLocks noChangeAspect="1"/>
          </p:cNvGraphicFramePr>
          <p:nvPr/>
        </p:nvGraphicFramePr>
        <p:xfrm>
          <a:off x="5334000" y="1981200"/>
          <a:ext cx="3124200" cy="585788"/>
        </p:xfrm>
        <a:graphic>
          <a:graphicData uri="http://schemas.openxmlformats.org/presentationml/2006/ole">
            <mc:AlternateContent xmlns:mc="http://schemas.openxmlformats.org/markup-compatibility/2006">
              <mc:Choice xmlns:v="urn:schemas-microsoft-com:vml" Requires="v">
                <p:oleObj spid="_x0000_s21579" name="Equation" r:id="rId14" imgW="2235200" imgH="419100" progId="Equation.DSMT4">
                  <p:embed/>
                </p:oleObj>
              </mc:Choice>
              <mc:Fallback>
                <p:oleObj name="Equation" r:id="rId14" imgW="2235200" imgH="419100" progId="Equation.DSMT4">
                  <p:embed/>
                  <p:pic>
                    <p:nvPicPr>
                      <p:cNvPr id="0" name="Object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34000" y="1981200"/>
                        <a:ext cx="3124200" cy="585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593" name="Object 17"/>
          <p:cNvGraphicFramePr>
            <a:graphicFrameLocks noChangeAspect="1"/>
          </p:cNvGraphicFramePr>
          <p:nvPr/>
        </p:nvGraphicFramePr>
        <p:xfrm>
          <a:off x="5297488" y="2819400"/>
          <a:ext cx="1384300" cy="550863"/>
        </p:xfrm>
        <a:graphic>
          <a:graphicData uri="http://schemas.openxmlformats.org/presentationml/2006/ole">
            <mc:AlternateContent xmlns:mc="http://schemas.openxmlformats.org/markup-compatibility/2006">
              <mc:Choice xmlns:v="urn:schemas-microsoft-com:vml" Requires="v">
                <p:oleObj spid="_x0000_s21580" name="Equation" r:id="rId16" imgW="990170" imgH="393529" progId="Equation.DSMT4">
                  <p:embed/>
                </p:oleObj>
              </mc:Choice>
              <mc:Fallback>
                <p:oleObj name="Equation" r:id="rId16" imgW="990170" imgH="393529" progId="Equation.DSMT4">
                  <p:embed/>
                  <p:pic>
                    <p:nvPicPr>
                      <p:cNvPr id="0" name="Object 1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297488" y="2819400"/>
                        <a:ext cx="1384300" cy="550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594" name="Object 18"/>
          <p:cNvGraphicFramePr>
            <a:graphicFrameLocks noChangeAspect="1"/>
          </p:cNvGraphicFramePr>
          <p:nvPr/>
        </p:nvGraphicFramePr>
        <p:xfrm>
          <a:off x="5297488" y="3733800"/>
          <a:ext cx="1490662" cy="550863"/>
        </p:xfrm>
        <a:graphic>
          <a:graphicData uri="http://schemas.openxmlformats.org/presentationml/2006/ole">
            <mc:AlternateContent xmlns:mc="http://schemas.openxmlformats.org/markup-compatibility/2006">
              <mc:Choice xmlns:v="urn:schemas-microsoft-com:vml" Requires="v">
                <p:oleObj spid="_x0000_s21581" name="Equation" r:id="rId18" imgW="1066337" imgH="393529" progId="Equation.DSMT4">
                  <p:embed/>
                </p:oleObj>
              </mc:Choice>
              <mc:Fallback>
                <p:oleObj name="Equation" r:id="rId18" imgW="1066337" imgH="393529" progId="Equation.DSMT4">
                  <p:embed/>
                  <p:pic>
                    <p:nvPicPr>
                      <p:cNvPr id="0" name="Object 1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297488" y="3733800"/>
                        <a:ext cx="1490662" cy="550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595" name="Object 19"/>
          <p:cNvGraphicFramePr>
            <a:graphicFrameLocks noChangeAspect="1"/>
          </p:cNvGraphicFramePr>
          <p:nvPr/>
        </p:nvGraphicFramePr>
        <p:xfrm>
          <a:off x="5307013" y="4286250"/>
          <a:ext cx="1598612" cy="585788"/>
        </p:xfrm>
        <a:graphic>
          <a:graphicData uri="http://schemas.openxmlformats.org/presentationml/2006/ole">
            <mc:AlternateContent xmlns:mc="http://schemas.openxmlformats.org/markup-compatibility/2006">
              <mc:Choice xmlns:v="urn:schemas-microsoft-com:vml" Requires="v">
                <p:oleObj spid="_x0000_s21582" name="Equation" r:id="rId20" imgW="1143000" imgH="419100" progId="Equation.DSMT4">
                  <p:embed/>
                </p:oleObj>
              </mc:Choice>
              <mc:Fallback>
                <p:oleObj name="Equation" r:id="rId20" imgW="1143000" imgH="419100" progId="Equation.DSMT4">
                  <p:embed/>
                  <p:pic>
                    <p:nvPicPr>
                      <p:cNvPr id="0" name="Object 19"/>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307013" y="4286250"/>
                        <a:ext cx="1598612" cy="585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596" name="Object 20"/>
          <p:cNvGraphicFramePr>
            <a:graphicFrameLocks noChangeAspect="1"/>
          </p:cNvGraphicFramePr>
          <p:nvPr/>
        </p:nvGraphicFramePr>
        <p:xfrm>
          <a:off x="5341938" y="4876800"/>
          <a:ext cx="1189037" cy="585788"/>
        </p:xfrm>
        <a:graphic>
          <a:graphicData uri="http://schemas.openxmlformats.org/presentationml/2006/ole">
            <mc:AlternateContent xmlns:mc="http://schemas.openxmlformats.org/markup-compatibility/2006">
              <mc:Choice xmlns:v="urn:schemas-microsoft-com:vml" Requires="v">
                <p:oleObj spid="_x0000_s21583" name="Equation" r:id="rId22" imgW="850531" imgH="418918" progId="Equation.DSMT4">
                  <p:embed/>
                </p:oleObj>
              </mc:Choice>
              <mc:Fallback>
                <p:oleObj name="Equation" r:id="rId22" imgW="850531" imgH="418918" progId="Equation.DSMT4">
                  <p:embed/>
                  <p:pic>
                    <p:nvPicPr>
                      <p:cNvPr id="0" name="Object 20"/>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341938" y="4876800"/>
                        <a:ext cx="1189037" cy="585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597" name="Object 21"/>
          <p:cNvGraphicFramePr>
            <a:graphicFrameLocks noChangeAspect="1"/>
          </p:cNvGraphicFramePr>
          <p:nvPr/>
        </p:nvGraphicFramePr>
        <p:xfrm>
          <a:off x="5338763" y="5570538"/>
          <a:ext cx="1365250" cy="585787"/>
        </p:xfrm>
        <a:graphic>
          <a:graphicData uri="http://schemas.openxmlformats.org/presentationml/2006/ole">
            <mc:AlternateContent xmlns:mc="http://schemas.openxmlformats.org/markup-compatibility/2006">
              <mc:Choice xmlns:v="urn:schemas-microsoft-com:vml" Requires="v">
                <p:oleObj spid="_x0000_s21584" name="Equation" r:id="rId24" imgW="977900" imgH="419100" progId="Equation.DSMT4">
                  <p:embed/>
                </p:oleObj>
              </mc:Choice>
              <mc:Fallback>
                <p:oleObj name="Equation" r:id="rId24" imgW="977900" imgH="419100" progId="Equation.DSMT4">
                  <p:embed/>
                  <p:pic>
                    <p:nvPicPr>
                      <p:cNvPr id="0" name="Object 21"/>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338763" y="5570538"/>
                        <a:ext cx="1365250" cy="585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4598" name="Arc 22"/>
          <p:cNvSpPr>
            <a:spLocks/>
          </p:cNvSpPr>
          <p:nvPr/>
        </p:nvSpPr>
        <p:spPr bwMode="auto">
          <a:xfrm>
            <a:off x="7239000" y="4038600"/>
            <a:ext cx="304800" cy="533400"/>
          </a:xfrm>
          <a:custGeom>
            <a:avLst/>
            <a:gdLst>
              <a:gd name="T0" fmla="*/ 0 w 21600"/>
              <a:gd name="T1" fmla="*/ 0 h 43134"/>
              <a:gd name="T2" fmla="*/ 337114 w 21600"/>
              <a:gd name="T3" fmla="*/ 6596086 h 43134"/>
              <a:gd name="T4" fmla="*/ 0 w 21600"/>
              <a:gd name="T5" fmla="*/ 3303088 h 43134"/>
              <a:gd name="T6" fmla="*/ 0 60000 65536"/>
              <a:gd name="T7" fmla="*/ 0 60000 65536"/>
              <a:gd name="T8" fmla="*/ 0 60000 65536"/>
            </a:gdLst>
            <a:ahLst/>
            <a:cxnLst>
              <a:cxn ang="T6">
                <a:pos x="T0" y="T1"/>
              </a:cxn>
              <a:cxn ang="T7">
                <a:pos x="T2" y="T3"/>
              </a:cxn>
              <a:cxn ang="T8">
                <a:pos x="T4" y="T5"/>
              </a:cxn>
            </a:cxnLst>
            <a:rect l="0" t="0" r="r" b="b"/>
            <a:pathLst>
              <a:path w="21600" h="43134" fill="none" extrusionOk="0">
                <a:moveTo>
                  <a:pt x="-1" y="0"/>
                </a:moveTo>
                <a:cubicBezTo>
                  <a:pt x="11929" y="0"/>
                  <a:pt x="21600" y="9670"/>
                  <a:pt x="21600" y="21600"/>
                </a:cubicBezTo>
                <a:cubicBezTo>
                  <a:pt x="21600" y="32872"/>
                  <a:pt x="12931" y="42250"/>
                  <a:pt x="1692" y="43133"/>
                </a:cubicBezTo>
              </a:path>
              <a:path w="21600" h="43134" stroke="0" extrusionOk="0">
                <a:moveTo>
                  <a:pt x="-1" y="0"/>
                </a:moveTo>
                <a:cubicBezTo>
                  <a:pt x="11929" y="0"/>
                  <a:pt x="21600" y="9670"/>
                  <a:pt x="21600" y="21600"/>
                </a:cubicBezTo>
                <a:cubicBezTo>
                  <a:pt x="21600" y="32872"/>
                  <a:pt x="12931" y="42250"/>
                  <a:pt x="1692" y="43133"/>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4599" name="Arc 23"/>
          <p:cNvSpPr>
            <a:spLocks/>
          </p:cNvSpPr>
          <p:nvPr/>
        </p:nvSpPr>
        <p:spPr bwMode="auto">
          <a:xfrm>
            <a:off x="7239000" y="4572000"/>
            <a:ext cx="304800" cy="533400"/>
          </a:xfrm>
          <a:custGeom>
            <a:avLst/>
            <a:gdLst>
              <a:gd name="T0" fmla="*/ 0 w 21600"/>
              <a:gd name="T1" fmla="*/ 0 h 43134"/>
              <a:gd name="T2" fmla="*/ 337114 w 21600"/>
              <a:gd name="T3" fmla="*/ 6596086 h 43134"/>
              <a:gd name="T4" fmla="*/ 0 w 21600"/>
              <a:gd name="T5" fmla="*/ 3303088 h 43134"/>
              <a:gd name="T6" fmla="*/ 0 60000 65536"/>
              <a:gd name="T7" fmla="*/ 0 60000 65536"/>
              <a:gd name="T8" fmla="*/ 0 60000 65536"/>
            </a:gdLst>
            <a:ahLst/>
            <a:cxnLst>
              <a:cxn ang="T6">
                <a:pos x="T0" y="T1"/>
              </a:cxn>
              <a:cxn ang="T7">
                <a:pos x="T2" y="T3"/>
              </a:cxn>
              <a:cxn ang="T8">
                <a:pos x="T4" y="T5"/>
              </a:cxn>
            </a:cxnLst>
            <a:rect l="0" t="0" r="r" b="b"/>
            <a:pathLst>
              <a:path w="21600" h="43134" fill="none" extrusionOk="0">
                <a:moveTo>
                  <a:pt x="-1" y="0"/>
                </a:moveTo>
                <a:cubicBezTo>
                  <a:pt x="11929" y="0"/>
                  <a:pt x="21600" y="9670"/>
                  <a:pt x="21600" y="21600"/>
                </a:cubicBezTo>
                <a:cubicBezTo>
                  <a:pt x="21600" y="32872"/>
                  <a:pt x="12931" y="42250"/>
                  <a:pt x="1692" y="43133"/>
                </a:cubicBezTo>
              </a:path>
              <a:path w="21600" h="43134" stroke="0" extrusionOk="0">
                <a:moveTo>
                  <a:pt x="-1" y="0"/>
                </a:moveTo>
                <a:cubicBezTo>
                  <a:pt x="11929" y="0"/>
                  <a:pt x="21600" y="9670"/>
                  <a:pt x="21600" y="21600"/>
                </a:cubicBezTo>
                <a:cubicBezTo>
                  <a:pt x="21600" y="32872"/>
                  <a:pt x="12931" y="42250"/>
                  <a:pt x="1692" y="43133"/>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4600" name="Arc 24"/>
          <p:cNvSpPr>
            <a:spLocks/>
          </p:cNvSpPr>
          <p:nvPr/>
        </p:nvSpPr>
        <p:spPr bwMode="auto">
          <a:xfrm>
            <a:off x="7239000" y="5105400"/>
            <a:ext cx="304800" cy="777875"/>
          </a:xfrm>
          <a:custGeom>
            <a:avLst/>
            <a:gdLst>
              <a:gd name="T0" fmla="*/ 0 w 21600"/>
              <a:gd name="T1" fmla="*/ 0 h 43134"/>
              <a:gd name="T2" fmla="*/ 337114 w 21600"/>
              <a:gd name="T3" fmla="*/ 14028134 h 43134"/>
              <a:gd name="T4" fmla="*/ 0 w 21600"/>
              <a:gd name="T5" fmla="*/ 7024806 h 43134"/>
              <a:gd name="T6" fmla="*/ 0 60000 65536"/>
              <a:gd name="T7" fmla="*/ 0 60000 65536"/>
              <a:gd name="T8" fmla="*/ 0 60000 65536"/>
            </a:gdLst>
            <a:ahLst/>
            <a:cxnLst>
              <a:cxn ang="T6">
                <a:pos x="T0" y="T1"/>
              </a:cxn>
              <a:cxn ang="T7">
                <a:pos x="T2" y="T3"/>
              </a:cxn>
              <a:cxn ang="T8">
                <a:pos x="T4" y="T5"/>
              </a:cxn>
            </a:cxnLst>
            <a:rect l="0" t="0" r="r" b="b"/>
            <a:pathLst>
              <a:path w="21600" h="43134" fill="none" extrusionOk="0">
                <a:moveTo>
                  <a:pt x="-1" y="0"/>
                </a:moveTo>
                <a:cubicBezTo>
                  <a:pt x="11929" y="0"/>
                  <a:pt x="21600" y="9670"/>
                  <a:pt x="21600" y="21600"/>
                </a:cubicBezTo>
                <a:cubicBezTo>
                  <a:pt x="21600" y="32872"/>
                  <a:pt x="12931" y="42250"/>
                  <a:pt x="1692" y="43133"/>
                </a:cubicBezTo>
              </a:path>
              <a:path w="21600" h="43134" stroke="0" extrusionOk="0">
                <a:moveTo>
                  <a:pt x="-1" y="0"/>
                </a:moveTo>
                <a:cubicBezTo>
                  <a:pt x="11929" y="0"/>
                  <a:pt x="21600" y="9670"/>
                  <a:pt x="21600" y="21600"/>
                </a:cubicBezTo>
                <a:cubicBezTo>
                  <a:pt x="21600" y="32872"/>
                  <a:pt x="12931" y="42250"/>
                  <a:pt x="1692" y="43133"/>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4601" name="Text Box 25"/>
          <p:cNvSpPr txBox="1">
            <a:spLocks noChangeArrowheads="1"/>
          </p:cNvSpPr>
          <p:nvPr/>
        </p:nvSpPr>
        <p:spPr bwMode="auto">
          <a:xfrm>
            <a:off x="7315200" y="4038600"/>
            <a:ext cx="16764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Rewrite in the form ax</a:t>
            </a:r>
            <a:r>
              <a:rPr lang="en-GB" sz="1400" baseline="30000">
                <a:solidFill>
                  <a:srgbClr val="FF0000"/>
                </a:solidFill>
                <a:latin typeface="Comic Sans MS" pitchFamily="66" charset="0"/>
              </a:rPr>
              <a:t>n</a:t>
            </a:r>
          </a:p>
        </p:txBody>
      </p:sp>
      <p:sp>
        <p:nvSpPr>
          <p:cNvPr id="24602" name="Text Box 26"/>
          <p:cNvSpPr txBox="1">
            <a:spLocks noChangeArrowheads="1"/>
          </p:cNvSpPr>
          <p:nvPr/>
        </p:nvSpPr>
        <p:spPr bwMode="auto">
          <a:xfrm>
            <a:off x="7315200" y="4648200"/>
            <a:ext cx="1676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Differentiate</a:t>
            </a:r>
            <a:endParaRPr lang="en-GB" sz="1400" baseline="30000">
              <a:solidFill>
                <a:srgbClr val="FF0000"/>
              </a:solidFill>
              <a:latin typeface="Comic Sans MS" pitchFamily="66" charset="0"/>
            </a:endParaRPr>
          </a:p>
        </p:txBody>
      </p:sp>
      <p:sp>
        <p:nvSpPr>
          <p:cNvPr id="24603" name="Text Box 27"/>
          <p:cNvSpPr txBox="1">
            <a:spLocks noChangeArrowheads="1"/>
          </p:cNvSpPr>
          <p:nvPr/>
        </p:nvSpPr>
        <p:spPr bwMode="auto">
          <a:xfrm>
            <a:off x="7315200" y="5308600"/>
            <a:ext cx="16764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Differentiate again</a:t>
            </a:r>
            <a:endParaRPr lang="en-GB" sz="1400" baseline="30000">
              <a:solidFill>
                <a:srgbClr val="FF0000"/>
              </a:solidFill>
              <a:latin typeface="Comic Sans MS" pitchFamily="66" charset="0"/>
            </a:endParaRPr>
          </a:p>
        </p:txBody>
      </p:sp>
      <p:graphicFrame>
        <p:nvGraphicFramePr>
          <p:cNvPr id="24604" name="Object 28"/>
          <p:cNvGraphicFramePr>
            <a:graphicFrameLocks noChangeAspect="1"/>
          </p:cNvGraphicFramePr>
          <p:nvPr/>
        </p:nvGraphicFramePr>
        <p:xfrm>
          <a:off x="6502400" y="4905375"/>
          <a:ext cx="620713" cy="550863"/>
        </p:xfrm>
        <a:graphic>
          <a:graphicData uri="http://schemas.openxmlformats.org/presentationml/2006/ole">
            <mc:AlternateContent xmlns:mc="http://schemas.openxmlformats.org/markup-compatibility/2006">
              <mc:Choice xmlns:v="urn:schemas-microsoft-com:vml" Requires="v">
                <p:oleObj spid="_x0000_s21585" name="Equation" r:id="rId26" imgW="444307" imgH="393529" progId="Equation.DSMT4">
                  <p:embed/>
                </p:oleObj>
              </mc:Choice>
              <mc:Fallback>
                <p:oleObj name="Equation" r:id="rId26" imgW="444307" imgH="393529" progId="Equation.DSMT4">
                  <p:embed/>
                  <p:pic>
                    <p:nvPicPr>
                      <p:cNvPr id="0" name="Object 28"/>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502400" y="4905375"/>
                        <a:ext cx="620713" cy="550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605" name="Object 29"/>
          <p:cNvGraphicFramePr>
            <a:graphicFrameLocks noChangeAspect="1"/>
          </p:cNvGraphicFramePr>
          <p:nvPr/>
        </p:nvGraphicFramePr>
        <p:xfrm>
          <a:off x="6704013" y="5710238"/>
          <a:ext cx="479425" cy="282575"/>
        </p:xfrm>
        <a:graphic>
          <a:graphicData uri="http://schemas.openxmlformats.org/presentationml/2006/ole">
            <mc:AlternateContent xmlns:mc="http://schemas.openxmlformats.org/markup-compatibility/2006">
              <mc:Choice xmlns:v="urn:schemas-microsoft-com:vml" Requires="v">
                <p:oleObj spid="_x0000_s21586" name="Equation" r:id="rId28" imgW="342751" imgH="203112" progId="Equation.DSMT4">
                  <p:embed/>
                </p:oleObj>
              </mc:Choice>
              <mc:Fallback>
                <p:oleObj name="Equation" r:id="rId28" imgW="342751" imgH="203112" progId="Equation.DSMT4">
                  <p:embed/>
                  <p:pic>
                    <p:nvPicPr>
                      <p:cNvPr id="0" name="Object 29"/>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704013" y="5710238"/>
                        <a:ext cx="479425" cy="282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21534" name="Picture 30" descr="imagesCA67BVZ8"/>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81000" y="187325"/>
            <a:ext cx="1371600"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4593"/>
                                        </p:tgtEl>
                                        <p:attrNameLst>
                                          <p:attrName>style.visibility</p:attrName>
                                        </p:attrNameLst>
                                      </p:cBhvr>
                                      <p:to>
                                        <p:strVal val="visible"/>
                                      </p:to>
                                    </p:set>
                                    <p:animEffect transition="in" filter="blinds(horizontal)">
                                      <p:cBhvr>
                                        <p:cTn id="7" dur="500"/>
                                        <p:tgtEl>
                                          <p:spTgt spid="2459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4594"/>
                                        </p:tgtEl>
                                        <p:attrNameLst>
                                          <p:attrName>style.visibility</p:attrName>
                                        </p:attrNameLst>
                                      </p:cBhvr>
                                      <p:to>
                                        <p:strVal val="visible"/>
                                      </p:to>
                                    </p:set>
                                    <p:animEffect transition="in" filter="blinds(horizontal)">
                                      <p:cBhvr>
                                        <p:cTn id="12" dur="500"/>
                                        <p:tgtEl>
                                          <p:spTgt spid="2459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4598"/>
                                        </p:tgtEl>
                                        <p:attrNameLst>
                                          <p:attrName>style.visibility</p:attrName>
                                        </p:attrNameLst>
                                      </p:cBhvr>
                                      <p:to>
                                        <p:strVal val="visible"/>
                                      </p:to>
                                    </p:set>
                                    <p:animEffect transition="in" filter="blinds(horizontal)">
                                      <p:cBhvr>
                                        <p:cTn id="17" dur="500"/>
                                        <p:tgtEl>
                                          <p:spTgt spid="2459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4601"/>
                                        </p:tgtEl>
                                        <p:attrNameLst>
                                          <p:attrName>style.visibility</p:attrName>
                                        </p:attrNameLst>
                                      </p:cBhvr>
                                      <p:to>
                                        <p:strVal val="visible"/>
                                      </p:to>
                                    </p:set>
                                    <p:animEffect transition="in" filter="blinds(horizontal)">
                                      <p:cBhvr>
                                        <p:cTn id="22" dur="500"/>
                                        <p:tgtEl>
                                          <p:spTgt spid="2460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4595"/>
                                        </p:tgtEl>
                                        <p:attrNameLst>
                                          <p:attrName>style.visibility</p:attrName>
                                        </p:attrNameLst>
                                      </p:cBhvr>
                                      <p:to>
                                        <p:strVal val="visible"/>
                                      </p:to>
                                    </p:set>
                                    <p:animEffect transition="in" filter="blinds(horizontal)">
                                      <p:cBhvr>
                                        <p:cTn id="27" dur="500"/>
                                        <p:tgtEl>
                                          <p:spTgt spid="2459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4599"/>
                                        </p:tgtEl>
                                        <p:attrNameLst>
                                          <p:attrName>style.visibility</p:attrName>
                                        </p:attrNameLst>
                                      </p:cBhvr>
                                      <p:to>
                                        <p:strVal val="visible"/>
                                      </p:to>
                                    </p:set>
                                    <p:animEffect transition="in" filter="blinds(horizontal)">
                                      <p:cBhvr>
                                        <p:cTn id="32" dur="500"/>
                                        <p:tgtEl>
                                          <p:spTgt spid="2459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4602"/>
                                        </p:tgtEl>
                                        <p:attrNameLst>
                                          <p:attrName>style.visibility</p:attrName>
                                        </p:attrNameLst>
                                      </p:cBhvr>
                                      <p:to>
                                        <p:strVal val="visible"/>
                                      </p:to>
                                    </p:set>
                                    <p:animEffect transition="in" filter="blinds(horizontal)">
                                      <p:cBhvr>
                                        <p:cTn id="37" dur="500"/>
                                        <p:tgtEl>
                                          <p:spTgt spid="2460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24596"/>
                                        </p:tgtEl>
                                        <p:attrNameLst>
                                          <p:attrName>style.visibility</p:attrName>
                                        </p:attrNameLst>
                                      </p:cBhvr>
                                      <p:to>
                                        <p:strVal val="visible"/>
                                      </p:to>
                                    </p:set>
                                    <p:animEffect transition="in" filter="blinds(horizontal)">
                                      <p:cBhvr>
                                        <p:cTn id="42" dur="500"/>
                                        <p:tgtEl>
                                          <p:spTgt spid="24596"/>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24604"/>
                                        </p:tgtEl>
                                        <p:attrNameLst>
                                          <p:attrName>style.visibility</p:attrName>
                                        </p:attrNameLst>
                                      </p:cBhvr>
                                      <p:to>
                                        <p:strVal val="visible"/>
                                      </p:to>
                                    </p:set>
                                    <p:animEffect transition="in" filter="blinds(horizontal)">
                                      <p:cBhvr>
                                        <p:cTn id="47" dur="500"/>
                                        <p:tgtEl>
                                          <p:spTgt spid="2460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4600"/>
                                        </p:tgtEl>
                                        <p:attrNameLst>
                                          <p:attrName>style.visibility</p:attrName>
                                        </p:attrNameLst>
                                      </p:cBhvr>
                                      <p:to>
                                        <p:strVal val="visible"/>
                                      </p:to>
                                    </p:set>
                                    <p:animEffect transition="in" filter="blinds(horizontal)">
                                      <p:cBhvr>
                                        <p:cTn id="52" dur="500"/>
                                        <p:tgtEl>
                                          <p:spTgt spid="24600"/>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4603"/>
                                        </p:tgtEl>
                                        <p:attrNameLst>
                                          <p:attrName>style.visibility</p:attrName>
                                        </p:attrNameLst>
                                      </p:cBhvr>
                                      <p:to>
                                        <p:strVal val="visible"/>
                                      </p:to>
                                    </p:set>
                                    <p:animEffect transition="in" filter="blinds(horizontal)">
                                      <p:cBhvr>
                                        <p:cTn id="57" dur="500"/>
                                        <p:tgtEl>
                                          <p:spTgt spid="24603"/>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24597"/>
                                        </p:tgtEl>
                                        <p:attrNameLst>
                                          <p:attrName>style.visibility</p:attrName>
                                        </p:attrNameLst>
                                      </p:cBhvr>
                                      <p:to>
                                        <p:strVal val="visible"/>
                                      </p:to>
                                    </p:set>
                                    <p:animEffect transition="in" filter="blinds(horizontal)">
                                      <p:cBhvr>
                                        <p:cTn id="62" dur="500"/>
                                        <p:tgtEl>
                                          <p:spTgt spid="24597"/>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nodeType="clickEffect">
                                  <p:stCondLst>
                                    <p:cond delay="0"/>
                                  </p:stCondLst>
                                  <p:childTnLst>
                                    <p:set>
                                      <p:cBhvr>
                                        <p:cTn id="66" dur="1" fill="hold">
                                          <p:stCondLst>
                                            <p:cond delay="0"/>
                                          </p:stCondLst>
                                        </p:cTn>
                                        <p:tgtEl>
                                          <p:spTgt spid="24605"/>
                                        </p:tgtEl>
                                        <p:attrNameLst>
                                          <p:attrName>style.visibility</p:attrName>
                                        </p:attrNameLst>
                                      </p:cBhvr>
                                      <p:to>
                                        <p:strVal val="visible"/>
                                      </p:to>
                                    </p:set>
                                    <p:animEffect transition="in" filter="blinds(horizontal)">
                                      <p:cBhvr>
                                        <p:cTn id="67" dur="500"/>
                                        <p:tgtEl>
                                          <p:spTgt spid="246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98" grpId="0" animBg="1"/>
      <p:bldP spid="24599" grpId="0" animBg="1"/>
      <p:bldP spid="24600" grpId="0" animBg="1"/>
      <p:bldP spid="24601" grpId="0"/>
      <p:bldP spid="24602" grpId="0"/>
      <p:bldP spid="2460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WordArt 2"/>
          <p:cNvSpPr>
            <a:spLocks noChangeArrowheads="1" noChangeShapeType="1" noTextEdit="1"/>
          </p:cNvSpPr>
          <p:nvPr/>
        </p:nvSpPr>
        <p:spPr bwMode="auto">
          <a:xfrm>
            <a:off x="1524000" y="2667000"/>
            <a:ext cx="6019800" cy="1285875"/>
          </a:xfrm>
          <a:prstGeom prst="rect">
            <a:avLst/>
          </a:prstGeom>
        </p:spPr>
        <p:txBody>
          <a:bodyPr wrap="none" fromWordArt="1">
            <a:prstTxWarp prst="textSlantUp">
              <a:avLst>
                <a:gd name="adj" fmla="val 32056"/>
              </a:avLst>
            </a:prstTxWarp>
          </a:bodyPr>
          <a:lstStyle/>
          <a:p>
            <a:pPr algn="ctr"/>
            <a:r>
              <a:rPr lang="en-GB" sz="3600" kern="10">
                <a:ln w="25400">
                  <a:solidFill>
                    <a:schemeClr val="tx1"/>
                  </a:solidFill>
                  <a:round/>
                  <a:headEnd/>
                  <a:tailEnd/>
                </a:ln>
                <a:solidFill>
                  <a:srgbClr val="FF0000"/>
                </a:solidFill>
                <a:effectLst>
                  <a:outerShdw dist="53882" dir="2700000" algn="ctr" rotWithShape="0">
                    <a:srgbClr val="9999FF">
                      <a:alpha val="79999"/>
                    </a:srgbClr>
                  </a:outerShdw>
                </a:effectLst>
                <a:latin typeface="Impact"/>
              </a:rPr>
              <a:t>Teachings for Exercise 7H</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4" name="Line 10"/>
          <p:cNvSpPr>
            <a:spLocks noChangeShapeType="1"/>
          </p:cNvSpPr>
          <p:nvPr/>
        </p:nvSpPr>
        <p:spPr bwMode="auto">
          <a:xfrm flipH="1" flipV="1">
            <a:off x="6477000" y="2286000"/>
            <a:ext cx="1676400" cy="1066800"/>
          </a:xfrm>
          <a:prstGeom prst="line">
            <a:avLst/>
          </a:prstGeom>
          <a:noFill/>
          <a:ln w="254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3555" name="Rectangle 2"/>
          <p:cNvSpPr>
            <a:spLocks noGrp="1" noChangeArrowheads="1"/>
          </p:cNvSpPr>
          <p:nvPr>
            <p:ph type="title"/>
          </p:nvPr>
        </p:nvSpPr>
        <p:spPr/>
        <p:txBody>
          <a:bodyPr/>
          <a:lstStyle/>
          <a:p>
            <a:pPr eaLnBrk="1" hangingPunct="1"/>
            <a:r>
              <a:rPr lang="en-GB" smtClean="0">
                <a:latin typeface="Comic Sans MS" pitchFamily="66" charset="0"/>
              </a:rPr>
              <a:t>Differentiation</a:t>
            </a:r>
          </a:p>
        </p:txBody>
      </p:sp>
      <p:sp>
        <p:nvSpPr>
          <p:cNvPr id="26627" name="Rectangle 3"/>
          <p:cNvSpPr>
            <a:spLocks noGrp="1" noChangeArrowheads="1"/>
          </p:cNvSpPr>
          <p:nvPr>
            <p:ph type="body" idx="1"/>
          </p:nvPr>
        </p:nvSpPr>
        <p:spPr>
          <a:xfrm>
            <a:off x="228600" y="1600200"/>
            <a:ext cx="3786188" cy="4800600"/>
          </a:xfrm>
        </p:spPr>
        <p:txBody>
          <a:bodyPr/>
          <a:lstStyle/>
          <a:p>
            <a:pPr marL="0" indent="0" algn="ctr" eaLnBrk="1" hangingPunct="1">
              <a:lnSpc>
                <a:spcPct val="90000"/>
              </a:lnSpc>
              <a:buFontTx/>
              <a:buNone/>
            </a:pPr>
            <a:r>
              <a:rPr lang="en-GB" sz="1600" b="1" u="sng" smtClean="0">
                <a:latin typeface="Comic Sans MS" pitchFamily="66" charset="0"/>
              </a:rPr>
              <a:t>You can use differentiation to find the tangent to a curve at a particular point, as well as the normal at that point</a:t>
            </a:r>
          </a:p>
          <a:p>
            <a:pPr marL="0" indent="0" algn="ctr" eaLnBrk="1" hangingPunct="1">
              <a:lnSpc>
                <a:spcPct val="90000"/>
              </a:lnSpc>
              <a:buFontTx/>
              <a:buNone/>
            </a:pPr>
            <a:endParaRPr lang="en-GB" sz="1600" b="1" u="sng" smtClean="0">
              <a:latin typeface="Comic Sans MS" pitchFamily="66" charset="0"/>
            </a:endParaRPr>
          </a:p>
          <a:p>
            <a:pPr marL="0" indent="0" eaLnBrk="1" hangingPunct="1">
              <a:lnSpc>
                <a:spcPct val="90000"/>
              </a:lnSpc>
              <a:buFontTx/>
              <a:buNone/>
            </a:pPr>
            <a:r>
              <a:rPr lang="en-GB" sz="1600" b="1" smtClean="0">
                <a:latin typeface="Comic Sans MS" pitchFamily="66" charset="0"/>
              </a:rPr>
              <a:t>Remember the curve we have is based on an equation</a:t>
            </a:r>
          </a:p>
          <a:p>
            <a:pPr marL="0" indent="0" eaLnBrk="1" hangingPunct="1">
              <a:lnSpc>
                <a:spcPct val="90000"/>
              </a:lnSpc>
              <a:buFontTx/>
              <a:buNone/>
            </a:pPr>
            <a:endParaRPr lang="en-GB" sz="1600" smtClean="0">
              <a:latin typeface="Comic Sans MS" pitchFamily="66" charset="0"/>
            </a:endParaRPr>
          </a:p>
          <a:p>
            <a:pPr marL="0" indent="0" eaLnBrk="1" hangingPunct="1">
              <a:lnSpc>
                <a:spcPct val="90000"/>
              </a:lnSpc>
              <a:buFontTx/>
              <a:buNone/>
            </a:pPr>
            <a:r>
              <a:rPr lang="en-GB" sz="1600" b="1" smtClean="0">
                <a:latin typeface="Comic Sans MS" pitchFamily="66" charset="0"/>
              </a:rPr>
              <a:t>The tangent is a straight line that intersects the curve at on point only.</a:t>
            </a:r>
          </a:p>
          <a:p>
            <a:pPr marL="0" indent="0" eaLnBrk="1" hangingPunct="1">
              <a:lnSpc>
                <a:spcPct val="90000"/>
              </a:lnSpc>
              <a:buFont typeface="Wingdings" pitchFamily="2" charset="2"/>
              <a:buChar char="à"/>
            </a:pPr>
            <a:r>
              <a:rPr lang="en-GB" sz="1600" smtClean="0">
                <a:latin typeface="Comic Sans MS" pitchFamily="66" charset="0"/>
                <a:sym typeface="Wingdings" pitchFamily="2" charset="2"/>
              </a:rPr>
              <a:t> The gradient of the tangent is the same as the gradient of the curve at the point given (so you can differentiate to get it)</a:t>
            </a:r>
            <a:endParaRPr lang="en-GB" sz="1600" smtClean="0">
              <a:latin typeface="Comic Sans MS" pitchFamily="66" charset="0"/>
            </a:endParaRPr>
          </a:p>
          <a:p>
            <a:pPr marL="0" indent="0" eaLnBrk="1" hangingPunct="1">
              <a:lnSpc>
                <a:spcPct val="90000"/>
              </a:lnSpc>
              <a:buFont typeface="Wingdings" pitchFamily="2" charset="2"/>
              <a:buNone/>
            </a:pPr>
            <a:endParaRPr lang="en-GB" sz="1600" smtClean="0">
              <a:latin typeface="Comic Sans MS" pitchFamily="66" charset="0"/>
            </a:endParaRPr>
          </a:p>
          <a:p>
            <a:pPr marL="0" indent="0" eaLnBrk="1" hangingPunct="1">
              <a:lnSpc>
                <a:spcPct val="90000"/>
              </a:lnSpc>
              <a:buFont typeface="Wingdings" pitchFamily="2" charset="2"/>
              <a:buNone/>
            </a:pPr>
            <a:r>
              <a:rPr lang="en-GB" sz="1600" b="1" smtClean="0">
                <a:latin typeface="Comic Sans MS" pitchFamily="66" charset="0"/>
              </a:rPr>
              <a:t>The ‘normal’ is a straight line perpendicular to the tangent where is touches the curve.</a:t>
            </a:r>
          </a:p>
        </p:txBody>
      </p:sp>
      <p:sp>
        <p:nvSpPr>
          <p:cNvPr id="23557" name="Text Box 4"/>
          <p:cNvSpPr txBox="1">
            <a:spLocks noChangeArrowheads="1"/>
          </p:cNvSpPr>
          <p:nvPr/>
        </p:nvSpPr>
        <p:spPr bwMode="auto">
          <a:xfrm>
            <a:off x="8534400" y="6491288"/>
            <a:ext cx="609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atin typeface="Comic Sans MS" pitchFamily="66" charset="0"/>
              </a:rPr>
              <a:t>7H</a:t>
            </a:r>
          </a:p>
        </p:txBody>
      </p:sp>
      <p:sp>
        <p:nvSpPr>
          <p:cNvPr id="26629" name="Line 5"/>
          <p:cNvSpPr>
            <a:spLocks noChangeShapeType="1"/>
          </p:cNvSpPr>
          <p:nvPr/>
        </p:nvSpPr>
        <p:spPr bwMode="auto">
          <a:xfrm flipV="1">
            <a:off x="6324600" y="2362200"/>
            <a:ext cx="0" cy="297180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630" name="Line 6"/>
          <p:cNvSpPr>
            <a:spLocks noChangeShapeType="1"/>
          </p:cNvSpPr>
          <p:nvPr/>
        </p:nvSpPr>
        <p:spPr bwMode="auto">
          <a:xfrm>
            <a:off x="4800600" y="3886200"/>
            <a:ext cx="3124200"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631" name="Arc 7"/>
          <p:cNvSpPr>
            <a:spLocks/>
          </p:cNvSpPr>
          <p:nvPr/>
        </p:nvSpPr>
        <p:spPr bwMode="auto">
          <a:xfrm rot="5400000">
            <a:off x="6400800" y="2362200"/>
            <a:ext cx="1447800" cy="1600200"/>
          </a:xfrm>
          <a:custGeom>
            <a:avLst/>
            <a:gdLst>
              <a:gd name="T0" fmla="*/ 0 w 21600"/>
              <a:gd name="T1" fmla="*/ 0 h 21916"/>
              <a:gd name="T2" fmla="*/ 97033835 w 21600"/>
              <a:gd name="T3" fmla="*/ 116838841 h 21916"/>
              <a:gd name="T4" fmla="*/ 0 w 21600"/>
              <a:gd name="T5" fmla="*/ 115154163 h 21916"/>
              <a:gd name="T6" fmla="*/ 0 60000 65536"/>
              <a:gd name="T7" fmla="*/ 0 60000 65536"/>
              <a:gd name="T8" fmla="*/ 0 60000 65536"/>
            </a:gdLst>
            <a:ahLst/>
            <a:cxnLst>
              <a:cxn ang="T6">
                <a:pos x="T0" y="T1"/>
              </a:cxn>
              <a:cxn ang="T7">
                <a:pos x="T2" y="T3"/>
              </a:cxn>
              <a:cxn ang="T8">
                <a:pos x="T4" y="T5"/>
              </a:cxn>
            </a:cxnLst>
            <a:rect l="0" t="0" r="r" b="b"/>
            <a:pathLst>
              <a:path w="21600" h="21916" fill="none" extrusionOk="0">
                <a:moveTo>
                  <a:pt x="-1" y="0"/>
                </a:moveTo>
                <a:cubicBezTo>
                  <a:pt x="11929" y="0"/>
                  <a:pt x="21600" y="9670"/>
                  <a:pt x="21600" y="21600"/>
                </a:cubicBezTo>
                <a:cubicBezTo>
                  <a:pt x="21600" y="21705"/>
                  <a:pt x="21599" y="21810"/>
                  <a:pt x="21597" y="21915"/>
                </a:cubicBezTo>
              </a:path>
              <a:path w="21600" h="21916" stroke="0" extrusionOk="0">
                <a:moveTo>
                  <a:pt x="-1" y="0"/>
                </a:moveTo>
                <a:cubicBezTo>
                  <a:pt x="11929" y="0"/>
                  <a:pt x="21600" y="9670"/>
                  <a:pt x="21600" y="21600"/>
                </a:cubicBezTo>
                <a:cubicBezTo>
                  <a:pt x="21600" y="21705"/>
                  <a:pt x="21599" y="21810"/>
                  <a:pt x="21597" y="21915"/>
                </a:cubicBezTo>
                <a:lnTo>
                  <a:pt x="0" y="21600"/>
                </a:lnTo>
                <a:lnTo>
                  <a:pt x="-1" y="0"/>
                </a:lnTo>
                <a:close/>
              </a:path>
            </a:pathLst>
          </a:custGeom>
          <a:noFill/>
          <a:ln w="254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6632" name="Line 8"/>
          <p:cNvSpPr>
            <a:spLocks noChangeShapeType="1"/>
          </p:cNvSpPr>
          <p:nvPr/>
        </p:nvSpPr>
        <p:spPr bwMode="auto">
          <a:xfrm flipV="1">
            <a:off x="6477000" y="2286000"/>
            <a:ext cx="1752600" cy="3048000"/>
          </a:xfrm>
          <a:prstGeom prst="line">
            <a:avLst/>
          </a:prstGeom>
          <a:noFill/>
          <a:ln w="254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635" name="Text Box 11"/>
          <p:cNvSpPr txBox="1">
            <a:spLocks noChangeArrowheads="1"/>
          </p:cNvSpPr>
          <p:nvPr/>
        </p:nvSpPr>
        <p:spPr bwMode="auto">
          <a:xfrm>
            <a:off x="6477000" y="3429000"/>
            <a:ext cx="685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b="1">
                <a:solidFill>
                  <a:srgbClr val="FF0000"/>
                </a:solidFill>
                <a:latin typeface="Comic Sans MS" pitchFamily="66" charset="0"/>
              </a:rPr>
              <a:t>Curve</a:t>
            </a:r>
          </a:p>
        </p:txBody>
      </p:sp>
      <p:sp>
        <p:nvSpPr>
          <p:cNvPr id="26636" name="Text Box 12"/>
          <p:cNvSpPr txBox="1">
            <a:spLocks noChangeArrowheads="1"/>
          </p:cNvSpPr>
          <p:nvPr/>
        </p:nvSpPr>
        <p:spPr bwMode="auto">
          <a:xfrm>
            <a:off x="7010400" y="4343400"/>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b="1">
                <a:solidFill>
                  <a:srgbClr val="0000FF"/>
                </a:solidFill>
                <a:latin typeface="Comic Sans MS" pitchFamily="66" charset="0"/>
              </a:rPr>
              <a:t>Tangent</a:t>
            </a:r>
          </a:p>
        </p:txBody>
      </p:sp>
      <p:sp>
        <p:nvSpPr>
          <p:cNvPr id="26637" name="Text Box 13"/>
          <p:cNvSpPr txBox="1">
            <a:spLocks noChangeArrowheads="1"/>
          </p:cNvSpPr>
          <p:nvPr/>
        </p:nvSpPr>
        <p:spPr bwMode="auto">
          <a:xfrm>
            <a:off x="6781800" y="2286000"/>
            <a:ext cx="838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b="1">
                <a:solidFill>
                  <a:srgbClr val="006600"/>
                </a:solidFill>
                <a:latin typeface="Comic Sans MS" pitchFamily="66" charset="0"/>
              </a:rPr>
              <a:t>Normal</a:t>
            </a:r>
          </a:p>
        </p:txBody>
      </p:sp>
      <p:pic>
        <p:nvPicPr>
          <p:cNvPr id="23565" name="Picture 16" descr="imagesCA67BVZ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7325"/>
            <a:ext cx="1371600"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6627">
                                            <p:txEl>
                                              <p:pRg st="2" end="2"/>
                                            </p:txEl>
                                          </p:spTgt>
                                        </p:tgtEl>
                                        <p:attrNameLst>
                                          <p:attrName>style.visibility</p:attrName>
                                        </p:attrNameLst>
                                      </p:cBhvr>
                                      <p:to>
                                        <p:strVal val="visible"/>
                                      </p:to>
                                    </p:set>
                                    <p:animEffect transition="in" filter="blinds(horizontal)">
                                      <p:cBhvr>
                                        <p:cTn id="7" dur="500"/>
                                        <p:tgtEl>
                                          <p:spTgt spid="26627">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6630"/>
                                        </p:tgtEl>
                                        <p:attrNameLst>
                                          <p:attrName>style.visibility</p:attrName>
                                        </p:attrNameLst>
                                      </p:cBhvr>
                                      <p:to>
                                        <p:strVal val="visible"/>
                                      </p:to>
                                    </p:set>
                                    <p:animEffect transition="in" filter="blinds(horizontal)">
                                      <p:cBhvr>
                                        <p:cTn id="12" dur="500"/>
                                        <p:tgtEl>
                                          <p:spTgt spid="26630"/>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26629"/>
                                        </p:tgtEl>
                                        <p:attrNameLst>
                                          <p:attrName>style.visibility</p:attrName>
                                        </p:attrNameLst>
                                      </p:cBhvr>
                                      <p:to>
                                        <p:strVal val="visible"/>
                                      </p:to>
                                    </p:set>
                                    <p:animEffect transition="in" filter="blinds(horizontal)">
                                      <p:cBhvr>
                                        <p:cTn id="15" dur="500"/>
                                        <p:tgtEl>
                                          <p:spTgt spid="2662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6635"/>
                                        </p:tgtEl>
                                        <p:attrNameLst>
                                          <p:attrName>style.visibility</p:attrName>
                                        </p:attrNameLst>
                                      </p:cBhvr>
                                      <p:to>
                                        <p:strVal val="visible"/>
                                      </p:to>
                                    </p:set>
                                    <p:animEffect transition="in" filter="blinds(horizontal)">
                                      <p:cBhvr>
                                        <p:cTn id="20" dur="500"/>
                                        <p:tgtEl>
                                          <p:spTgt spid="26635"/>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26631"/>
                                        </p:tgtEl>
                                        <p:attrNameLst>
                                          <p:attrName>style.visibility</p:attrName>
                                        </p:attrNameLst>
                                      </p:cBhvr>
                                      <p:to>
                                        <p:strVal val="visible"/>
                                      </p:to>
                                    </p:set>
                                    <p:animEffect transition="in" filter="blinds(horizontal)">
                                      <p:cBhvr>
                                        <p:cTn id="23" dur="500"/>
                                        <p:tgtEl>
                                          <p:spTgt spid="26631"/>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nodeType="clickEffect">
                                  <p:stCondLst>
                                    <p:cond delay="0"/>
                                  </p:stCondLst>
                                  <p:childTnLst>
                                    <p:set>
                                      <p:cBhvr>
                                        <p:cTn id="27" dur="1" fill="hold">
                                          <p:stCondLst>
                                            <p:cond delay="0"/>
                                          </p:stCondLst>
                                        </p:cTn>
                                        <p:tgtEl>
                                          <p:spTgt spid="26627">
                                            <p:txEl>
                                              <p:pRg st="4" end="4"/>
                                            </p:txEl>
                                          </p:spTgt>
                                        </p:tgtEl>
                                        <p:attrNameLst>
                                          <p:attrName>style.visibility</p:attrName>
                                        </p:attrNameLst>
                                      </p:cBhvr>
                                      <p:to>
                                        <p:strVal val="visible"/>
                                      </p:to>
                                    </p:set>
                                    <p:animEffect transition="in" filter="blinds(horizontal)">
                                      <p:cBhvr>
                                        <p:cTn id="28" dur="500"/>
                                        <p:tgtEl>
                                          <p:spTgt spid="26627">
                                            <p:txEl>
                                              <p:pRg st="4" end="4"/>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26632"/>
                                        </p:tgtEl>
                                        <p:attrNameLst>
                                          <p:attrName>style.visibility</p:attrName>
                                        </p:attrNameLst>
                                      </p:cBhvr>
                                      <p:to>
                                        <p:strVal val="visible"/>
                                      </p:to>
                                    </p:set>
                                    <p:animEffect transition="in" filter="blinds(horizontal)">
                                      <p:cBhvr>
                                        <p:cTn id="33" dur="500"/>
                                        <p:tgtEl>
                                          <p:spTgt spid="26632"/>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26636"/>
                                        </p:tgtEl>
                                        <p:attrNameLst>
                                          <p:attrName>style.visibility</p:attrName>
                                        </p:attrNameLst>
                                      </p:cBhvr>
                                      <p:to>
                                        <p:strVal val="visible"/>
                                      </p:to>
                                    </p:set>
                                    <p:animEffect transition="in" filter="blinds(horizontal)">
                                      <p:cBhvr>
                                        <p:cTn id="38" dur="500"/>
                                        <p:tgtEl>
                                          <p:spTgt spid="26636"/>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3" presetClass="entr" presetSubtype="10" fill="hold" nodeType="clickEffect">
                                  <p:stCondLst>
                                    <p:cond delay="0"/>
                                  </p:stCondLst>
                                  <p:childTnLst>
                                    <p:set>
                                      <p:cBhvr>
                                        <p:cTn id="42" dur="1" fill="hold">
                                          <p:stCondLst>
                                            <p:cond delay="0"/>
                                          </p:stCondLst>
                                        </p:cTn>
                                        <p:tgtEl>
                                          <p:spTgt spid="26627">
                                            <p:txEl>
                                              <p:pRg st="5" end="5"/>
                                            </p:txEl>
                                          </p:spTgt>
                                        </p:tgtEl>
                                        <p:attrNameLst>
                                          <p:attrName>style.visibility</p:attrName>
                                        </p:attrNameLst>
                                      </p:cBhvr>
                                      <p:to>
                                        <p:strVal val="visible"/>
                                      </p:to>
                                    </p:set>
                                    <p:animEffect transition="in" filter="blinds(horizontal)">
                                      <p:cBhvr>
                                        <p:cTn id="43" dur="500"/>
                                        <p:tgtEl>
                                          <p:spTgt spid="26627">
                                            <p:txEl>
                                              <p:pRg st="5" end="5"/>
                                            </p:txEl>
                                          </p:spTgt>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3" presetClass="entr" presetSubtype="10" fill="hold" nodeType="clickEffect">
                                  <p:stCondLst>
                                    <p:cond delay="0"/>
                                  </p:stCondLst>
                                  <p:childTnLst>
                                    <p:set>
                                      <p:cBhvr>
                                        <p:cTn id="47" dur="1" fill="hold">
                                          <p:stCondLst>
                                            <p:cond delay="0"/>
                                          </p:stCondLst>
                                        </p:cTn>
                                        <p:tgtEl>
                                          <p:spTgt spid="26627">
                                            <p:txEl>
                                              <p:pRg st="7" end="7"/>
                                            </p:txEl>
                                          </p:spTgt>
                                        </p:tgtEl>
                                        <p:attrNameLst>
                                          <p:attrName>style.visibility</p:attrName>
                                        </p:attrNameLst>
                                      </p:cBhvr>
                                      <p:to>
                                        <p:strVal val="visible"/>
                                      </p:to>
                                    </p:set>
                                    <p:animEffect transition="in" filter="blinds(horizontal)">
                                      <p:cBhvr>
                                        <p:cTn id="48" dur="500"/>
                                        <p:tgtEl>
                                          <p:spTgt spid="26627">
                                            <p:txEl>
                                              <p:pRg st="7" end="7"/>
                                            </p:txEl>
                                          </p:spTgt>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26634"/>
                                        </p:tgtEl>
                                        <p:attrNameLst>
                                          <p:attrName>style.visibility</p:attrName>
                                        </p:attrNameLst>
                                      </p:cBhvr>
                                      <p:to>
                                        <p:strVal val="visible"/>
                                      </p:to>
                                    </p:set>
                                    <p:animEffect transition="in" filter="blinds(horizontal)">
                                      <p:cBhvr>
                                        <p:cTn id="53" dur="500"/>
                                        <p:tgtEl>
                                          <p:spTgt spid="26634"/>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26637"/>
                                        </p:tgtEl>
                                        <p:attrNameLst>
                                          <p:attrName>style.visibility</p:attrName>
                                        </p:attrNameLst>
                                      </p:cBhvr>
                                      <p:to>
                                        <p:strVal val="visible"/>
                                      </p:to>
                                    </p:set>
                                    <p:animEffect transition="in" filter="blinds(horizontal)">
                                      <p:cBhvr>
                                        <p:cTn id="58" dur="500"/>
                                        <p:tgtEl>
                                          <p:spTgt spid="266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4" grpId="0" animBg="1"/>
      <p:bldP spid="26629" grpId="0" animBg="1"/>
      <p:bldP spid="26630" grpId="0" animBg="1"/>
      <p:bldP spid="26631" grpId="0" animBg="1"/>
      <p:bldP spid="26632" grpId="0" animBg="1"/>
      <p:bldP spid="26635" grpId="0"/>
      <p:bldP spid="26636" grpId="0"/>
      <p:bldP spid="2663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title"/>
          </p:nvPr>
        </p:nvSpPr>
        <p:spPr/>
        <p:txBody>
          <a:bodyPr/>
          <a:lstStyle/>
          <a:p>
            <a:pPr eaLnBrk="1" hangingPunct="1"/>
            <a:r>
              <a:rPr lang="en-GB" smtClean="0">
                <a:latin typeface="Comic Sans MS" pitchFamily="66" charset="0"/>
              </a:rPr>
              <a:t>Differentiation</a:t>
            </a:r>
          </a:p>
        </p:txBody>
      </p:sp>
      <p:sp>
        <p:nvSpPr>
          <p:cNvPr id="27652" name="Rectangle 4"/>
          <p:cNvSpPr>
            <a:spLocks noGrp="1" noChangeArrowheads="1"/>
          </p:cNvSpPr>
          <p:nvPr>
            <p:ph type="body" idx="1"/>
          </p:nvPr>
        </p:nvSpPr>
        <p:spPr>
          <a:xfrm>
            <a:off x="228600" y="1600200"/>
            <a:ext cx="4038600" cy="4800600"/>
          </a:xfrm>
        </p:spPr>
        <p:txBody>
          <a:bodyPr/>
          <a:lstStyle/>
          <a:p>
            <a:pPr marL="0" indent="0" algn="ctr" eaLnBrk="1" hangingPunct="1">
              <a:buFontTx/>
              <a:buNone/>
            </a:pPr>
            <a:r>
              <a:rPr lang="en-GB" sz="1600" b="1" u="sng" smtClean="0">
                <a:latin typeface="Comic Sans MS" pitchFamily="66" charset="0"/>
              </a:rPr>
              <a:t>You can use differentiation to find the tangent to a curve at a particular point, as well as the normal at that point</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Find the equation of the </a:t>
            </a:r>
            <a:r>
              <a:rPr lang="en-GB" sz="1600" u="sng" smtClean="0">
                <a:latin typeface="Comic Sans MS" pitchFamily="66" charset="0"/>
              </a:rPr>
              <a:t>tangent</a:t>
            </a:r>
            <a:r>
              <a:rPr lang="en-GB" sz="1600" smtClean="0">
                <a:latin typeface="Comic Sans MS" pitchFamily="66" charset="0"/>
              </a:rPr>
              <a:t> to the curve y = x</a:t>
            </a:r>
            <a:r>
              <a:rPr lang="en-GB" sz="1600" baseline="30000" smtClean="0">
                <a:latin typeface="Comic Sans MS" pitchFamily="66" charset="0"/>
              </a:rPr>
              <a:t>3</a:t>
            </a:r>
            <a:r>
              <a:rPr lang="en-GB" sz="1600" smtClean="0">
                <a:latin typeface="Comic Sans MS" pitchFamily="66" charset="0"/>
              </a:rPr>
              <a:t> – 3x</a:t>
            </a:r>
            <a:r>
              <a:rPr lang="en-GB" sz="1600" baseline="30000" smtClean="0">
                <a:latin typeface="Comic Sans MS" pitchFamily="66" charset="0"/>
              </a:rPr>
              <a:t>2</a:t>
            </a:r>
            <a:r>
              <a:rPr lang="en-GB" sz="1600" smtClean="0">
                <a:latin typeface="Comic Sans MS" pitchFamily="66" charset="0"/>
              </a:rPr>
              <a:t> + 2x - 1, at the point (3,5).</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So we need the gradient of the tangent. It will be the same as the gradient of the curve at the point given (x = 3)</a:t>
            </a:r>
          </a:p>
        </p:txBody>
      </p:sp>
      <p:sp>
        <p:nvSpPr>
          <p:cNvPr id="24580" name="Text Box 5"/>
          <p:cNvSpPr txBox="1">
            <a:spLocks noChangeArrowheads="1"/>
          </p:cNvSpPr>
          <p:nvPr/>
        </p:nvSpPr>
        <p:spPr bwMode="auto">
          <a:xfrm>
            <a:off x="8534400" y="6491288"/>
            <a:ext cx="609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atin typeface="Comic Sans MS" pitchFamily="66" charset="0"/>
              </a:rPr>
              <a:t>7H</a:t>
            </a:r>
          </a:p>
        </p:txBody>
      </p:sp>
      <p:graphicFrame>
        <p:nvGraphicFramePr>
          <p:cNvPr id="27661" name="Object 13"/>
          <p:cNvGraphicFramePr>
            <a:graphicFrameLocks noChangeAspect="1"/>
          </p:cNvGraphicFramePr>
          <p:nvPr/>
        </p:nvGraphicFramePr>
        <p:xfrm>
          <a:off x="4953000" y="1600200"/>
          <a:ext cx="2139950" cy="393700"/>
        </p:xfrm>
        <a:graphic>
          <a:graphicData uri="http://schemas.openxmlformats.org/presentationml/2006/ole">
            <mc:AlternateContent xmlns:mc="http://schemas.openxmlformats.org/markup-compatibility/2006">
              <mc:Choice xmlns:v="urn:schemas-microsoft-com:vml" Requires="v">
                <p:oleObj spid="_x0000_s24634" name="Equation" r:id="rId3" imgW="1244600" imgH="228600" progId="Equation.DSMT4">
                  <p:embed/>
                </p:oleObj>
              </mc:Choice>
              <mc:Fallback>
                <p:oleObj name="Equation" r:id="rId3" imgW="1244600" imgH="228600" progId="Equation.DSMT4">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3000" y="1600200"/>
                        <a:ext cx="2139950" cy="393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7662" name="Object 14"/>
          <p:cNvGraphicFramePr>
            <a:graphicFrameLocks noChangeAspect="1"/>
          </p:cNvGraphicFramePr>
          <p:nvPr/>
        </p:nvGraphicFramePr>
        <p:xfrm>
          <a:off x="4876800" y="2133600"/>
          <a:ext cx="1879600" cy="677863"/>
        </p:xfrm>
        <a:graphic>
          <a:graphicData uri="http://schemas.openxmlformats.org/presentationml/2006/ole">
            <mc:AlternateContent xmlns:mc="http://schemas.openxmlformats.org/markup-compatibility/2006">
              <mc:Choice xmlns:v="urn:schemas-microsoft-com:vml" Requires="v">
                <p:oleObj spid="_x0000_s24635" name="Equation" r:id="rId5" imgW="1091726" imgH="393529" progId="Equation.DSMT4">
                  <p:embed/>
                </p:oleObj>
              </mc:Choice>
              <mc:Fallback>
                <p:oleObj name="Equation" r:id="rId5" imgW="1091726" imgH="393529" progId="Equation.DSMT4">
                  <p:embed/>
                  <p:pic>
                    <p:nvPicPr>
                      <p:cNvPr id="0" name="Object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76800" y="2133600"/>
                        <a:ext cx="1879600" cy="677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7663" name="Object 15"/>
          <p:cNvGraphicFramePr>
            <a:graphicFrameLocks noChangeAspect="1"/>
          </p:cNvGraphicFramePr>
          <p:nvPr/>
        </p:nvGraphicFramePr>
        <p:xfrm>
          <a:off x="4800600" y="2971800"/>
          <a:ext cx="2381250" cy="393700"/>
        </p:xfrm>
        <a:graphic>
          <a:graphicData uri="http://schemas.openxmlformats.org/presentationml/2006/ole">
            <mc:AlternateContent xmlns:mc="http://schemas.openxmlformats.org/markup-compatibility/2006">
              <mc:Choice xmlns:v="urn:schemas-microsoft-com:vml" Requires="v">
                <p:oleObj spid="_x0000_s24636" name="Equation" r:id="rId7" imgW="1384300" imgH="228600" progId="Equation.DSMT4">
                  <p:embed/>
                </p:oleObj>
              </mc:Choice>
              <mc:Fallback>
                <p:oleObj name="Equation" r:id="rId7" imgW="1384300" imgH="228600" progId="Equation.DSMT4">
                  <p:embed/>
                  <p:pic>
                    <p:nvPicPr>
                      <p:cNvPr id="0" name="Object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00600" y="2971800"/>
                        <a:ext cx="2381250" cy="393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7664" name="Object 16"/>
          <p:cNvGraphicFramePr>
            <a:graphicFrameLocks noChangeAspect="1"/>
          </p:cNvGraphicFramePr>
          <p:nvPr/>
        </p:nvGraphicFramePr>
        <p:xfrm>
          <a:off x="4800600" y="3581400"/>
          <a:ext cx="1047750" cy="350838"/>
        </p:xfrm>
        <a:graphic>
          <a:graphicData uri="http://schemas.openxmlformats.org/presentationml/2006/ole">
            <mc:AlternateContent xmlns:mc="http://schemas.openxmlformats.org/markup-compatibility/2006">
              <mc:Choice xmlns:v="urn:schemas-microsoft-com:vml" Requires="v">
                <p:oleObj spid="_x0000_s24637" name="Equation" r:id="rId9" imgW="609336" imgH="203112" progId="Equation.DSMT4">
                  <p:embed/>
                </p:oleObj>
              </mc:Choice>
              <mc:Fallback>
                <p:oleObj name="Equation" r:id="rId9" imgW="609336" imgH="203112" progId="Equation.DSMT4">
                  <p:embed/>
                  <p:pic>
                    <p:nvPicPr>
                      <p:cNvPr id="0" name="Object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00600" y="3581400"/>
                        <a:ext cx="1047750" cy="350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7665" name="Line 17"/>
          <p:cNvSpPr>
            <a:spLocks noChangeShapeType="1"/>
          </p:cNvSpPr>
          <p:nvPr/>
        </p:nvSpPr>
        <p:spPr bwMode="auto">
          <a:xfrm>
            <a:off x="4800600" y="3962400"/>
            <a:ext cx="396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66" name="Arc 18"/>
          <p:cNvSpPr>
            <a:spLocks/>
          </p:cNvSpPr>
          <p:nvPr/>
        </p:nvSpPr>
        <p:spPr bwMode="auto">
          <a:xfrm>
            <a:off x="7239000" y="1828800"/>
            <a:ext cx="228600" cy="685800"/>
          </a:xfrm>
          <a:custGeom>
            <a:avLst/>
            <a:gdLst>
              <a:gd name="T0" fmla="*/ 0 w 21600"/>
              <a:gd name="T1" fmla="*/ 0 h 43177"/>
              <a:gd name="T2" fmla="*/ 112236 w 21600"/>
              <a:gd name="T3" fmla="*/ 10892874 h 43177"/>
              <a:gd name="T4" fmla="*/ 0 w 21600"/>
              <a:gd name="T5" fmla="*/ 5449344 h 43177"/>
              <a:gd name="T6" fmla="*/ 0 60000 65536"/>
              <a:gd name="T7" fmla="*/ 0 60000 65536"/>
              <a:gd name="T8" fmla="*/ 0 60000 65536"/>
            </a:gdLst>
            <a:ahLst/>
            <a:cxnLst>
              <a:cxn ang="T6">
                <a:pos x="T0" y="T1"/>
              </a:cxn>
              <a:cxn ang="T7">
                <a:pos x="T2" y="T3"/>
              </a:cxn>
              <a:cxn ang="T8">
                <a:pos x="T4" y="T5"/>
              </a:cxn>
            </a:cxnLst>
            <a:rect l="0" t="0" r="r" b="b"/>
            <a:pathLst>
              <a:path w="21600" h="43177" fill="none" extrusionOk="0">
                <a:moveTo>
                  <a:pt x="-1" y="0"/>
                </a:moveTo>
                <a:cubicBezTo>
                  <a:pt x="11929" y="0"/>
                  <a:pt x="21600" y="9670"/>
                  <a:pt x="21600" y="21600"/>
                </a:cubicBezTo>
                <a:cubicBezTo>
                  <a:pt x="21600" y="33139"/>
                  <a:pt x="12529" y="42641"/>
                  <a:pt x="1001" y="43176"/>
                </a:cubicBezTo>
              </a:path>
              <a:path w="21600" h="43177" stroke="0" extrusionOk="0">
                <a:moveTo>
                  <a:pt x="-1" y="0"/>
                </a:moveTo>
                <a:cubicBezTo>
                  <a:pt x="11929" y="0"/>
                  <a:pt x="21600" y="9670"/>
                  <a:pt x="21600" y="21600"/>
                </a:cubicBezTo>
                <a:cubicBezTo>
                  <a:pt x="21600" y="33139"/>
                  <a:pt x="12529" y="42641"/>
                  <a:pt x="1001" y="43176"/>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667" name="Arc 19"/>
          <p:cNvSpPr>
            <a:spLocks/>
          </p:cNvSpPr>
          <p:nvPr/>
        </p:nvSpPr>
        <p:spPr bwMode="auto">
          <a:xfrm>
            <a:off x="7239000" y="2514600"/>
            <a:ext cx="228600" cy="685800"/>
          </a:xfrm>
          <a:custGeom>
            <a:avLst/>
            <a:gdLst>
              <a:gd name="T0" fmla="*/ 0 w 21600"/>
              <a:gd name="T1" fmla="*/ 0 h 43177"/>
              <a:gd name="T2" fmla="*/ 112236 w 21600"/>
              <a:gd name="T3" fmla="*/ 10892874 h 43177"/>
              <a:gd name="T4" fmla="*/ 0 w 21600"/>
              <a:gd name="T5" fmla="*/ 5449344 h 43177"/>
              <a:gd name="T6" fmla="*/ 0 60000 65536"/>
              <a:gd name="T7" fmla="*/ 0 60000 65536"/>
              <a:gd name="T8" fmla="*/ 0 60000 65536"/>
            </a:gdLst>
            <a:ahLst/>
            <a:cxnLst>
              <a:cxn ang="T6">
                <a:pos x="T0" y="T1"/>
              </a:cxn>
              <a:cxn ang="T7">
                <a:pos x="T2" y="T3"/>
              </a:cxn>
              <a:cxn ang="T8">
                <a:pos x="T4" y="T5"/>
              </a:cxn>
            </a:cxnLst>
            <a:rect l="0" t="0" r="r" b="b"/>
            <a:pathLst>
              <a:path w="21600" h="43177" fill="none" extrusionOk="0">
                <a:moveTo>
                  <a:pt x="-1" y="0"/>
                </a:moveTo>
                <a:cubicBezTo>
                  <a:pt x="11929" y="0"/>
                  <a:pt x="21600" y="9670"/>
                  <a:pt x="21600" y="21600"/>
                </a:cubicBezTo>
                <a:cubicBezTo>
                  <a:pt x="21600" y="33139"/>
                  <a:pt x="12529" y="42641"/>
                  <a:pt x="1001" y="43176"/>
                </a:cubicBezTo>
              </a:path>
              <a:path w="21600" h="43177" stroke="0" extrusionOk="0">
                <a:moveTo>
                  <a:pt x="-1" y="0"/>
                </a:moveTo>
                <a:cubicBezTo>
                  <a:pt x="11929" y="0"/>
                  <a:pt x="21600" y="9670"/>
                  <a:pt x="21600" y="21600"/>
                </a:cubicBezTo>
                <a:cubicBezTo>
                  <a:pt x="21600" y="33139"/>
                  <a:pt x="12529" y="42641"/>
                  <a:pt x="1001" y="43176"/>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668" name="Arc 20"/>
          <p:cNvSpPr>
            <a:spLocks/>
          </p:cNvSpPr>
          <p:nvPr/>
        </p:nvSpPr>
        <p:spPr bwMode="auto">
          <a:xfrm>
            <a:off x="7239000" y="3200400"/>
            <a:ext cx="228600" cy="609600"/>
          </a:xfrm>
          <a:custGeom>
            <a:avLst/>
            <a:gdLst>
              <a:gd name="T0" fmla="*/ 0 w 21600"/>
              <a:gd name="T1" fmla="*/ 0 h 43177"/>
              <a:gd name="T2" fmla="*/ 112236 w 21600"/>
              <a:gd name="T3" fmla="*/ 8606716 h 43177"/>
              <a:gd name="T4" fmla="*/ 0 w 21600"/>
              <a:gd name="T5" fmla="*/ 4305645 h 43177"/>
              <a:gd name="T6" fmla="*/ 0 60000 65536"/>
              <a:gd name="T7" fmla="*/ 0 60000 65536"/>
              <a:gd name="T8" fmla="*/ 0 60000 65536"/>
            </a:gdLst>
            <a:ahLst/>
            <a:cxnLst>
              <a:cxn ang="T6">
                <a:pos x="T0" y="T1"/>
              </a:cxn>
              <a:cxn ang="T7">
                <a:pos x="T2" y="T3"/>
              </a:cxn>
              <a:cxn ang="T8">
                <a:pos x="T4" y="T5"/>
              </a:cxn>
            </a:cxnLst>
            <a:rect l="0" t="0" r="r" b="b"/>
            <a:pathLst>
              <a:path w="21600" h="43177" fill="none" extrusionOk="0">
                <a:moveTo>
                  <a:pt x="-1" y="0"/>
                </a:moveTo>
                <a:cubicBezTo>
                  <a:pt x="11929" y="0"/>
                  <a:pt x="21600" y="9670"/>
                  <a:pt x="21600" y="21600"/>
                </a:cubicBezTo>
                <a:cubicBezTo>
                  <a:pt x="21600" y="33139"/>
                  <a:pt x="12529" y="42641"/>
                  <a:pt x="1001" y="43176"/>
                </a:cubicBezTo>
              </a:path>
              <a:path w="21600" h="43177" stroke="0" extrusionOk="0">
                <a:moveTo>
                  <a:pt x="-1" y="0"/>
                </a:moveTo>
                <a:cubicBezTo>
                  <a:pt x="11929" y="0"/>
                  <a:pt x="21600" y="9670"/>
                  <a:pt x="21600" y="21600"/>
                </a:cubicBezTo>
                <a:cubicBezTo>
                  <a:pt x="21600" y="33139"/>
                  <a:pt x="12529" y="42641"/>
                  <a:pt x="1001" y="43176"/>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669" name="Text Box 21"/>
          <p:cNvSpPr txBox="1">
            <a:spLocks noChangeArrowheads="1"/>
          </p:cNvSpPr>
          <p:nvPr/>
        </p:nvSpPr>
        <p:spPr bwMode="auto">
          <a:xfrm>
            <a:off x="7391400" y="1752600"/>
            <a:ext cx="1676400"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Differentiate to get the gradient function</a:t>
            </a:r>
          </a:p>
        </p:txBody>
      </p:sp>
      <p:sp>
        <p:nvSpPr>
          <p:cNvPr id="27670" name="Text Box 22"/>
          <p:cNvSpPr txBox="1">
            <a:spLocks noChangeArrowheads="1"/>
          </p:cNvSpPr>
          <p:nvPr/>
        </p:nvSpPr>
        <p:spPr bwMode="auto">
          <a:xfrm>
            <a:off x="7391400" y="2514600"/>
            <a:ext cx="1676400"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Substitute the x value in to find the gradient</a:t>
            </a:r>
          </a:p>
        </p:txBody>
      </p:sp>
      <p:sp>
        <p:nvSpPr>
          <p:cNvPr id="27671" name="Text Box 23"/>
          <p:cNvSpPr txBox="1">
            <a:spLocks noChangeArrowheads="1"/>
          </p:cNvSpPr>
          <p:nvPr/>
        </p:nvSpPr>
        <p:spPr bwMode="auto">
          <a:xfrm>
            <a:off x="7391400" y="3276600"/>
            <a:ext cx="16764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The gradient at (3,5) is 11</a:t>
            </a:r>
          </a:p>
        </p:txBody>
      </p:sp>
      <p:graphicFrame>
        <p:nvGraphicFramePr>
          <p:cNvPr id="27672" name="Object 24"/>
          <p:cNvGraphicFramePr>
            <a:graphicFrameLocks noChangeAspect="1"/>
          </p:cNvGraphicFramePr>
          <p:nvPr/>
        </p:nvGraphicFramePr>
        <p:xfrm>
          <a:off x="4845050" y="4627563"/>
          <a:ext cx="1828800" cy="382587"/>
        </p:xfrm>
        <a:graphic>
          <a:graphicData uri="http://schemas.openxmlformats.org/presentationml/2006/ole">
            <mc:AlternateContent xmlns:mc="http://schemas.openxmlformats.org/markup-compatibility/2006">
              <mc:Choice xmlns:v="urn:schemas-microsoft-com:vml" Requires="v">
                <p:oleObj spid="_x0000_s24638" name="Equation" r:id="rId11" imgW="1091726" imgH="228501" progId="Equation.DSMT4">
                  <p:embed/>
                </p:oleObj>
              </mc:Choice>
              <mc:Fallback>
                <p:oleObj name="Equation" r:id="rId11" imgW="1091726" imgH="228501" progId="Equation.DSMT4">
                  <p:embed/>
                  <p:pic>
                    <p:nvPicPr>
                      <p:cNvPr id="0" name="Object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45050" y="4627563"/>
                        <a:ext cx="1828800" cy="382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7673" name="Object 25"/>
          <p:cNvGraphicFramePr>
            <a:graphicFrameLocks noChangeAspect="1"/>
          </p:cNvGraphicFramePr>
          <p:nvPr/>
        </p:nvGraphicFramePr>
        <p:xfrm>
          <a:off x="4921250" y="5105400"/>
          <a:ext cx="1679575" cy="339725"/>
        </p:xfrm>
        <a:graphic>
          <a:graphicData uri="http://schemas.openxmlformats.org/presentationml/2006/ole">
            <mc:AlternateContent xmlns:mc="http://schemas.openxmlformats.org/markup-compatibility/2006">
              <mc:Choice xmlns:v="urn:schemas-microsoft-com:vml" Requires="v">
                <p:oleObj spid="_x0000_s24639" name="Equation" r:id="rId13" imgW="1002865" imgH="203112" progId="Equation.DSMT4">
                  <p:embed/>
                </p:oleObj>
              </mc:Choice>
              <mc:Fallback>
                <p:oleObj name="Equation" r:id="rId13" imgW="1002865" imgH="203112" progId="Equation.DSMT4">
                  <p:embed/>
                  <p:pic>
                    <p:nvPicPr>
                      <p:cNvPr id="0" name="Object 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21250" y="5105400"/>
                        <a:ext cx="1679575" cy="339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7674" name="Object 26"/>
          <p:cNvGraphicFramePr>
            <a:graphicFrameLocks noChangeAspect="1"/>
          </p:cNvGraphicFramePr>
          <p:nvPr/>
        </p:nvGraphicFramePr>
        <p:xfrm>
          <a:off x="4953000" y="5562600"/>
          <a:ext cx="1614488" cy="339725"/>
        </p:xfrm>
        <a:graphic>
          <a:graphicData uri="http://schemas.openxmlformats.org/presentationml/2006/ole">
            <mc:AlternateContent xmlns:mc="http://schemas.openxmlformats.org/markup-compatibility/2006">
              <mc:Choice xmlns:v="urn:schemas-microsoft-com:vml" Requires="v">
                <p:oleObj spid="_x0000_s24640" name="Equation" r:id="rId15" imgW="965200" imgH="203200" progId="Equation.DSMT4">
                  <p:embed/>
                </p:oleObj>
              </mc:Choice>
              <mc:Fallback>
                <p:oleObj name="Equation" r:id="rId15" imgW="965200" imgH="203200" progId="Equation.DSMT4">
                  <p:embed/>
                  <p:pic>
                    <p:nvPicPr>
                      <p:cNvPr id="0" name="Object 2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53000" y="5562600"/>
                        <a:ext cx="1614488" cy="339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7675" name="Object 27"/>
          <p:cNvGraphicFramePr>
            <a:graphicFrameLocks noChangeAspect="1"/>
          </p:cNvGraphicFramePr>
          <p:nvPr/>
        </p:nvGraphicFramePr>
        <p:xfrm>
          <a:off x="5334000" y="6019800"/>
          <a:ext cx="1295400" cy="339725"/>
        </p:xfrm>
        <a:graphic>
          <a:graphicData uri="http://schemas.openxmlformats.org/presentationml/2006/ole">
            <mc:AlternateContent xmlns:mc="http://schemas.openxmlformats.org/markup-compatibility/2006">
              <mc:Choice xmlns:v="urn:schemas-microsoft-com:vml" Requires="v">
                <p:oleObj spid="_x0000_s24641" name="Equation" r:id="rId17" imgW="774364" imgH="203112" progId="Equation.DSMT4">
                  <p:embed/>
                </p:oleObj>
              </mc:Choice>
              <mc:Fallback>
                <p:oleObj name="Equation" r:id="rId17" imgW="774364" imgH="203112" progId="Equation.DSMT4">
                  <p:embed/>
                  <p:pic>
                    <p:nvPicPr>
                      <p:cNvPr id="0" name="Object 2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34000" y="6019800"/>
                        <a:ext cx="1295400" cy="339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7676" name="Arc 28"/>
          <p:cNvSpPr>
            <a:spLocks/>
          </p:cNvSpPr>
          <p:nvPr/>
        </p:nvSpPr>
        <p:spPr bwMode="auto">
          <a:xfrm>
            <a:off x="6750050" y="4779963"/>
            <a:ext cx="228600" cy="457200"/>
          </a:xfrm>
          <a:custGeom>
            <a:avLst/>
            <a:gdLst>
              <a:gd name="T0" fmla="*/ 0 w 21600"/>
              <a:gd name="T1" fmla="*/ 0 h 43177"/>
              <a:gd name="T2" fmla="*/ 112236 w 21600"/>
              <a:gd name="T3" fmla="*/ 4841278 h 43177"/>
              <a:gd name="T4" fmla="*/ 0 w 21600"/>
              <a:gd name="T5" fmla="*/ 2421931 h 43177"/>
              <a:gd name="T6" fmla="*/ 0 60000 65536"/>
              <a:gd name="T7" fmla="*/ 0 60000 65536"/>
              <a:gd name="T8" fmla="*/ 0 60000 65536"/>
            </a:gdLst>
            <a:ahLst/>
            <a:cxnLst>
              <a:cxn ang="T6">
                <a:pos x="T0" y="T1"/>
              </a:cxn>
              <a:cxn ang="T7">
                <a:pos x="T2" y="T3"/>
              </a:cxn>
              <a:cxn ang="T8">
                <a:pos x="T4" y="T5"/>
              </a:cxn>
            </a:cxnLst>
            <a:rect l="0" t="0" r="r" b="b"/>
            <a:pathLst>
              <a:path w="21600" h="43177" fill="none" extrusionOk="0">
                <a:moveTo>
                  <a:pt x="-1" y="0"/>
                </a:moveTo>
                <a:cubicBezTo>
                  <a:pt x="11929" y="0"/>
                  <a:pt x="21600" y="9670"/>
                  <a:pt x="21600" y="21600"/>
                </a:cubicBezTo>
                <a:cubicBezTo>
                  <a:pt x="21600" y="33139"/>
                  <a:pt x="12529" y="42641"/>
                  <a:pt x="1001" y="43176"/>
                </a:cubicBezTo>
              </a:path>
              <a:path w="21600" h="43177" stroke="0" extrusionOk="0">
                <a:moveTo>
                  <a:pt x="-1" y="0"/>
                </a:moveTo>
                <a:cubicBezTo>
                  <a:pt x="11929" y="0"/>
                  <a:pt x="21600" y="9670"/>
                  <a:pt x="21600" y="21600"/>
                </a:cubicBezTo>
                <a:cubicBezTo>
                  <a:pt x="21600" y="33139"/>
                  <a:pt x="12529" y="42641"/>
                  <a:pt x="1001" y="43176"/>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677" name="Arc 29"/>
          <p:cNvSpPr>
            <a:spLocks/>
          </p:cNvSpPr>
          <p:nvPr/>
        </p:nvSpPr>
        <p:spPr bwMode="auto">
          <a:xfrm>
            <a:off x="6750050" y="5257800"/>
            <a:ext cx="228600" cy="457200"/>
          </a:xfrm>
          <a:custGeom>
            <a:avLst/>
            <a:gdLst>
              <a:gd name="T0" fmla="*/ 0 w 21600"/>
              <a:gd name="T1" fmla="*/ 0 h 43177"/>
              <a:gd name="T2" fmla="*/ 112236 w 21600"/>
              <a:gd name="T3" fmla="*/ 4841278 h 43177"/>
              <a:gd name="T4" fmla="*/ 0 w 21600"/>
              <a:gd name="T5" fmla="*/ 2421931 h 43177"/>
              <a:gd name="T6" fmla="*/ 0 60000 65536"/>
              <a:gd name="T7" fmla="*/ 0 60000 65536"/>
              <a:gd name="T8" fmla="*/ 0 60000 65536"/>
            </a:gdLst>
            <a:ahLst/>
            <a:cxnLst>
              <a:cxn ang="T6">
                <a:pos x="T0" y="T1"/>
              </a:cxn>
              <a:cxn ang="T7">
                <a:pos x="T2" y="T3"/>
              </a:cxn>
              <a:cxn ang="T8">
                <a:pos x="T4" y="T5"/>
              </a:cxn>
            </a:cxnLst>
            <a:rect l="0" t="0" r="r" b="b"/>
            <a:pathLst>
              <a:path w="21600" h="43177" fill="none" extrusionOk="0">
                <a:moveTo>
                  <a:pt x="-1" y="0"/>
                </a:moveTo>
                <a:cubicBezTo>
                  <a:pt x="11929" y="0"/>
                  <a:pt x="21600" y="9670"/>
                  <a:pt x="21600" y="21600"/>
                </a:cubicBezTo>
                <a:cubicBezTo>
                  <a:pt x="21600" y="33139"/>
                  <a:pt x="12529" y="42641"/>
                  <a:pt x="1001" y="43176"/>
                </a:cubicBezTo>
              </a:path>
              <a:path w="21600" h="43177" stroke="0" extrusionOk="0">
                <a:moveTo>
                  <a:pt x="-1" y="0"/>
                </a:moveTo>
                <a:cubicBezTo>
                  <a:pt x="11929" y="0"/>
                  <a:pt x="21600" y="9670"/>
                  <a:pt x="21600" y="21600"/>
                </a:cubicBezTo>
                <a:cubicBezTo>
                  <a:pt x="21600" y="33139"/>
                  <a:pt x="12529" y="42641"/>
                  <a:pt x="1001" y="43176"/>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678" name="Arc 30"/>
          <p:cNvSpPr>
            <a:spLocks/>
          </p:cNvSpPr>
          <p:nvPr/>
        </p:nvSpPr>
        <p:spPr bwMode="auto">
          <a:xfrm>
            <a:off x="6781800" y="5715000"/>
            <a:ext cx="228600" cy="457200"/>
          </a:xfrm>
          <a:custGeom>
            <a:avLst/>
            <a:gdLst>
              <a:gd name="T0" fmla="*/ 0 w 21600"/>
              <a:gd name="T1" fmla="*/ 0 h 43177"/>
              <a:gd name="T2" fmla="*/ 112236 w 21600"/>
              <a:gd name="T3" fmla="*/ 4841278 h 43177"/>
              <a:gd name="T4" fmla="*/ 0 w 21600"/>
              <a:gd name="T5" fmla="*/ 2421931 h 43177"/>
              <a:gd name="T6" fmla="*/ 0 60000 65536"/>
              <a:gd name="T7" fmla="*/ 0 60000 65536"/>
              <a:gd name="T8" fmla="*/ 0 60000 65536"/>
            </a:gdLst>
            <a:ahLst/>
            <a:cxnLst>
              <a:cxn ang="T6">
                <a:pos x="T0" y="T1"/>
              </a:cxn>
              <a:cxn ang="T7">
                <a:pos x="T2" y="T3"/>
              </a:cxn>
              <a:cxn ang="T8">
                <a:pos x="T4" y="T5"/>
              </a:cxn>
            </a:cxnLst>
            <a:rect l="0" t="0" r="r" b="b"/>
            <a:pathLst>
              <a:path w="21600" h="43177" fill="none" extrusionOk="0">
                <a:moveTo>
                  <a:pt x="-1" y="0"/>
                </a:moveTo>
                <a:cubicBezTo>
                  <a:pt x="11929" y="0"/>
                  <a:pt x="21600" y="9670"/>
                  <a:pt x="21600" y="21600"/>
                </a:cubicBezTo>
                <a:cubicBezTo>
                  <a:pt x="21600" y="33139"/>
                  <a:pt x="12529" y="42641"/>
                  <a:pt x="1001" y="43176"/>
                </a:cubicBezTo>
              </a:path>
              <a:path w="21600" h="43177" stroke="0" extrusionOk="0">
                <a:moveTo>
                  <a:pt x="-1" y="0"/>
                </a:moveTo>
                <a:cubicBezTo>
                  <a:pt x="11929" y="0"/>
                  <a:pt x="21600" y="9670"/>
                  <a:pt x="21600" y="21600"/>
                </a:cubicBezTo>
                <a:cubicBezTo>
                  <a:pt x="21600" y="33139"/>
                  <a:pt x="12529" y="42641"/>
                  <a:pt x="1001" y="43176"/>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679" name="Text Box 31"/>
          <p:cNvSpPr txBox="1">
            <a:spLocks noChangeArrowheads="1"/>
          </p:cNvSpPr>
          <p:nvPr/>
        </p:nvSpPr>
        <p:spPr bwMode="auto">
          <a:xfrm>
            <a:off x="6978650" y="4551363"/>
            <a:ext cx="1676400"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Substitute the co-ordinate and gradient in</a:t>
            </a:r>
          </a:p>
        </p:txBody>
      </p:sp>
      <p:sp>
        <p:nvSpPr>
          <p:cNvPr id="27680" name="Text Box 32"/>
          <p:cNvSpPr txBox="1">
            <a:spLocks noChangeArrowheads="1"/>
          </p:cNvSpPr>
          <p:nvPr/>
        </p:nvSpPr>
        <p:spPr bwMode="auto">
          <a:xfrm>
            <a:off x="6978650" y="5334000"/>
            <a:ext cx="1676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Expand bracket</a:t>
            </a:r>
          </a:p>
        </p:txBody>
      </p:sp>
      <p:sp>
        <p:nvSpPr>
          <p:cNvPr id="27681" name="Text Box 33"/>
          <p:cNvSpPr txBox="1">
            <a:spLocks noChangeArrowheads="1"/>
          </p:cNvSpPr>
          <p:nvPr/>
        </p:nvSpPr>
        <p:spPr bwMode="auto">
          <a:xfrm>
            <a:off x="7162800" y="5791200"/>
            <a:ext cx="838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Add 5</a:t>
            </a:r>
          </a:p>
        </p:txBody>
      </p:sp>
      <p:sp>
        <p:nvSpPr>
          <p:cNvPr id="27682" name="Text Box 34"/>
          <p:cNvSpPr txBox="1">
            <a:spLocks noChangeArrowheads="1"/>
          </p:cNvSpPr>
          <p:nvPr/>
        </p:nvSpPr>
        <p:spPr bwMode="auto">
          <a:xfrm>
            <a:off x="4876800" y="4038600"/>
            <a:ext cx="3733800" cy="3460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600">
                <a:latin typeface="Comic Sans MS" pitchFamily="66" charset="0"/>
              </a:rPr>
              <a:t>Use the formula for a straight line!</a:t>
            </a:r>
          </a:p>
        </p:txBody>
      </p:sp>
      <p:sp>
        <p:nvSpPr>
          <p:cNvPr id="27683" name="Line 35"/>
          <p:cNvSpPr>
            <a:spLocks noChangeShapeType="1"/>
          </p:cNvSpPr>
          <p:nvPr/>
        </p:nvSpPr>
        <p:spPr bwMode="auto">
          <a:xfrm flipV="1">
            <a:off x="2133600" y="4953000"/>
            <a:ext cx="0" cy="160020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84" name="Line 36"/>
          <p:cNvSpPr>
            <a:spLocks noChangeShapeType="1"/>
          </p:cNvSpPr>
          <p:nvPr/>
        </p:nvSpPr>
        <p:spPr bwMode="auto">
          <a:xfrm rot="5400000" flipV="1">
            <a:off x="2171700" y="4991100"/>
            <a:ext cx="0" cy="160020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85" name="Freeform 37"/>
          <p:cNvSpPr>
            <a:spLocks/>
          </p:cNvSpPr>
          <p:nvPr/>
        </p:nvSpPr>
        <p:spPr bwMode="auto">
          <a:xfrm>
            <a:off x="1600200" y="5181600"/>
            <a:ext cx="1219200" cy="990600"/>
          </a:xfrm>
          <a:custGeom>
            <a:avLst/>
            <a:gdLst>
              <a:gd name="T0" fmla="*/ 0 w 768"/>
              <a:gd name="T1" fmla="*/ 1572577500 h 624"/>
              <a:gd name="T2" fmla="*/ 604837500 w 768"/>
              <a:gd name="T3" fmla="*/ 483870000 h 624"/>
              <a:gd name="T4" fmla="*/ 1209675000 w 768"/>
              <a:gd name="T5" fmla="*/ 1088707500 h 624"/>
              <a:gd name="T6" fmla="*/ 1935480000 w 768"/>
              <a:gd name="T7" fmla="*/ 0 h 62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68" h="624">
                <a:moveTo>
                  <a:pt x="0" y="624"/>
                </a:moveTo>
                <a:cubicBezTo>
                  <a:pt x="80" y="424"/>
                  <a:pt x="160" y="224"/>
                  <a:pt x="240" y="192"/>
                </a:cubicBezTo>
                <a:cubicBezTo>
                  <a:pt x="320" y="160"/>
                  <a:pt x="392" y="464"/>
                  <a:pt x="480" y="432"/>
                </a:cubicBezTo>
                <a:cubicBezTo>
                  <a:pt x="568" y="400"/>
                  <a:pt x="668" y="200"/>
                  <a:pt x="768" y="0"/>
                </a:cubicBezTo>
              </a:path>
            </a:pathLst>
          </a:custGeom>
          <a:noFill/>
          <a:ln w="254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86" name="Line 38"/>
          <p:cNvSpPr>
            <a:spLocks noChangeShapeType="1"/>
          </p:cNvSpPr>
          <p:nvPr/>
        </p:nvSpPr>
        <p:spPr bwMode="auto">
          <a:xfrm flipH="1">
            <a:off x="1981200" y="5105400"/>
            <a:ext cx="914400" cy="1600200"/>
          </a:xfrm>
          <a:prstGeom prst="line">
            <a:avLst/>
          </a:prstGeom>
          <a:noFill/>
          <a:ln w="254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7687" name="Text Box 39"/>
          <p:cNvSpPr txBox="1">
            <a:spLocks noChangeArrowheads="1"/>
          </p:cNvSpPr>
          <p:nvPr/>
        </p:nvSpPr>
        <p:spPr bwMode="auto">
          <a:xfrm>
            <a:off x="1143000" y="5410200"/>
            <a:ext cx="762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b="1">
                <a:solidFill>
                  <a:srgbClr val="FF0000"/>
                </a:solidFill>
                <a:latin typeface="Comic Sans MS" pitchFamily="66" charset="0"/>
              </a:rPr>
              <a:t>Curve</a:t>
            </a:r>
          </a:p>
        </p:txBody>
      </p:sp>
      <p:sp>
        <p:nvSpPr>
          <p:cNvPr id="27688" name="Text Box 40"/>
          <p:cNvSpPr txBox="1">
            <a:spLocks noChangeArrowheads="1"/>
          </p:cNvSpPr>
          <p:nvPr/>
        </p:nvSpPr>
        <p:spPr bwMode="auto">
          <a:xfrm>
            <a:off x="2286000" y="6096000"/>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b="1">
                <a:solidFill>
                  <a:srgbClr val="0000FF"/>
                </a:solidFill>
                <a:latin typeface="Comic Sans MS" pitchFamily="66" charset="0"/>
              </a:rPr>
              <a:t>Tangent</a:t>
            </a:r>
          </a:p>
        </p:txBody>
      </p:sp>
      <p:pic>
        <p:nvPicPr>
          <p:cNvPr id="24609" name="Picture 41" descr="imagesCA67BVZ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81000" y="187325"/>
            <a:ext cx="1371600"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7652">
                                            <p:txEl>
                                              <p:pRg st="2" end="2"/>
                                            </p:txEl>
                                          </p:spTgt>
                                        </p:tgtEl>
                                        <p:attrNameLst>
                                          <p:attrName>style.visibility</p:attrName>
                                        </p:attrNameLst>
                                      </p:cBhvr>
                                      <p:to>
                                        <p:strVal val="visible"/>
                                      </p:to>
                                    </p:set>
                                    <p:animEffect transition="in" filter="blinds(horizontal)">
                                      <p:cBhvr>
                                        <p:cTn id="7" dur="500"/>
                                        <p:tgtEl>
                                          <p:spTgt spid="27652">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7652">
                                            <p:txEl>
                                              <p:pRg st="4" end="4"/>
                                            </p:txEl>
                                          </p:spTgt>
                                        </p:tgtEl>
                                        <p:attrNameLst>
                                          <p:attrName>style.visibility</p:attrName>
                                        </p:attrNameLst>
                                      </p:cBhvr>
                                      <p:to>
                                        <p:strVal val="visible"/>
                                      </p:to>
                                    </p:set>
                                    <p:animEffect transition="in" filter="blinds(horizontal)">
                                      <p:cBhvr>
                                        <p:cTn id="12" dur="500"/>
                                        <p:tgtEl>
                                          <p:spTgt spid="27652">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7661"/>
                                        </p:tgtEl>
                                        <p:attrNameLst>
                                          <p:attrName>style.visibility</p:attrName>
                                        </p:attrNameLst>
                                      </p:cBhvr>
                                      <p:to>
                                        <p:strVal val="visible"/>
                                      </p:to>
                                    </p:set>
                                    <p:animEffect transition="in" filter="blinds(horizontal)">
                                      <p:cBhvr>
                                        <p:cTn id="17" dur="500"/>
                                        <p:tgtEl>
                                          <p:spTgt spid="2766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7666"/>
                                        </p:tgtEl>
                                        <p:attrNameLst>
                                          <p:attrName>style.visibility</p:attrName>
                                        </p:attrNameLst>
                                      </p:cBhvr>
                                      <p:to>
                                        <p:strVal val="visible"/>
                                      </p:to>
                                    </p:set>
                                    <p:animEffect transition="in" filter="blinds(horizontal)">
                                      <p:cBhvr>
                                        <p:cTn id="22" dur="500"/>
                                        <p:tgtEl>
                                          <p:spTgt spid="2766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7669"/>
                                        </p:tgtEl>
                                        <p:attrNameLst>
                                          <p:attrName>style.visibility</p:attrName>
                                        </p:attrNameLst>
                                      </p:cBhvr>
                                      <p:to>
                                        <p:strVal val="visible"/>
                                      </p:to>
                                    </p:set>
                                    <p:animEffect transition="in" filter="blinds(horizontal)">
                                      <p:cBhvr>
                                        <p:cTn id="27" dur="500"/>
                                        <p:tgtEl>
                                          <p:spTgt spid="2766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27662"/>
                                        </p:tgtEl>
                                        <p:attrNameLst>
                                          <p:attrName>style.visibility</p:attrName>
                                        </p:attrNameLst>
                                      </p:cBhvr>
                                      <p:to>
                                        <p:strVal val="visible"/>
                                      </p:to>
                                    </p:set>
                                    <p:animEffect transition="in" filter="blinds(horizontal)">
                                      <p:cBhvr>
                                        <p:cTn id="32" dur="500"/>
                                        <p:tgtEl>
                                          <p:spTgt spid="2766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7667"/>
                                        </p:tgtEl>
                                        <p:attrNameLst>
                                          <p:attrName>style.visibility</p:attrName>
                                        </p:attrNameLst>
                                      </p:cBhvr>
                                      <p:to>
                                        <p:strVal val="visible"/>
                                      </p:to>
                                    </p:set>
                                    <p:animEffect transition="in" filter="blinds(horizontal)">
                                      <p:cBhvr>
                                        <p:cTn id="37" dur="500"/>
                                        <p:tgtEl>
                                          <p:spTgt spid="2766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7670"/>
                                        </p:tgtEl>
                                        <p:attrNameLst>
                                          <p:attrName>style.visibility</p:attrName>
                                        </p:attrNameLst>
                                      </p:cBhvr>
                                      <p:to>
                                        <p:strVal val="visible"/>
                                      </p:to>
                                    </p:set>
                                    <p:animEffect transition="in" filter="blinds(horizontal)">
                                      <p:cBhvr>
                                        <p:cTn id="42" dur="500"/>
                                        <p:tgtEl>
                                          <p:spTgt spid="2767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27663"/>
                                        </p:tgtEl>
                                        <p:attrNameLst>
                                          <p:attrName>style.visibility</p:attrName>
                                        </p:attrNameLst>
                                      </p:cBhvr>
                                      <p:to>
                                        <p:strVal val="visible"/>
                                      </p:to>
                                    </p:set>
                                    <p:animEffect transition="in" filter="blinds(horizontal)">
                                      <p:cBhvr>
                                        <p:cTn id="47" dur="500"/>
                                        <p:tgtEl>
                                          <p:spTgt spid="2766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7668"/>
                                        </p:tgtEl>
                                        <p:attrNameLst>
                                          <p:attrName>style.visibility</p:attrName>
                                        </p:attrNameLst>
                                      </p:cBhvr>
                                      <p:to>
                                        <p:strVal val="visible"/>
                                      </p:to>
                                    </p:set>
                                    <p:animEffect transition="in" filter="blinds(horizontal)">
                                      <p:cBhvr>
                                        <p:cTn id="52" dur="500"/>
                                        <p:tgtEl>
                                          <p:spTgt spid="27668"/>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27664"/>
                                        </p:tgtEl>
                                        <p:attrNameLst>
                                          <p:attrName>style.visibility</p:attrName>
                                        </p:attrNameLst>
                                      </p:cBhvr>
                                      <p:to>
                                        <p:strVal val="visible"/>
                                      </p:to>
                                    </p:set>
                                    <p:animEffect transition="in" filter="blinds(horizontal)">
                                      <p:cBhvr>
                                        <p:cTn id="57" dur="500"/>
                                        <p:tgtEl>
                                          <p:spTgt spid="27664"/>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27671"/>
                                        </p:tgtEl>
                                        <p:attrNameLst>
                                          <p:attrName>style.visibility</p:attrName>
                                        </p:attrNameLst>
                                      </p:cBhvr>
                                      <p:to>
                                        <p:strVal val="visible"/>
                                      </p:to>
                                    </p:set>
                                    <p:animEffect transition="in" filter="blinds(horizontal)">
                                      <p:cBhvr>
                                        <p:cTn id="62" dur="500"/>
                                        <p:tgtEl>
                                          <p:spTgt spid="27671"/>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5" fill="hold" grpId="0" nodeType="clickEffect">
                                  <p:stCondLst>
                                    <p:cond delay="0"/>
                                  </p:stCondLst>
                                  <p:childTnLst>
                                    <p:set>
                                      <p:cBhvr>
                                        <p:cTn id="66" dur="1" fill="hold">
                                          <p:stCondLst>
                                            <p:cond delay="0"/>
                                          </p:stCondLst>
                                        </p:cTn>
                                        <p:tgtEl>
                                          <p:spTgt spid="27665"/>
                                        </p:tgtEl>
                                        <p:attrNameLst>
                                          <p:attrName>style.visibility</p:attrName>
                                        </p:attrNameLst>
                                      </p:cBhvr>
                                      <p:to>
                                        <p:strVal val="visible"/>
                                      </p:to>
                                    </p:set>
                                    <p:animEffect transition="in" filter="blinds(vertical)">
                                      <p:cBhvr>
                                        <p:cTn id="67" dur="500"/>
                                        <p:tgtEl>
                                          <p:spTgt spid="27665"/>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27682"/>
                                        </p:tgtEl>
                                        <p:attrNameLst>
                                          <p:attrName>style.visibility</p:attrName>
                                        </p:attrNameLst>
                                      </p:cBhvr>
                                      <p:to>
                                        <p:strVal val="visible"/>
                                      </p:to>
                                    </p:set>
                                    <p:animEffect transition="in" filter="blinds(horizontal)">
                                      <p:cBhvr>
                                        <p:cTn id="72" dur="500"/>
                                        <p:tgtEl>
                                          <p:spTgt spid="27682"/>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3" presetClass="entr" presetSubtype="10" fill="hold" nodeType="clickEffect">
                                  <p:stCondLst>
                                    <p:cond delay="0"/>
                                  </p:stCondLst>
                                  <p:childTnLst>
                                    <p:set>
                                      <p:cBhvr>
                                        <p:cTn id="76" dur="1" fill="hold">
                                          <p:stCondLst>
                                            <p:cond delay="0"/>
                                          </p:stCondLst>
                                        </p:cTn>
                                        <p:tgtEl>
                                          <p:spTgt spid="27672"/>
                                        </p:tgtEl>
                                        <p:attrNameLst>
                                          <p:attrName>style.visibility</p:attrName>
                                        </p:attrNameLst>
                                      </p:cBhvr>
                                      <p:to>
                                        <p:strVal val="visible"/>
                                      </p:to>
                                    </p:set>
                                    <p:animEffect transition="in" filter="blinds(horizontal)">
                                      <p:cBhvr>
                                        <p:cTn id="77" dur="500"/>
                                        <p:tgtEl>
                                          <p:spTgt spid="27672"/>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27676"/>
                                        </p:tgtEl>
                                        <p:attrNameLst>
                                          <p:attrName>style.visibility</p:attrName>
                                        </p:attrNameLst>
                                      </p:cBhvr>
                                      <p:to>
                                        <p:strVal val="visible"/>
                                      </p:to>
                                    </p:set>
                                    <p:animEffect transition="in" filter="blinds(horizontal)">
                                      <p:cBhvr>
                                        <p:cTn id="82" dur="500"/>
                                        <p:tgtEl>
                                          <p:spTgt spid="27676"/>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27679"/>
                                        </p:tgtEl>
                                        <p:attrNameLst>
                                          <p:attrName>style.visibility</p:attrName>
                                        </p:attrNameLst>
                                      </p:cBhvr>
                                      <p:to>
                                        <p:strVal val="visible"/>
                                      </p:to>
                                    </p:set>
                                    <p:animEffect transition="in" filter="blinds(horizontal)">
                                      <p:cBhvr>
                                        <p:cTn id="87" dur="500"/>
                                        <p:tgtEl>
                                          <p:spTgt spid="27679"/>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3" presetClass="entr" presetSubtype="10" fill="hold" nodeType="clickEffect">
                                  <p:stCondLst>
                                    <p:cond delay="0"/>
                                  </p:stCondLst>
                                  <p:childTnLst>
                                    <p:set>
                                      <p:cBhvr>
                                        <p:cTn id="91" dur="1" fill="hold">
                                          <p:stCondLst>
                                            <p:cond delay="0"/>
                                          </p:stCondLst>
                                        </p:cTn>
                                        <p:tgtEl>
                                          <p:spTgt spid="27673"/>
                                        </p:tgtEl>
                                        <p:attrNameLst>
                                          <p:attrName>style.visibility</p:attrName>
                                        </p:attrNameLst>
                                      </p:cBhvr>
                                      <p:to>
                                        <p:strVal val="visible"/>
                                      </p:to>
                                    </p:set>
                                    <p:animEffect transition="in" filter="blinds(horizontal)">
                                      <p:cBhvr>
                                        <p:cTn id="92" dur="500"/>
                                        <p:tgtEl>
                                          <p:spTgt spid="27673"/>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27677"/>
                                        </p:tgtEl>
                                        <p:attrNameLst>
                                          <p:attrName>style.visibility</p:attrName>
                                        </p:attrNameLst>
                                      </p:cBhvr>
                                      <p:to>
                                        <p:strVal val="visible"/>
                                      </p:to>
                                    </p:set>
                                    <p:animEffect transition="in" filter="blinds(horizontal)">
                                      <p:cBhvr>
                                        <p:cTn id="97" dur="500"/>
                                        <p:tgtEl>
                                          <p:spTgt spid="27677"/>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27680"/>
                                        </p:tgtEl>
                                        <p:attrNameLst>
                                          <p:attrName>style.visibility</p:attrName>
                                        </p:attrNameLst>
                                      </p:cBhvr>
                                      <p:to>
                                        <p:strVal val="visible"/>
                                      </p:to>
                                    </p:set>
                                    <p:animEffect transition="in" filter="blinds(horizontal)">
                                      <p:cBhvr>
                                        <p:cTn id="102" dur="500"/>
                                        <p:tgtEl>
                                          <p:spTgt spid="27680"/>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3" presetClass="entr" presetSubtype="10" fill="hold" nodeType="clickEffect">
                                  <p:stCondLst>
                                    <p:cond delay="0"/>
                                  </p:stCondLst>
                                  <p:childTnLst>
                                    <p:set>
                                      <p:cBhvr>
                                        <p:cTn id="106" dur="1" fill="hold">
                                          <p:stCondLst>
                                            <p:cond delay="0"/>
                                          </p:stCondLst>
                                        </p:cTn>
                                        <p:tgtEl>
                                          <p:spTgt spid="27674"/>
                                        </p:tgtEl>
                                        <p:attrNameLst>
                                          <p:attrName>style.visibility</p:attrName>
                                        </p:attrNameLst>
                                      </p:cBhvr>
                                      <p:to>
                                        <p:strVal val="visible"/>
                                      </p:to>
                                    </p:set>
                                    <p:animEffect transition="in" filter="blinds(horizontal)">
                                      <p:cBhvr>
                                        <p:cTn id="107" dur="500"/>
                                        <p:tgtEl>
                                          <p:spTgt spid="27674"/>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3" presetClass="entr" presetSubtype="10" fill="hold" grpId="0" nodeType="clickEffect">
                                  <p:stCondLst>
                                    <p:cond delay="0"/>
                                  </p:stCondLst>
                                  <p:childTnLst>
                                    <p:set>
                                      <p:cBhvr>
                                        <p:cTn id="111" dur="1" fill="hold">
                                          <p:stCondLst>
                                            <p:cond delay="0"/>
                                          </p:stCondLst>
                                        </p:cTn>
                                        <p:tgtEl>
                                          <p:spTgt spid="27678"/>
                                        </p:tgtEl>
                                        <p:attrNameLst>
                                          <p:attrName>style.visibility</p:attrName>
                                        </p:attrNameLst>
                                      </p:cBhvr>
                                      <p:to>
                                        <p:strVal val="visible"/>
                                      </p:to>
                                    </p:set>
                                    <p:animEffect transition="in" filter="blinds(horizontal)">
                                      <p:cBhvr>
                                        <p:cTn id="112" dur="500"/>
                                        <p:tgtEl>
                                          <p:spTgt spid="27678"/>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3" presetClass="entr" presetSubtype="10" fill="hold" grpId="0" nodeType="clickEffect">
                                  <p:stCondLst>
                                    <p:cond delay="0"/>
                                  </p:stCondLst>
                                  <p:childTnLst>
                                    <p:set>
                                      <p:cBhvr>
                                        <p:cTn id="116" dur="1" fill="hold">
                                          <p:stCondLst>
                                            <p:cond delay="0"/>
                                          </p:stCondLst>
                                        </p:cTn>
                                        <p:tgtEl>
                                          <p:spTgt spid="27681"/>
                                        </p:tgtEl>
                                        <p:attrNameLst>
                                          <p:attrName>style.visibility</p:attrName>
                                        </p:attrNameLst>
                                      </p:cBhvr>
                                      <p:to>
                                        <p:strVal val="visible"/>
                                      </p:to>
                                    </p:set>
                                    <p:animEffect transition="in" filter="blinds(horizontal)">
                                      <p:cBhvr>
                                        <p:cTn id="117" dur="500"/>
                                        <p:tgtEl>
                                          <p:spTgt spid="27681"/>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3" presetClass="entr" presetSubtype="10" fill="hold" nodeType="clickEffect">
                                  <p:stCondLst>
                                    <p:cond delay="0"/>
                                  </p:stCondLst>
                                  <p:childTnLst>
                                    <p:set>
                                      <p:cBhvr>
                                        <p:cTn id="121" dur="1" fill="hold">
                                          <p:stCondLst>
                                            <p:cond delay="0"/>
                                          </p:stCondLst>
                                        </p:cTn>
                                        <p:tgtEl>
                                          <p:spTgt spid="27675"/>
                                        </p:tgtEl>
                                        <p:attrNameLst>
                                          <p:attrName>style.visibility</p:attrName>
                                        </p:attrNameLst>
                                      </p:cBhvr>
                                      <p:to>
                                        <p:strVal val="visible"/>
                                      </p:to>
                                    </p:set>
                                    <p:animEffect transition="in" filter="blinds(horizontal)">
                                      <p:cBhvr>
                                        <p:cTn id="122" dur="500"/>
                                        <p:tgtEl>
                                          <p:spTgt spid="27675"/>
                                        </p:tgtEl>
                                      </p:cBhvr>
                                    </p:animEffect>
                                  </p:childTnLst>
                                </p:cTn>
                              </p:par>
                            </p:childTnLst>
                          </p:cTn>
                        </p:par>
                      </p:childTnLst>
                    </p:cTn>
                  </p:par>
                  <p:par>
                    <p:cTn id="123" fill="hold" nodeType="clickPar">
                      <p:stCondLst>
                        <p:cond delay="indefinite"/>
                      </p:stCondLst>
                      <p:childTnLst>
                        <p:par>
                          <p:cTn id="124" fill="hold" nodeType="withGroup">
                            <p:stCondLst>
                              <p:cond delay="0"/>
                            </p:stCondLst>
                            <p:childTnLst>
                              <p:par>
                                <p:cTn id="125" presetID="3" presetClass="entr" presetSubtype="10" fill="hold" grpId="0" nodeType="clickEffect">
                                  <p:stCondLst>
                                    <p:cond delay="0"/>
                                  </p:stCondLst>
                                  <p:childTnLst>
                                    <p:set>
                                      <p:cBhvr>
                                        <p:cTn id="126" dur="1" fill="hold">
                                          <p:stCondLst>
                                            <p:cond delay="0"/>
                                          </p:stCondLst>
                                        </p:cTn>
                                        <p:tgtEl>
                                          <p:spTgt spid="27683"/>
                                        </p:tgtEl>
                                        <p:attrNameLst>
                                          <p:attrName>style.visibility</p:attrName>
                                        </p:attrNameLst>
                                      </p:cBhvr>
                                      <p:to>
                                        <p:strVal val="visible"/>
                                      </p:to>
                                    </p:set>
                                    <p:animEffect transition="in" filter="blinds(horizontal)">
                                      <p:cBhvr>
                                        <p:cTn id="127" dur="500"/>
                                        <p:tgtEl>
                                          <p:spTgt spid="27683"/>
                                        </p:tgtEl>
                                      </p:cBhvr>
                                    </p:animEffect>
                                  </p:childTnLst>
                                </p:cTn>
                              </p:par>
                              <p:par>
                                <p:cTn id="128" presetID="3" presetClass="entr" presetSubtype="10" fill="hold" grpId="0" nodeType="withEffect">
                                  <p:stCondLst>
                                    <p:cond delay="0"/>
                                  </p:stCondLst>
                                  <p:childTnLst>
                                    <p:set>
                                      <p:cBhvr>
                                        <p:cTn id="129" dur="1" fill="hold">
                                          <p:stCondLst>
                                            <p:cond delay="0"/>
                                          </p:stCondLst>
                                        </p:cTn>
                                        <p:tgtEl>
                                          <p:spTgt spid="27684"/>
                                        </p:tgtEl>
                                        <p:attrNameLst>
                                          <p:attrName>style.visibility</p:attrName>
                                        </p:attrNameLst>
                                      </p:cBhvr>
                                      <p:to>
                                        <p:strVal val="visible"/>
                                      </p:to>
                                    </p:set>
                                    <p:animEffect transition="in" filter="blinds(horizontal)">
                                      <p:cBhvr>
                                        <p:cTn id="130" dur="500"/>
                                        <p:tgtEl>
                                          <p:spTgt spid="27684"/>
                                        </p:tgtEl>
                                      </p:cBhvr>
                                    </p:animEffect>
                                  </p:childTnLst>
                                </p:cTn>
                              </p:par>
                            </p:childTnLst>
                          </p:cTn>
                        </p:par>
                      </p:childTnLst>
                    </p:cTn>
                  </p:par>
                  <p:par>
                    <p:cTn id="131" fill="hold" nodeType="clickPar">
                      <p:stCondLst>
                        <p:cond delay="indefinite"/>
                      </p:stCondLst>
                      <p:childTnLst>
                        <p:par>
                          <p:cTn id="132" fill="hold" nodeType="withGroup">
                            <p:stCondLst>
                              <p:cond delay="0"/>
                            </p:stCondLst>
                            <p:childTnLst>
                              <p:par>
                                <p:cTn id="133" presetID="3" presetClass="entr" presetSubtype="10" fill="hold" grpId="0" nodeType="clickEffect">
                                  <p:stCondLst>
                                    <p:cond delay="0"/>
                                  </p:stCondLst>
                                  <p:childTnLst>
                                    <p:set>
                                      <p:cBhvr>
                                        <p:cTn id="134" dur="1" fill="hold">
                                          <p:stCondLst>
                                            <p:cond delay="0"/>
                                          </p:stCondLst>
                                        </p:cTn>
                                        <p:tgtEl>
                                          <p:spTgt spid="27687"/>
                                        </p:tgtEl>
                                        <p:attrNameLst>
                                          <p:attrName>style.visibility</p:attrName>
                                        </p:attrNameLst>
                                      </p:cBhvr>
                                      <p:to>
                                        <p:strVal val="visible"/>
                                      </p:to>
                                    </p:set>
                                    <p:animEffect transition="in" filter="blinds(horizontal)">
                                      <p:cBhvr>
                                        <p:cTn id="135" dur="500"/>
                                        <p:tgtEl>
                                          <p:spTgt spid="27687"/>
                                        </p:tgtEl>
                                      </p:cBhvr>
                                    </p:animEffect>
                                  </p:childTnLst>
                                </p:cTn>
                              </p:par>
                              <p:par>
                                <p:cTn id="136" presetID="3" presetClass="entr" presetSubtype="10" fill="hold" grpId="0" nodeType="withEffect">
                                  <p:stCondLst>
                                    <p:cond delay="0"/>
                                  </p:stCondLst>
                                  <p:childTnLst>
                                    <p:set>
                                      <p:cBhvr>
                                        <p:cTn id="137" dur="1" fill="hold">
                                          <p:stCondLst>
                                            <p:cond delay="0"/>
                                          </p:stCondLst>
                                        </p:cTn>
                                        <p:tgtEl>
                                          <p:spTgt spid="27685"/>
                                        </p:tgtEl>
                                        <p:attrNameLst>
                                          <p:attrName>style.visibility</p:attrName>
                                        </p:attrNameLst>
                                      </p:cBhvr>
                                      <p:to>
                                        <p:strVal val="visible"/>
                                      </p:to>
                                    </p:set>
                                    <p:animEffect transition="in" filter="blinds(horizontal)">
                                      <p:cBhvr>
                                        <p:cTn id="138" dur="500"/>
                                        <p:tgtEl>
                                          <p:spTgt spid="27685"/>
                                        </p:tgtEl>
                                      </p:cBhvr>
                                    </p:animEffect>
                                  </p:childTnLst>
                                </p:cTn>
                              </p:par>
                            </p:childTnLst>
                          </p:cTn>
                        </p:par>
                      </p:childTnLst>
                    </p:cTn>
                  </p:par>
                  <p:par>
                    <p:cTn id="139" fill="hold" nodeType="clickPar">
                      <p:stCondLst>
                        <p:cond delay="indefinite"/>
                      </p:stCondLst>
                      <p:childTnLst>
                        <p:par>
                          <p:cTn id="140" fill="hold" nodeType="withGroup">
                            <p:stCondLst>
                              <p:cond delay="0"/>
                            </p:stCondLst>
                            <p:childTnLst>
                              <p:par>
                                <p:cTn id="141" presetID="3" presetClass="entr" presetSubtype="10" fill="hold" grpId="0" nodeType="clickEffect">
                                  <p:stCondLst>
                                    <p:cond delay="0"/>
                                  </p:stCondLst>
                                  <p:childTnLst>
                                    <p:set>
                                      <p:cBhvr>
                                        <p:cTn id="142" dur="1" fill="hold">
                                          <p:stCondLst>
                                            <p:cond delay="0"/>
                                          </p:stCondLst>
                                        </p:cTn>
                                        <p:tgtEl>
                                          <p:spTgt spid="27688"/>
                                        </p:tgtEl>
                                        <p:attrNameLst>
                                          <p:attrName>style.visibility</p:attrName>
                                        </p:attrNameLst>
                                      </p:cBhvr>
                                      <p:to>
                                        <p:strVal val="visible"/>
                                      </p:to>
                                    </p:set>
                                    <p:animEffect transition="in" filter="blinds(horizontal)">
                                      <p:cBhvr>
                                        <p:cTn id="143" dur="500"/>
                                        <p:tgtEl>
                                          <p:spTgt spid="27688"/>
                                        </p:tgtEl>
                                      </p:cBhvr>
                                    </p:animEffec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3" presetClass="entr" presetSubtype="10" fill="hold" grpId="0" nodeType="clickEffect">
                                  <p:stCondLst>
                                    <p:cond delay="0"/>
                                  </p:stCondLst>
                                  <p:childTnLst>
                                    <p:set>
                                      <p:cBhvr>
                                        <p:cTn id="147" dur="1" fill="hold">
                                          <p:stCondLst>
                                            <p:cond delay="0"/>
                                          </p:stCondLst>
                                        </p:cTn>
                                        <p:tgtEl>
                                          <p:spTgt spid="27686"/>
                                        </p:tgtEl>
                                        <p:attrNameLst>
                                          <p:attrName>style.visibility</p:attrName>
                                        </p:attrNameLst>
                                      </p:cBhvr>
                                      <p:to>
                                        <p:strVal val="visible"/>
                                      </p:to>
                                    </p:set>
                                    <p:animEffect transition="in" filter="blinds(horizontal)">
                                      <p:cBhvr>
                                        <p:cTn id="148" dur="500"/>
                                        <p:tgtEl>
                                          <p:spTgt spid="276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65" grpId="0" animBg="1"/>
      <p:bldP spid="27666" grpId="0" animBg="1"/>
      <p:bldP spid="27667" grpId="0" animBg="1"/>
      <p:bldP spid="27668" grpId="0" animBg="1"/>
      <p:bldP spid="27669" grpId="0"/>
      <p:bldP spid="27670" grpId="0"/>
      <p:bldP spid="27671" grpId="0"/>
      <p:bldP spid="27676" grpId="0" animBg="1"/>
      <p:bldP spid="27677" grpId="0" animBg="1"/>
      <p:bldP spid="27678" grpId="0" animBg="1"/>
      <p:bldP spid="27679" grpId="0"/>
      <p:bldP spid="27680" grpId="0"/>
      <p:bldP spid="27681" grpId="0"/>
      <p:bldP spid="27682" grpId="0" animBg="1"/>
      <p:bldP spid="27683" grpId="0" animBg="1"/>
      <p:bldP spid="27684" grpId="0" animBg="1"/>
      <p:bldP spid="27685" grpId="0" animBg="1"/>
      <p:bldP spid="27686" grpId="0" animBg="1"/>
      <p:bldP spid="27687" grpId="0"/>
      <p:bldP spid="2768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GB" smtClean="0">
                <a:latin typeface="Comic Sans MS" pitchFamily="66" charset="0"/>
              </a:rPr>
              <a:t>Differentiation</a:t>
            </a:r>
          </a:p>
        </p:txBody>
      </p:sp>
      <p:sp>
        <p:nvSpPr>
          <p:cNvPr id="28675" name="Rectangle 3"/>
          <p:cNvSpPr>
            <a:spLocks noGrp="1" noChangeArrowheads="1"/>
          </p:cNvSpPr>
          <p:nvPr>
            <p:ph type="body" idx="1"/>
          </p:nvPr>
        </p:nvSpPr>
        <p:spPr>
          <a:xfrm>
            <a:off x="228600" y="1600200"/>
            <a:ext cx="4038600" cy="4800600"/>
          </a:xfrm>
        </p:spPr>
        <p:txBody>
          <a:bodyPr/>
          <a:lstStyle/>
          <a:p>
            <a:pPr marL="0" indent="0" algn="ctr" eaLnBrk="1" hangingPunct="1">
              <a:buFontTx/>
              <a:buNone/>
            </a:pPr>
            <a:r>
              <a:rPr lang="en-GB" sz="1600" b="1" u="sng" smtClean="0">
                <a:latin typeface="Comic Sans MS" pitchFamily="66" charset="0"/>
              </a:rPr>
              <a:t>You can use differentiation to find the tangent to a curve at a particular point, as well as the normal at that point</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Find the equation of the </a:t>
            </a:r>
            <a:r>
              <a:rPr lang="en-GB" sz="1600" u="sng" smtClean="0">
                <a:latin typeface="Comic Sans MS" pitchFamily="66" charset="0"/>
              </a:rPr>
              <a:t>normal</a:t>
            </a:r>
            <a:r>
              <a:rPr lang="en-GB" sz="1600" smtClean="0">
                <a:latin typeface="Comic Sans MS" pitchFamily="66" charset="0"/>
              </a:rPr>
              <a:t> to the curve y = 8 - 3√x at the point where x = 4.</a:t>
            </a:r>
          </a:p>
          <a:p>
            <a:pPr marL="0" indent="0" eaLnBrk="1" hangingPunct="1">
              <a:buFontTx/>
              <a:buNone/>
            </a:pPr>
            <a:endParaRPr lang="en-GB" sz="1600" smtClean="0">
              <a:latin typeface="Comic Sans MS" pitchFamily="66" charset="0"/>
            </a:endParaRPr>
          </a:p>
          <a:p>
            <a:pPr marL="0" indent="0" eaLnBrk="1" hangingPunct="1">
              <a:buFont typeface="Wingdings" pitchFamily="2" charset="2"/>
              <a:buChar char="à"/>
            </a:pPr>
            <a:r>
              <a:rPr lang="en-GB" sz="1600" smtClean="0">
                <a:latin typeface="Comic Sans MS" pitchFamily="66" charset="0"/>
              </a:rPr>
              <a:t>Start by finding the gradient of the curve at that point.</a:t>
            </a:r>
          </a:p>
          <a:p>
            <a:pPr marL="0" indent="0" eaLnBrk="1" hangingPunct="1">
              <a:buFont typeface="Wingdings" pitchFamily="2" charset="2"/>
              <a:buNone/>
            </a:pPr>
            <a:endParaRPr lang="en-GB" sz="1600" smtClean="0">
              <a:latin typeface="Comic Sans MS" pitchFamily="66" charset="0"/>
            </a:endParaRPr>
          </a:p>
          <a:p>
            <a:pPr marL="0" indent="0" eaLnBrk="1" hangingPunct="1">
              <a:buFont typeface="Wingdings" pitchFamily="2" charset="2"/>
              <a:buNone/>
            </a:pPr>
            <a:r>
              <a:rPr lang="en-GB" sz="1600" smtClean="0">
                <a:latin typeface="Comic Sans MS" pitchFamily="66" charset="0"/>
              </a:rPr>
              <a:t>Gradient = -</a:t>
            </a:r>
            <a:r>
              <a:rPr lang="en-GB" sz="1600" baseline="30000" smtClean="0">
                <a:latin typeface="Comic Sans MS" pitchFamily="66" charset="0"/>
              </a:rPr>
              <a:t>3</a:t>
            </a:r>
            <a:r>
              <a:rPr lang="en-GB" sz="1600" smtClean="0">
                <a:latin typeface="Comic Sans MS" pitchFamily="66" charset="0"/>
              </a:rPr>
              <a:t>/</a:t>
            </a:r>
            <a:r>
              <a:rPr lang="en-GB" sz="1600" baseline="-25000" smtClean="0">
                <a:latin typeface="Comic Sans MS" pitchFamily="66" charset="0"/>
              </a:rPr>
              <a:t>4</a:t>
            </a:r>
            <a:r>
              <a:rPr lang="en-GB" sz="1600" smtClean="0">
                <a:latin typeface="Comic Sans MS" pitchFamily="66" charset="0"/>
              </a:rPr>
              <a:t>  (this is of the tangent)</a:t>
            </a:r>
            <a:endParaRPr lang="en-GB" sz="1600" baseline="-25000" smtClean="0">
              <a:latin typeface="Comic Sans MS" pitchFamily="66" charset="0"/>
            </a:endParaRPr>
          </a:p>
          <a:p>
            <a:pPr marL="0" indent="0" eaLnBrk="1" hangingPunct="1">
              <a:buFont typeface="Wingdings" pitchFamily="2" charset="2"/>
              <a:buNone/>
            </a:pPr>
            <a:endParaRPr lang="en-GB" sz="1600" baseline="-25000" smtClean="0">
              <a:latin typeface="Comic Sans MS" pitchFamily="66" charset="0"/>
            </a:endParaRPr>
          </a:p>
          <a:p>
            <a:pPr marL="0" indent="0" eaLnBrk="1" hangingPunct="1">
              <a:buFont typeface="Wingdings" pitchFamily="2" charset="2"/>
              <a:buNone/>
            </a:pPr>
            <a:r>
              <a:rPr lang="en-GB" sz="1600" smtClean="0">
                <a:latin typeface="Comic Sans MS" pitchFamily="66" charset="0"/>
              </a:rPr>
              <a:t>The Normal is </a:t>
            </a:r>
            <a:r>
              <a:rPr lang="en-GB" sz="1600" u="sng" smtClean="0">
                <a:latin typeface="Comic Sans MS" pitchFamily="66" charset="0"/>
              </a:rPr>
              <a:t>perpendicular</a:t>
            </a:r>
            <a:r>
              <a:rPr lang="en-GB" sz="1600" smtClean="0">
                <a:latin typeface="Comic Sans MS" pitchFamily="66" charset="0"/>
              </a:rPr>
              <a:t> to the tangent</a:t>
            </a:r>
          </a:p>
          <a:p>
            <a:pPr marL="0" indent="0" eaLnBrk="1" hangingPunct="1">
              <a:buFont typeface="Wingdings" pitchFamily="2" charset="2"/>
              <a:buNone/>
            </a:pPr>
            <a:r>
              <a:rPr lang="en-GB" sz="1600" smtClean="0">
                <a:latin typeface="Comic Sans MS" pitchFamily="66" charset="0"/>
              </a:rPr>
              <a:t>Gradient of the Normal = </a:t>
            </a:r>
            <a:r>
              <a:rPr lang="en-GB" sz="1600" baseline="30000" smtClean="0">
                <a:latin typeface="Comic Sans MS" pitchFamily="66" charset="0"/>
              </a:rPr>
              <a:t>4</a:t>
            </a:r>
            <a:r>
              <a:rPr lang="en-GB" sz="1600" smtClean="0">
                <a:latin typeface="Comic Sans MS" pitchFamily="66" charset="0"/>
              </a:rPr>
              <a:t>/</a:t>
            </a:r>
            <a:r>
              <a:rPr lang="en-GB" sz="1600" baseline="-25000" smtClean="0">
                <a:latin typeface="Comic Sans MS" pitchFamily="66" charset="0"/>
              </a:rPr>
              <a:t>3</a:t>
            </a:r>
          </a:p>
        </p:txBody>
      </p:sp>
      <p:sp>
        <p:nvSpPr>
          <p:cNvPr id="25604" name="Text Box 4"/>
          <p:cNvSpPr txBox="1">
            <a:spLocks noChangeArrowheads="1"/>
          </p:cNvSpPr>
          <p:nvPr/>
        </p:nvSpPr>
        <p:spPr bwMode="auto">
          <a:xfrm>
            <a:off x="8534400" y="6491288"/>
            <a:ext cx="609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atin typeface="Comic Sans MS" pitchFamily="66" charset="0"/>
              </a:rPr>
              <a:t>7H</a:t>
            </a:r>
          </a:p>
        </p:txBody>
      </p:sp>
      <p:graphicFrame>
        <p:nvGraphicFramePr>
          <p:cNvPr id="28705" name="Object 33"/>
          <p:cNvGraphicFramePr>
            <a:graphicFrameLocks noChangeAspect="1"/>
          </p:cNvGraphicFramePr>
          <p:nvPr/>
        </p:nvGraphicFramePr>
        <p:xfrm>
          <a:off x="5334000" y="1524000"/>
          <a:ext cx="1403350" cy="452438"/>
        </p:xfrm>
        <a:graphic>
          <a:graphicData uri="http://schemas.openxmlformats.org/presentationml/2006/ole">
            <mc:AlternateContent xmlns:mc="http://schemas.openxmlformats.org/markup-compatibility/2006">
              <mc:Choice xmlns:v="urn:schemas-microsoft-com:vml" Requires="v">
                <p:oleObj spid="_x0000_s25641" name="Equation" r:id="rId3" imgW="748975" imgH="241195" progId="Equation.DSMT4">
                  <p:embed/>
                </p:oleObj>
              </mc:Choice>
              <mc:Fallback>
                <p:oleObj name="Equation" r:id="rId3" imgW="748975" imgH="241195" progId="Equation.DSMT4">
                  <p:embed/>
                  <p:pic>
                    <p:nvPicPr>
                      <p:cNvPr id="0" name="Object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0" y="1524000"/>
                        <a:ext cx="1403350" cy="452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8706" name="Object 34"/>
          <p:cNvGraphicFramePr>
            <a:graphicFrameLocks noChangeAspect="1"/>
          </p:cNvGraphicFramePr>
          <p:nvPr/>
        </p:nvGraphicFramePr>
        <p:xfrm>
          <a:off x="5334000" y="1981200"/>
          <a:ext cx="1308100" cy="619125"/>
        </p:xfrm>
        <a:graphic>
          <a:graphicData uri="http://schemas.openxmlformats.org/presentationml/2006/ole">
            <mc:AlternateContent xmlns:mc="http://schemas.openxmlformats.org/markup-compatibility/2006">
              <mc:Choice xmlns:v="urn:schemas-microsoft-com:vml" Requires="v">
                <p:oleObj spid="_x0000_s25642" name="Equation" r:id="rId5" imgW="698500" imgH="330200" progId="Equation.DSMT4">
                  <p:embed/>
                </p:oleObj>
              </mc:Choice>
              <mc:Fallback>
                <p:oleObj name="Equation" r:id="rId5" imgW="698500" imgH="330200" progId="Equation.DSMT4">
                  <p:embed/>
                  <p:pic>
                    <p:nvPicPr>
                      <p:cNvPr id="0" name="Object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0" y="1981200"/>
                        <a:ext cx="13081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8707" name="Object 35"/>
          <p:cNvGraphicFramePr>
            <a:graphicFrameLocks noChangeAspect="1"/>
          </p:cNvGraphicFramePr>
          <p:nvPr/>
        </p:nvGraphicFramePr>
        <p:xfrm>
          <a:off x="5181600" y="2667000"/>
          <a:ext cx="1474788" cy="785813"/>
        </p:xfrm>
        <a:graphic>
          <a:graphicData uri="http://schemas.openxmlformats.org/presentationml/2006/ole">
            <mc:AlternateContent xmlns:mc="http://schemas.openxmlformats.org/markup-compatibility/2006">
              <mc:Choice xmlns:v="urn:schemas-microsoft-com:vml" Requires="v">
                <p:oleObj spid="_x0000_s25643" name="Equation" r:id="rId7" imgW="787400" imgH="419100" progId="Equation.DSMT4">
                  <p:embed/>
                </p:oleObj>
              </mc:Choice>
              <mc:Fallback>
                <p:oleObj name="Equation" r:id="rId7" imgW="787400" imgH="419100" progId="Equation.DSMT4">
                  <p:embed/>
                  <p:pic>
                    <p:nvPicPr>
                      <p:cNvPr id="0" name="Object 3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81600" y="2667000"/>
                        <a:ext cx="1474788" cy="785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8708" name="Arc 36"/>
          <p:cNvSpPr>
            <a:spLocks/>
          </p:cNvSpPr>
          <p:nvPr/>
        </p:nvSpPr>
        <p:spPr bwMode="auto">
          <a:xfrm>
            <a:off x="6934200" y="1752600"/>
            <a:ext cx="304800" cy="609600"/>
          </a:xfrm>
          <a:custGeom>
            <a:avLst/>
            <a:gdLst>
              <a:gd name="T0" fmla="*/ 0 w 21600"/>
              <a:gd name="T1" fmla="*/ 0 h 43166"/>
              <a:gd name="T2" fmla="*/ 240340 w 21600"/>
              <a:gd name="T3" fmla="*/ 8608909 h 43166"/>
              <a:gd name="T4" fmla="*/ 0 w 21600"/>
              <a:gd name="T5" fmla="*/ 4307844 h 43166"/>
              <a:gd name="T6" fmla="*/ 0 60000 65536"/>
              <a:gd name="T7" fmla="*/ 0 60000 65536"/>
              <a:gd name="T8" fmla="*/ 0 60000 65536"/>
            </a:gdLst>
            <a:ahLst/>
            <a:cxnLst>
              <a:cxn ang="T6">
                <a:pos x="T0" y="T1"/>
              </a:cxn>
              <a:cxn ang="T7">
                <a:pos x="T2" y="T3"/>
              </a:cxn>
              <a:cxn ang="T8">
                <a:pos x="T4" y="T5"/>
              </a:cxn>
            </a:cxnLst>
            <a:rect l="0" t="0" r="r" b="b"/>
            <a:pathLst>
              <a:path w="21600" h="43166" fill="none" extrusionOk="0">
                <a:moveTo>
                  <a:pt x="-1" y="0"/>
                </a:moveTo>
                <a:cubicBezTo>
                  <a:pt x="11929" y="0"/>
                  <a:pt x="21600" y="9670"/>
                  <a:pt x="21600" y="21600"/>
                </a:cubicBezTo>
                <a:cubicBezTo>
                  <a:pt x="21600" y="33060"/>
                  <a:pt x="12649" y="42525"/>
                  <a:pt x="1207" y="43166"/>
                </a:cubicBezTo>
              </a:path>
              <a:path w="21600" h="43166" stroke="0" extrusionOk="0">
                <a:moveTo>
                  <a:pt x="-1" y="0"/>
                </a:moveTo>
                <a:cubicBezTo>
                  <a:pt x="11929" y="0"/>
                  <a:pt x="21600" y="9670"/>
                  <a:pt x="21600" y="21600"/>
                </a:cubicBezTo>
                <a:cubicBezTo>
                  <a:pt x="21600" y="33060"/>
                  <a:pt x="12649" y="42525"/>
                  <a:pt x="1207" y="43166"/>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8709" name="Arc 37"/>
          <p:cNvSpPr>
            <a:spLocks/>
          </p:cNvSpPr>
          <p:nvPr/>
        </p:nvSpPr>
        <p:spPr bwMode="auto">
          <a:xfrm>
            <a:off x="6934200" y="2514600"/>
            <a:ext cx="304800" cy="609600"/>
          </a:xfrm>
          <a:custGeom>
            <a:avLst/>
            <a:gdLst>
              <a:gd name="T0" fmla="*/ 0 w 21600"/>
              <a:gd name="T1" fmla="*/ 0 h 43166"/>
              <a:gd name="T2" fmla="*/ 240340 w 21600"/>
              <a:gd name="T3" fmla="*/ 8608909 h 43166"/>
              <a:gd name="T4" fmla="*/ 0 w 21600"/>
              <a:gd name="T5" fmla="*/ 4307844 h 43166"/>
              <a:gd name="T6" fmla="*/ 0 60000 65536"/>
              <a:gd name="T7" fmla="*/ 0 60000 65536"/>
              <a:gd name="T8" fmla="*/ 0 60000 65536"/>
            </a:gdLst>
            <a:ahLst/>
            <a:cxnLst>
              <a:cxn ang="T6">
                <a:pos x="T0" y="T1"/>
              </a:cxn>
              <a:cxn ang="T7">
                <a:pos x="T2" y="T3"/>
              </a:cxn>
              <a:cxn ang="T8">
                <a:pos x="T4" y="T5"/>
              </a:cxn>
            </a:cxnLst>
            <a:rect l="0" t="0" r="r" b="b"/>
            <a:pathLst>
              <a:path w="21600" h="43166" fill="none" extrusionOk="0">
                <a:moveTo>
                  <a:pt x="-1" y="0"/>
                </a:moveTo>
                <a:cubicBezTo>
                  <a:pt x="11929" y="0"/>
                  <a:pt x="21600" y="9670"/>
                  <a:pt x="21600" y="21600"/>
                </a:cubicBezTo>
                <a:cubicBezTo>
                  <a:pt x="21600" y="33060"/>
                  <a:pt x="12649" y="42525"/>
                  <a:pt x="1207" y="43166"/>
                </a:cubicBezTo>
              </a:path>
              <a:path w="21600" h="43166" stroke="0" extrusionOk="0">
                <a:moveTo>
                  <a:pt x="-1" y="0"/>
                </a:moveTo>
                <a:cubicBezTo>
                  <a:pt x="11929" y="0"/>
                  <a:pt x="21600" y="9670"/>
                  <a:pt x="21600" y="21600"/>
                </a:cubicBezTo>
                <a:cubicBezTo>
                  <a:pt x="21600" y="33060"/>
                  <a:pt x="12649" y="42525"/>
                  <a:pt x="1207" y="43166"/>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aphicFrame>
        <p:nvGraphicFramePr>
          <p:cNvPr id="28710" name="Object 38"/>
          <p:cNvGraphicFramePr>
            <a:graphicFrameLocks noChangeAspect="1"/>
          </p:cNvGraphicFramePr>
          <p:nvPr/>
        </p:nvGraphicFramePr>
        <p:xfrm>
          <a:off x="5029200" y="3505200"/>
          <a:ext cx="1927225" cy="785813"/>
        </p:xfrm>
        <a:graphic>
          <a:graphicData uri="http://schemas.openxmlformats.org/presentationml/2006/ole">
            <mc:AlternateContent xmlns:mc="http://schemas.openxmlformats.org/markup-compatibility/2006">
              <mc:Choice xmlns:v="urn:schemas-microsoft-com:vml" Requires="v">
                <p:oleObj spid="_x0000_s25644" name="Equation" r:id="rId9" imgW="1028700" imgH="419100" progId="Equation.DSMT4">
                  <p:embed/>
                </p:oleObj>
              </mc:Choice>
              <mc:Fallback>
                <p:oleObj name="Equation" r:id="rId9" imgW="1028700" imgH="419100" progId="Equation.DSMT4">
                  <p:embed/>
                  <p:pic>
                    <p:nvPicPr>
                      <p:cNvPr id="0" name="Object 3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29200" y="3505200"/>
                        <a:ext cx="1927225" cy="785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8711" name="Object 39"/>
          <p:cNvGraphicFramePr>
            <a:graphicFrameLocks noChangeAspect="1"/>
          </p:cNvGraphicFramePr>
          <p:nvPr/>
        </p:nvGraphicFramePr>
        <p:xfrm>
          <a:off x="5029200" y="4419600"/>
          <a:ext cx="1927225" cy="785813"/>
        </p:xfrm>
        <a:graphic>
          <a:graphicData uri="http://schemas.openxmlformats.org/presentationml/2006/ole">
            <mc:AlternateContent xmlns:mc="http://schemas.openxmlformats.org/markup-compatibility/2006">
              <mc:Choice xmlns:v="urn:schemas-microsoft-com:vml" Requires="v">
                <p:oleObj spid="_x0000_s25645" name="Equation" r:id="rId11" imgW="1028700" imgH="419100" progId="Equation.DSMT4">
                  <p:embed/>
                </p:oleObj>
              </mc:Choice>
              <mc:Fallback>
                <p:oleObj name="Equation" r:id="rId11" imgW="1028700" imgH="419100" progId="Equation.DSMT4">
                  <p:embed/>
                  <p:pic>
                    <p:nvPicPr>
                      <p:cNvPr id="0" name="Object 3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29200" y="4419600"/>
                        <a:ext cx="1927225" cy="785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8712" name="Object 40"/>
          <p:cNvGraphicFramePr>
            <a:graphicFrameLocks noChangeAspect="1"/>
          </p:cNvGraphicFramePr>
          <p:nvPr/>
        </p:nvGraphicFramePr>
        <p:xfrm>
          <a:off x="5029200" y="5257800"/>
          <a:ext cx="1308100" cy="738188"/>
        </p:xfrm>
        <a:graphic>
          <a:graphicData uri="http://schemas.openxmlformats.org/presentationml/2006/ole">
            <mc:AlternateContent xmlns:mc="http://schemas.openxmlformats.org/markup-compatibility/2006">
              <mc:Choice xmlns:v="urn:schemas-microsoft-com:vml" Requires="v">
                <p:oleObj spid="_x0000_s25646" name="Equation" r:id="rId13" imgW="698197" imgH="393529" progId="Equation.DSMT4">
                  <p:embed/>
                </p:oleObj>
              </mc:Choice>
              <mc:Fallback>
                <p:oleObj name="Equation" r:id="rId13" imgW="698197" imgH="393529" progId="Equation.DSMT4">
                  <p:embed/>
                  <p:pic>
                    <p:nvPicPr>
                      <p:cNvPr id="0" name="Object 4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29200" y="5257800"/>
                        <a:ext cx="1308100" cy="738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8713" name="Arc 41"/>
          <p:cNvSpPr>
            <a:spLocks/>
          </p:cNvSpPr>
          <p:nvPr/>
        </p:nvSpPr>
        <p:spPr bwMode="auto">
          <a:xfrm>
            <a:off x="7086600" y="3276600"/>
            <a:ext cx="304800" cy="609600"/>
          </a:xfrm>
          <a:custGeom>
            <a:avLst/>
            <a:gdLst>
              <a:gd name="T0" fmla="*/ 0 w 21600"/>
              <a:gd name="T1" fmla="*/ 0 h 43166"/>
              <a:gd name="T2" fmla="*/ 240340 w 21600"/>
              <a:gd name="T3" fmla="*/ 8608909 h 43166"/>
              <a:gd name="T4" fmla="*/ 0 w 21600"/>
              <a:gd name="T5" fmla="*/ 4307844 h 43166"/>
              <a:gd name="T6" fmla="*/ 0 60000 65536"/>
              <a:gd name="T7" fmla="*/ 0 60000 65536"/>
              <a:gd name="T8" fmla="*/ 0 60000 65536"/>
            </a:gdLst>
            <a:ahLst/>
            <a:cxnLst>
              <a:cxn ang="T6">
                <a:pos x="T0" y="T1"/>
              </a:cxn>
              <a:cxn ang="T7">
                <a:pos x="T2" y="T3"/>
              </a:cxn>
              <a:cxn ang="T8">
                <a:pos x="T4" y="T5"/>
              </a:cxn>
            </a:cxnLst>
            <a:rect l="0" t="0" r="r" b="b"/>
            <a:pathLst>
              <a:path w="21600" h="43166" fill="none" extrusionOk="0">
                <a:moveTo>
                  <a:pt x="-1" y="0"/>
                </a:moveTo>
                <a:cubicBezTo>
                  <a:pt x="11929" y="0"/>
                  <a:pt x="21600" y="9670"/>
                  <a:pt x="21600" y="21600"/>
                </a:cubicBezTo>
                <a:cubicBezTo>
                  <a:pt x="21600" y="33060"/>
                  <a:pt x="12649" y="42525"/>
                  <a:pt x="1207" y="43166"/>
                </a:cubicBezTo>
              </a:path>
              <a:path w="21600" h="43166" stroke="0" extrusionOk="0">
                <a:moveTo>
                  <a:pt x="-1" y="0"/>
                </a:moveTo>
                <a:cubicBezTo>
                  <a:pt x="11929" y="0"/>
                  <a:pt x="21600" y="9670"/>
                  <a:pt x="21600" y="21600"/>
                </a:cubicBezTo>
                <a:cubicBezTo>
                  <a:pt x="21600" y="33060"/>
                  <a:pt x="12649" y="42525"/>
                  <a:pt x="1207" y="43166"/>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8714" name="Arc 42"/>
          <p:cNvSpPr>
            <a:spLocks/>
          </p:cNvSpPr>
          <p:nvPr/>
        </p:nvSpPr>
        <p:spPr bwMode="auto">
          <a:xfrm>
            <a:off x="7086600" y="4114800"/>
            <a:ext cx="304800" cy="609600"/>
          </a:xfrm>
          <a:custGeom>
            <a:avLst/>
            <a:gdLst>
              <a:gd name="T0" fmla="*/ 0 w 21600"/>
              <a:gd name="T1" fmla="*/ 0 h 43166"/>
              <a:gd name="T2" fmla="*/ 240340 w 21600"/>
              <a:gd name="T3" fmla="*/ 8608909 h 43166"/>
              <a:gd name="T4" fmla="*/ 0 w 21600"/>
              <a:gd name="T5" fmla="*/ 4307844 h 43166"/>
              <a:gd name="T6" fmla="*/ 0 60000 65536"/>
              <a:gd name="T7" fmla="*/ 0 60000 65536"/>
              <a:gd name="T8" fmla="*/ 0 60000 65536"/>
            </a:gdLst>
            <a:ahLst/>
            <a:cxnLst>
              <a:cxn ang="T6">
                <a:pos x="T0" y="T1"/>
              </a:cxn>
              <a:cxn ang="T7">
                <a:pos x="T2" y="T3"/>
              </a:cxn>
              <a:cxn ang="T8">
                <a:pos x="T4" y="T5"/>
              </a:cxn>
            </a:cxnLst>
            <a:rect l="0" t="0" r="r" b="b"/>
            <a:pathLst>
              <a:path w="21600" h="43166" fill="none" extrusionOk="0">
                <a:moveTo>
                  <a:pt x="-1" y="0"/>
                </a:moveTo>
                <a:cubicBezTo>
                  <a:pt x="11929" y="0"/>
                  <a:pt x="21600" y="9670"/>
                  <a:pt x="21600" y="21600"/>
                </a:cubicBezTo>
                <a:cubicBezTo>
                  <a:pt x="21600" y="33060"/>
                  <a:pt x="12649" y="42525"/>
                  <a:pt x="1207" y="43166"/>
                </a:cubicBezTo>
              </a:path>
              <a:path w="21600" h="43166" stroke="0" extrusionOk="0">
                <a:moveTo>
                  <a:pt x="-1" y="0"/>
                </a:moveTo>
                <a:cubicBezTo>
                  <a:pt x="11929" y="0"/>
                  <a:pt x="21600" y="9670"/>
                  <a:pt x="21600" y="21600"/>
                </a:cubicBezTo>
                <a:cubicBezTo>
                  <a:pt x="21600" y="33060"/>
                  <a:pt x="12649" y="42525"/>
                  <a:pt x="1207" y="43166"/>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8715" name="Arc 43"/>
          <p:cNvSpPr>
            <a:spLocks/>
          </p:cNvSpPr>
          <p:nvPr/>
        </p:nvSpPr>
        <p:spPr bwMode="auto">
          <a:xfrm>
            <a:off x="7086600" y="4953000"/>
            <a:ext cx="304800" cy="609600"/>
          </a:xfrm>
          <a:custGeom>
            <a:avLst/>
            <a:gdLst>
              <a:gd name="T0" fmla="*/ 0 w 21600"/>
              <a:gd name="T1" fmla="*/ 0 h 43166"/>
              <a:gd name="T2" fmla="*/ 240340 w 21600"/>
              <a:gd name="T3" fmla="*/ 8608909 h 43166"/>
              <a:gd name="T4" fmla="*/ 0 w 21600"/>
              <a:gd name="T5" fmla="*/ 4307844 h 43166"/>
              <a:gd name="T6" fmla="*/ 0 60000 65536"/>
              <a:gd name="T7" fmla="*/ 0 60000 65536"/>
              <a:gd name="T8" fmla="*/ 0 60000 65536"/>
            </a:gdLst>
            <a:ahLst/>
            <a:cxnLst>
              <a:cxn ang="T6">
                <a:pos x="T0" y="T1"/>
              </a:cxn>
              <a:cxn ang="T7">
                <a:pos x="T2" y="T3"/>
              </a:cxn>
              <a:cxn ang="T8">
                <a:pos x="T4" y="T5"/>
              </a:cxn>
            </a:cxnLst>
            <a:rect l="0" t="0" r="r" b="b"/>
            <a:pathLst>
              <a:path w="21600" h="43166" fill="none" extrusionOk="0">
                <a:moveTo>
                  <a:pt x="-1" y="0"/>
                </a:moveTo>
                <a:cubicBezTo>
                  <a:pt x="11929" y="0"/>
                  <a:pt x="21600" y="9670"/>
                  <a:pt x="21600" y="21600"/>
                </a:cubicBezTo>
                <a:cubicBezTo>
                  <a:pt x="21600" y="33060"/>
                  <a:pt x="12649" y="42525"/>
                  <a:pt x="1207" y="43166"/>
                </a:cubicBezTo>
              </a:path>
              <a:path w="21600" h="43166" stroke="0" extrusionOk="0">
                <a:moveTo>
                  <a:pt x="-1" y="0"/>
                </a:moveTo>
                <a:cubicBezTo>
                  <a:pt x="11929" y="0"/>
                  <a:pt x="21600" y="9670"/>
                  <a:pt x="21600" y="21600"/>
                </a:cubicBezTo>
                <a:cubicBezTo>
                  <a:pt x="21600" y="33060"/>
                  <a:pt x="12649" y="42525"/>
                  <a:pt x="1207" y="43166"/>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8716" name="Text Box 44"/>
          <p:cNvSpPr txBox="1">
            <a:spLocks noChangeArrowheads="1"/>
          </p:cNvSpPr>
          <p:nvPr/>
        </p:nvSpPr>
        <p:spPr bwMode="auto">
          <a:xfrm>
            <a:off x="7162800" y="1828800"/>
            <a:ext cx="106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Rewrite</a:t>
            </a:r>
          </a:p>
        </p:txBody>
      </p:sp>
      <p:sp>
        <p:nvSpPr>
          <p:cNvPr id="28717" name="Text Box 45"/>
          <p:cNvSpPr txBox="1">
            <a:spLocks noChangeArrowheads="1"/>
          </p:cNvSpPr>
          <p:nvPr/>
        </p:nvSpPr>
        <p:spPr bwMode="auto">
          <a:xfrm>
            <a:off x="7239000" y="2590800"/>
            <a:ext cx="1447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Differentiate</a:t>
            </a:r>
          </a:p>
        </p:txBody>
      </p:sp>
      <p:sp>
        <p:nvSpPr>
          <p:cNvPr id="28718" name="Text Box 46"/>
          <p:cNvSpPr txBox="1">
            <a:spLocks noChangeArrowheads="1"/>
          </p:cNvSpPr>
          <p:nvPr/>
        </p:nvSpPr>
        <p:spPr bwMode="auto">
          <a:xfrm>
            <a:off x="7315200" y="3276600"/>
            <a:ext cx="14478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Rewrite for substitution</a:t>
            </a:r>
          </a:p>
        </p:txBody>
      </p:sp>
      <p:sp>
        <p:nvSpPr>
          <p:cNvPr id="28719" name="Text Box 47"/>
          <p:cNvSpPr txBox="1">
            <a:spLocks noChangeArrowheads="1"/>
          </p:cNvSpPr>
          <p:nvPr/>
        </p:nvSpPr>
        <p:spPr bwMode="auto">
          <a:xfrm>
            <a:off x="7315200" y="4267200"/>
            <a:ext cx="1447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Sub in x = 4</a:t>
            </a:r>
          </a:p>
        </p:txBody>
      </p:sp>
      <p:sp>
        <p:nvSpPr>
          <p:cNvPr id="28720" name="Text Box 48"/>
          <p:cNvSpPr txBox="1">
            <a:spLocks noChangeArrowheads="1"/>
          </p:cNvSpPr>
          <p:nvPr/>
        </p:nvSpPr>
        <p:spPr bwMode="auto">
          <a:xfrm>
            <a:off x="7391400" y="4953000"/>
            <a:ext cx="17526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The Gradient where x = 4 is -</a:t>
            </a:r>
            <a:r>
              <a:rPr lang="en-GB" sz="1400" baseline="30000">
                <a:solidFill>
                  <a:srgbClr val="FF0000"/>
                </a:solidFill>
                <a:latin typeface="Comic Sans MS" pitchFamily="66" charset="0"/>
              </a:rPr>
              <a:t>3</a:t>
            </a:r>
            <a:r>
              <a:rPr lang="en-GB" sz="1400">
                <a:solidFill>
                  <a:srgbClr val="FF0000"/>
                </a:solidFill>
                <a:latin typeface="Comic Sans MS" pitchFamily="66" charset="0"/>
              </a:rPr>
              <a:t>/</a:t>
            </a:r>
            <a:r>
              <a:rPr lang="en-GB" sz="1400" baseline="-25000">
                <a:solidFill>
                  <a:srgbClr val="FF0000"/>
                </a:solidFill>
                <a:latin typeface="Comic Sans MS" pitchFamily="66" charset="0"/>
              </a:rPr>
              <a:t>4</a:t>
            </a:r>
          </a:p>
        </p:txBody>
      </p:sp>
      <p:sp>
        <p:nvSpPr>
          <p:cNvPr id="28722" name="Rectangle 50"/>
          <p:cNvSpPr>
            <a:spLocks noChangeArrowheads="1"/>
          </p:cNvSpPr>
          <p:nvPr/>
        </p:nvSpPr>
        <p:spPr bwMode="auto">
          <a:xfrm>
            <a:off x="228600" y="5867400"/>
            <a:ext cx="28956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25622" name="Picture 51" descr="imagesCA67BVZ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1000" y="187325"/>
            <a:ext cx="1371600"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8675">
                                            <p:txEl>
                                              <p:pRg st="2" end="2"/>
                                            </p:txEl>
                                          </p:spTgt>
                                        </p:tgtEl>
                                        <p:attrNameLst>
                                          <p:attrName>style.visibility</p:attrName>
                                        </p:attrNameLst>
                                      </p:cBhvr>
                                      <p:to>
                                        <p:strVal val="visible"/>
                                      </p:to>
                                    </p:set>
                                    <p:animEffect transition="in" filter="blinds(horizontal)">
                                      <p:cBhvr>
                                        <p:cTn id="7" dur="500"/>
                                        <p:tgtEl>
                                          <p:spTgt spid="28675">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8675">
                                            <p:txEl>
                                              <p:pRg st="4" end="4"/>
                                            </p:txEl>
                                          </p:spTgt>
                                        </p:tgtEl>
                                        <p:attrNameLst>
                                          <p:attrName>style.visibility</p:attrName>
                                        </p:attrNameLst>
                                      </p:cBhvr>
                                      <p:to>
                                        <p:strVal val="visible"/>
                                      </p:to>
                                    </p:set>
                                    <p:animEffect transition="in" filter="blinds(horizontal)">
                                      <p:cBhvr>
                                        <p:cTn id="12" dur="500"/>
                                        <p:tgtEl>
                                          <p:spTgt spid="28675">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8705"/>
                                        </p:tgtEl>
                                        <p:attrNameLst>
                                          <p:attrName>style.visibility</p:attrName>
                                        </p:attrNameLst>
                                      </p:cBhvr>
                                      <p:to>
                                        <p:strVal val="visible"/>
                                      </p:to>
                                    </p:set>
                                    <p:animEffect transition="in" filter="blinds(horizontal)">
                                      <p:cBhvr>
                                        <p:cTn id="17" dur="500"/>
                                        <p:tgtEl>
                                          <p:spTgt spid="2870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8708"/>
                                        </p:tgtEl>
                                        <p:attrNameLst>
                                          <p:attrName>style.visibility</p:attrName>
                                        </p:attrNameLst>
                                      </p:cBhvr>
                                      <p:to>
                                        <p:strVal val="visible"/>
                                      </p:to>
                                    </p:set>
                                    <p:animEffect transition="in" filter="blinds(horizontal)">
                                      <p:cBhvr>
                                        <p:cTn id="22" dur="500"/>
                                        <p:tgtEl>
                                          <p:spTgt spid="2870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8716"/>
                                        </p:tgtEl>
                                        <p:attrNameLst>
                                          <p:attrName>style.visibility</p:attrName>
                                        </p:attrNameLst>
                                      </p:cBhvr>
                                      <p:to>
                                        <p:strVal val="visible"/>
                                      </p:to>
                                    </p:set>
                                    <p:animEffect transition="in" filter="blinds(horizontal)">
                                      <p:cBhvr>
                                        <p:cTn id="27" dur="500"/>
                                        <p:tgtEl>
                                          <p:spTgt spid="2871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28706"/>
                                        </p:tgtEl>
                                        <p:attrNameLst>
                                          <p:attrName>style.visibility</p:attrName>
                                        </p:attrNameLst>
                                      </p:cBhvr>
                                      <p:to>
                                        <p:strVal val="visible"/>
                                      </p:to>
                                    </p:set>
                                    <p:animEffect transition="in" filter="blinds(horizontal)">
                                      <p:cBhvr>
                                        <p:cTn id="32" dur="500"/>
                                        <p:tgtEl>
                                          <p:spTgt spid="2870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8709"/>
                                        </p:tgtEl>
                                        <p:attrNameLst>
                                          <p:attrName>style.visibility</p:attrName>
                                        </p:attrNameLst>
                                      </p:cBhvr>
                                      <p:to>
                                        <p:strVal val="visible"/>
                                      </p:to>
                                    </p:set>
                                    <p:animEffect transition="in" filter="blinds(horizontal)">
                                      <p:cBhvr>
                                        <p:cTn id="37" dur="500"/>
                                        <p:tgtEl>
                                          <p:spTgt spid="2870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8717"/>
                                        </p:tgtEl>
                                        <p:attrNameLst>
                                          <p:attrName>style.visibility</p:attrName>
                                        </p:attrNameLst>
                                      </p:cBhvr>
                                      <p:to>
                                        <p:strVal val="visible"/>
                                      </p:to>
                                    </p:set>
                                    <p:animEffect transition="in" filter="blinds(horizontal)">
                                      <p:cBhvr>
                                        <p:cTn id="42" dur="500"/>
                                        <p:tgtEl>
                                          <p:spTgt spid="2871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28707"/>
                                        </p:tgtEl>
                                        <p:attrNameLst>
                                          <p:attrName>style.visibility</p:attrName>
                                        </p:attrNameLst>
                                      </p:cBhvr>
                                      <p:to>
                                        <p:strVal val="visible"/>
                                      </p:to>
                                    </p:set>
                                    <p:animEffect transition="in" filter="blinds(horizontal)">
                                      <p:cBhvr>
                                        <p:cTn id="47" dur="500"/>
                                        <p:tgtEl>
                                          <p:spTgt spid="28707"/>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8713"/>
                                        </p:tgtEl>
                                        <p:attrNameLst>
                                          <p:attrName>style.visibility</p:attrName>
                                        </p:attrNameLst>
                                      </p:cBhvr>
                                      <p:to>
                                        <p:strVal val="visible"/>
                                      </p:to>
                                    </p:set>
                                    <p:animEffect transition="in" filter="blinds(horizontal)">
                                      <p:cBhvr>
                                        <p:cTn id="52" dur="500"/>
                                        <p:tgtEl>
                                          <p:spTgt spid="28713"/>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8718"/>
                                        </p:tgtEl>
                                        <p:attrNameLst>
                                          <p:attrName>style.visibility</p:attrName>
                                        </p:attrNameLst>
                                      </p:cBhvr>
                                      <p:to>
                                        <p:strVal val="visible"/>
                                      </p:to>
                                    </p:set>
                                    <p:animEffect transition="in" filter="blinds(horizontal)">
                                      <p:cBhvr>
                                        <p:cTn id="57" dur="500"/>
                                        <p:tgtEl>
                                          <p:spTgt spid="28718"/>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28710"/>
                                        </p:tgtEl>
                                        <p:attrNameLst>
                                          <p:attrName>style.visibility</p:attrName>
                                        </p:attrNameLst>
                                      </p:cBhvr>
                                      <p:to>
                                        <p:strVal val="visible"/>
                                      </p:to>
                                    </p:set>
                                    <p:animEffect transition="in" filter="blinds(horizontal)">
                                      <p:cBhvr>
                                        <p:cTn id="62" dur="500"/>
                                        <p:tgtEl>
                                          <p:spTgt spid="28710"/>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28714"/>
                                        </p:tgtEl>
                                        <p:attrNameLst>
                                          <p:attrName>style.visibility</p:attrName>
                                        </p:attrNameLst>
                                      </p:cBhvr>
                                      <p:to>
                                        <p:strVal val="visible"/>
                                      </p:to>
                                    </p:set>
                                    <p:animEffect transition="in" filter="blinds(horizontal)">
                                      <p:cBhvr>
                                        <p:cTn id="67" dur="500"/>
                                        <p:tgtEl>
                                          <p:spTgt spid="28714"/>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28719"/>
                                        </p:tgtEl>
                                        <p:attrNameLst>
                                          <p:attrName>style.visibility</p:attrName>
                                        </p:attrNameLst>
                                      </p:cBhvr>
                                      <p:to>
                                        <p:strVal val="visible"/>
                                      </p:to>
                                    </p:set>
                                    <p:animEffect transition="in" filter="blinds(horizontal)">
                                      <p:cBhvr>
                                        <p:cTn id="72" dur="500"/>
                                        <p:tgtEl>
                                          <p:spTgt spid="28719"/>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3" presetClass="entr" presetSubtype="10" fill="hold" nodeType="clickEffect">
                                  <p:stCondLst>
                                    <p:cond delay="0"/>
                                  </p:stCondLst>
                                  <p:childTnLst>
                                    <p:set>
                                      <p:cBhvr>
                                        <p:cTn id="76" dur="1" fill="hold">
                                          <p:stCondLst>
                                            <p:cond delay="0"/>
                                          </p:stCondLst>
                                        </p:cTn>
                                        <p:tgtEl>
                                          <p:spTgt spid="28711"/>
                                        </p:tgtEl>
                                        <p:attrNameLst>
                                          <p:attrName>style.visibility</p:attrName>
                                        </p:attrNameLst>
                                      </p:cBhvr>
                                      <p:to>
                                        <p:strVal val="visible"/>
                                      </p:to>
                                    </p:set>
                                    <p:animEffect transition="in" filter="blinds(horizontal)">
                                      <p:cBhvr>
                                        <p:cTn id="77" dur="500"/>
                                        <p:tgtEl>
                                          <p:spTgt spid="28711"/>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28715"/>
                                        </p:tgtEl>
                                        <p:attrNameLst>
                                          <p:attrName>style.visibility</p:attrName>
                                        </p:attrNameLst>
                                      </p:cBhvr>
                                      <p:to>
                                        <p:strVal val="visible"/>
                                      </p:to>
                                    </p:set>
                                    <p:animEffect transition="in" filter="blinds(horizontal)">
                                      <p:cBhvr>
                                        <p:cTn id="82" dur="500"/>
                                        <p:tgtEl>
                                          <p:spTgt spid="28715"/>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28720"/>
                                        </p:tgtEl>
                                        <p:attrNameLst>
                                          <p:attrName>style.visibility</p:attrName>
                                        </p:attrNameLst>
                                      </p:cBhvr>
                                      <p:to>
                                        <p:strVal val="visible"/>
                                      </p:to>
                                    </p:set>
                                    <p:animEffect transition="in" filter="blinds(horizontal)">
                                      <p:cBhvr>
                                        <p:cTn id="87" dur="500"/>
                                        <p:tgtEl>
                                          <p:spTgt spid="28720"/>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3" presetClass="entr" presetSubtype="10" fill="hold" nodeType="clickEffect">
                                  <p:stCondLst>
                                    <p:cond delay="0"/>
                                  </p:stCondLst>
                                  <p:childTnLst>
                                    <p:set>
                                      <p:cBhvr>
                                        <p:cTn id="91" dur="1" fill="hold">
                                          <p:stCondLst>
                                            <p:cond delay="0"/>
                                          </p:stCondLst>
                                        </p:cTn>
                                        <p:tgtEl>
                                          <p:spTgt spid="28712"/>
                                        </p:tgtEl>
                                        <p:attrNameLst>
                                          <p:attrName>style.visibility</p:attrName>
                                        </p:attrNameLst>
                                      </p:cBhvr>
                                      <p:to>
                                        <p:strVal val="visible"/>
                                      </p:to>
                                    </p:set>
                                    <p:animEffect transition="in" filter="blinds(horizontal)">
                                      <p:cBhvr>
                                        <p:cTn id="92" dur="500"/>
                                        <p:tgtEl>
                                          <p:spTgt spid="28712"/>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3" presetClass="entr" presetSubtype="10" fill="hold" nodeType="clickEffect">
                                  <p:stCondLst>
                                    <p:cond delay="0"/>
                                  </p:stCondLst>
                                  <p:childTnLst>
                                    <p:set>
                                      <p:cBhvr>
                                        <p:cTn id="96" dur="1" fill="hold">
                                          <p:stCondLst>
                                            <p:cond delay="0"/>
                                          </p:stCondLst>
                                        </p:cTn>
                                        <p:tgtEl>
                                          <p:spTgt spid="28675">
                                            <p:txEl>
                                              <p:pRg st="6" end="6"/>
                                            </p:txEl>
                                          </p:spTgt>
                                        </p:tgtEl>
                                        <p:attrNameLst>
                                          <p:attrName>style.visibility</p:attrName>
                                        </p:attrNameLst>
                                      </p:cBhvr>
                                      <p:to>
                                        <p:strVal val="visible"/>
                                      </p:to>
                                    </p:set>
                                    <p:animEffect transition="in" filter="blinds(horizontal)">
                                      <p:cBhvr>
                                        <p:cTn id="97" dur="500"/>
                                        <p:tgtEl>
                                          <p:spTgt spid="28675">
                                            <p:txEl>
                                              <p:pRg st="6" end="6"/>
                                            </p:txEl>
                                          </p:spTgt>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3" presetClass="entr" presetSubtype="10" fill="hold" nodeType="clickEffect">
                                  <p:stCondLst>
                                    <p:cond delay="0"/>
                                  </p:stCondLst>
                                  <p:childTnLst>
                                    <p:set>
                                      <p:cBhvr>
                                        <p:cTn id="101" dur="1" fill="hold">
                                          <p:stCondLst>
                                            <p:cond delay="0"/>
                                          </p:stCondLst>
                                        </p:cTn>
                                        <p:tgtEl>
                                          <p:spTgt spid="28675">
                                            <p:txEl>
                                              <p:pRg st="8" end="8"/>
                                            </p:txEl>
                                          </p:spTgt>
                                        </p:tgtEl>
                                        <p:attrNameLst>
                                          <p:attrName>style.visibility</p:attrName>
                                        </p:attrNameLst>
                                      </p:cBhvr>
                                      <p:to>
                                        <p:strVal val="visible"/>
                                      </p:to>
                                    </p:set>
                                    <p:animEffect transition="in" filter="blinds(horizontal)">
                                      <p:cBhvr>
                                        <p:cTn id="102" dur="500"/>
                                        <p:tgtEl>
                                          <p:spTgt spid="28675">
                                            <p:txEl>
                                              <p:pRg st="8" end="8"/>
                                            </p:txEl>
                                          </p:spTgt>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3" presetClass="entr" presetSubtype="10" fill="hold" nodeType="clickEffect">
                                  <p:stCondLst>
                                    <p:cond delay="0"/>
                                  </p:stCondLst>
                                  <p:childTnLst>
                                    <p:set>
                                      <p:cBhvr>
                                        <p:cTn id="106" dur="1" fill="hold">
                                          <p:stCondLst>
                                            <p:cond delay="0"/>
                                          </p:stCondLst>
                                        </p:cTn>
                                        <p:tgtEl>
                                          <p:spTgt spid="28675">
                                            <p:txEl>
                                              <p:pRg st="9" end="9"/>
                                            </p:txEl>
                                          </p:spTgt>
                                        </p:tgtEl>
                                        <p:attrNameLst>
                                          <p:attrName>style.visibility</p:attrName>
                                        </p:attrNameLst>
                                      </p:cBhvr>
                                      <p:to>
                                        <p:strVal val="visible"/>
                                      </p:to>
                                    </p:set>
                                    <p:animEffect transition="in" filter="blinds(horizontal)">
                                      <p:cBhvr>
                                        <p:cTn id="107" dur="500"/>
                                        <p:tgtEl>
                                          <p:spTgt spid="28675">
                                            <p:txEl>
                                              <p:pRg st="9" end="9"/>
                                            </p:txEl>
                                          </p:spTgt>
                                        </p:tgtEl>
                                      </p:cBhvr>
                                    </p:animEffect>
                                  </p:childTnLst>
                                </p:cTn>
                              </p:par>
                              <p:par>
                                <p:cTn id="108" presetID="3" presetClass="entr" presetSubtype="10" fill="hold" grpId="0" nodeType="withEffect">
                                  <p:stCondLst>
                                    <p:cond delay="0"/>
                                  </p:stCondLst>
                                  <p:childTnLst>
                                    <p:set>
                                      <p:cBhvr>
                                        <p:cTn id="109" dur="1" fill="hold">
                                          <p:stCondLst>
                                            <p:cond delay="0"/>
                                          </p:stCondLst>
                                        </p:cTn>
                                        <p:tgtEl>
                                          <p:spTgt spid="28722"/>
                                        </p:tgtEl>
                                        <p:attrNameLst>
                                          <p:attrName>style.visibility</p:attrName>
                                        </p:attrNameLst>
                                      </p:cBhvr>
                                      <p:to>
                                        <p:strVal val="visible"/>
                                      </p:to>
                                    </p:set>
                                    <p:animEffect transition="in" filter="blinds(horizontal)">
                                      <p:cBhvr>
                                        <p:cTn id="110" dur="500"/>
                                        <p:tgtEl>
                                          <p:spTgt spid="287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08" grpId="0" animBg="1"/>
      <p:bldP spid="28709" grpId="0" animBg="1"/>
      <p:bldP spid="28713" grpId="0" animBg="1"/>
      <p:bldP spid="28714" grpId="0" animBg="1"/>
      <p:bldP spid="28715" grpId="0" animBg="1"/>
      <p:bldP spid="28716" grpId="0"/>
      <p:bldP spid="28717" grpId="0"/>
      <p:bldP spid="28718" grpId="0"/>
      <p:bldP spid="28719" grpId="0"/>
      <p:bldP spid="28720" grpId="0"/>
      <p:bldP spid="2872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GB" smtClean="0">
                <a:latin typeface="Comic Sans MS" pitchFamily="66" charset="0"/>
              </a:rPr>
              <a:t>Differentiation</a:t>
            </a:r>
          </a:p>
        </p:txBody>
      </p:sp>
      <p:sp>
        <p:nvSpPr>
          <p:cNvPr id="29699" name="Rectangle 3"/>
          <p:cNvSpPr>
            <a:spLocks noGrp="1" noChangeArrowheads="1"/>
          </p:cNvSpPr>
          <p:nvPr>
            <p:ph type="body" idx="1"/>
          </p:nvPr>
        </p:nvSpPr>
        <p:spPr>
          <a:xfrm>
            <a:off x="228600" y="1600200"/>
            <a:ext cx="4038600" cy="4800600"/>
          </a:xfrm>
        </p:spPr>
        <p:txBody>
          <a:bodyPr/>
          <a:lstStyle/>
          <a:p>
            <a:pPr marL="0" indent="0" algn="ctr" eaLnBrk="1" hangingPunct="1">
              <a:buFontTx/>
              <a:buNone/>
            </a:pPr>
            <a:r>
              <a:rPr lang="en-GB" sz="1600" b="1" u="sng" smtClean="0">
                <a:latin typeface="Comic Sans MS" pitchFamily="66" charset="0"/>
              </a:rPr>
              <a:t>You can use differentiation to find the tangent to a curve at a particular point, as well as the normal at that point</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Find the equation of the </a:t>
            </a:r>
            <a:r>
              <a:rPr lang="en-GB" sz="1600" u="sng" smtClean="0">
                <a:latin typeface="Comic Sans MS" pitchFamily="66" charset="0"/>
              </a:rPr>
              <a:t>normal</a:t>
            </a:r>
            <a:r>
              <a:rPr lang="en-GB" sz="1600" smtClean="0">
                <a:latin typeface="Comic Sans MS" pitchFamily="66" charset="0"/>
              </a:rPr>
              <a:t> to the curve y = 8 - 3√x at the point where x = 4.</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Gradient of the Normal = </a:t>
            </a:r>
            <a:r>
              <a:rPr lang="en-GB" sz="1600" baseline="30000" smtClean="0">
                <a:latin typeface="Comic Sans MS" pitchFamily="66" charset="0"/>
              </a:rPr>
              <a:t>4</a:t>
            </a:r>
            <a:r>
              <a:rPr lang="en-GB" sz="1600" smtClean="0">
                <a:latin typeface="Comic Sans MS" pitchFamily="66" charset="0"/>
              </a:rPr>
              <a:t>/</a:t>
            </a:r>
            <a:r>
              <a:rPr lang="en-GB" sz="1600" baseline="-25000" smtClean="0">
                <a:latin typeface="Comic Sans MS" pitchFamily="66" charset="0"/>
              </a:rPr>
              <a:t>3</a:t>
            </a:r>
          </a:p>
          <a:p>
            <a:pPr marL="0" indent="0" eaLnBrk="1" hangingPunct="1">
              <a:buFontTx/>
              <a:buNone/>
            </a:pPr>
            <a:endParaRPr lang="en-GB" sz="1600" baseline="-25000" smtClean="0">
              <a:latin typeface="Comic Sans MS" pitchFamily="66" charset="0"/>
            </a:endParaRP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Now we need the co-ordinates at that point. We already have x = 4.</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Co-ordinates at the intersection = (4,2)</a:t>
            </a:r>
          </a:p>
        </p:txBody>
      </p:sp>
      <p:sp>
        <p:nvSpPr>
          <p:cNvPr id="26628" name="Text Box 4"/>
          <p:cNvSpPr txBox="1">
            <a:spLocks noChangeArrowheads="1"/>
          </p:cNvSpPr>
          <p:nvPr/>
        </p:nvSpPr>
        <p:spPr bwMode="auto">
          <a:xfrm>
            <a:off x="8534400" y="6491288"/>
            <a:ext cx="609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atin typeface="Comic Sans MS" pitchFamily="66" charset="0"/>
              </a:rPr>
              <a:t>7H</a:t>
            </a:r>
          </a:p>
        </p:txBody>
      </p:sp>
      <p:graphicFrame>
        <p:nvGraphicFramePr>
          <p:cNvPr id="29701" name="Object 5"/>
          <p:cNvGraphicFramePr>
            <a:graphicFrameLocks noChangeAspect="1"/>
          </p:cNvGraphicFramePr>
          <p:nvPr/>
        </p:nvGraphicFramePr>
        <p:xfrm>
          <a:off x="5334000" y="1524000"/>
          <a:ext cx="1403350" cy="452438"/>
        </p:xfrm>
        <a:graphic>
          <a:graphicData uri="http://schemas.openxmlformats.org/presentationml/2006/ole">
            <mc:AlternateContent xmlns:mc="http://schemas.openxmlformats.org/markup-compatibility/2006">
              <mc:Choice xmlns:v="urn:schemas-microsoft-com:vml" Requires="v">
                <p:oleObj spid="_x0000_s26678" name="Equation" r:id="rId4" imgW="748975" imgH="241195" progId="Equation.DSMT4">
                  <p:embed/>
                </p:oleObj>
              </mc:Choice>
              <mc:Fallback>
                <p:oleObj name="Equation" r:id="rId4" imgW="748975" imgH="241195" progId="Equation.DSMT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0" y="1524000"/>
                        <a:ext cx="1403350" cy="452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704" name="Arc 8"/>
          <p:cNvSpPr>
            <a:spLocks/>
          </p:cNvSpPr>
          <p:nvPr/>
        </p:nvSpPr>
        <p:spPr bwMode="auto">
          <a:xfrm>
            <a:off x="6934200" y="1752600"/>
            <a:ext cx="304800" cy="609600"/>
          </a:xfrm>
          <a:custGeom>
            <a:avLst/>
            <a:gdLst>
              <a:gd name="T0" fmla="*/ 0 w 21600"/>
              <a:gd name="T1" fmla="*/ 0 h 43166"/>
              <a:gd name="T2" fmla="*/ 240340 w 21600"/>
              <a:gd name="T3" fmla="*/ 8608909 h 43166"/>
              <a:gd name="T4" fmla="*/ 0 w 21600"/>
              <a:gd name="T5" fmla="*/ 4307844 h 43166"/>
              <a:gd name="T6" fmla="*/ 0 60000 65536"/>
              <a:gd name="T7" fmla="*/ 0 60000 65536"/>
              <a:gd name="T8" fmla="*/ 0 60000 65536"/>
            </a:gdLst>
            <a:ahLst/>
            <a:cxnLst>
              <a:cxn ang="T6">
                <a:pos x="T0" y="T1"/>
              </a:cxn>
              <a:cxn ang="T7">
                <a:pos x="T2" y="T3"/>
              </a:cxn>
              <a:cxn ang="T8">
                <a:pos x="T4" y="T5"/>
              </a:cxn>
            </a:cxnLst>
            <a:rect l="0" t="0" r="r" b="b"/>
            <a:pathLst>
              <a:path w="21600" h="43166" fill="none" extrusionOk="0">
                <a:moveTo>
                  <a:pt x="-1" y="0"/>
                </a:moveTo>
                <a:cubicBezTo>
                  <a:pt x="11929" y="0"/>
                  <a:pt x="21600" y="9670"/>
                  <a:pt x="21600" y="21600"/>
                </a:cubicBezTo>
                <a:cubicBezTo>
                  <a:pt x="21600" y="33060"/>
                  <a:pt x="12649" y="42525"/>
                  <a:pt x="1207" y="43166"/>
                </a:cubicBezTo>
              </a:path>
              <a:path w="21600" h="43166" stroke="0" extrusionOk="0">
                <a:moveTo>
                  <a:pt x="-1" y="0"/>
                </a:moveTo>
                <a:cubicBezTo>
                  <a:pt x="11929" y="0"/>
                  <a:pt x="21600" y="9670"/>
                  <a:pt x="21600" y="21600"/>
                </a:cubicBezTo>
                <a:cubicBezTo>
                  <a:pt x="21600" y="33060"/>
                  <a:pt x="12649" y="42525"/>
                  <a:pt x="1207" y="43166"/>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9712" name="Text Box 16"/>
          <p:cNvSpPr txBox="1">
            <a:spLocks noChangeArrowheads="1"/>
          </p:cNvSpPr>
          <p:nvPr/>
        </p:nvSpPr>
        <p:spPr bwMode="auto">
          <a:xfrm>
            <a:off x="7239000" y="1905000"/>
            <a:ext cx="1752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Substitute in x = 4</a:t>
            </a:r>
          </a:p>
        </p:txBody>
      </p:sp>
      <p:sp>
        <p:nvSpPr>
          <p:cNvPr id="26632" name="Rectangle 21"/>
          <p:cNvSpPr>
            <a:spLocks noChangeArrowheads="1"/>
          </p:cNvSpPr>
          <p:nvPr/>
        </p:nvSpPr>
        <p:spPr bwMode="auto">
          <a:xfrm>
            <a:off x="228600" y="3962400"/>
            <a:ext cx="28956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29718" name="Object 22"/>
          <p:cNvGraphicFramePr>
            <a:graphicFrameLocks noChangeAspect="1"/>
          </p:cNvGraphicFramePr>
          <p:nvPr/>
        </p:nvGraphicFramePr>
        <p:xfrm>
          <a:off x="5334000" y="2133600"/>
          <a:ext cx="1403350" cy="452438"/>
        </p:xfrm>
        <a:graphic>
          <a:graphicData uri="http://schemas.openxmlformats.org/presentationml/2006/ole">
            <mc:AlternateContent xmlns:mc="http://schemas.openxmlformats.org/markup-compatibility/2006">
              <mc:Choice xmlns:v="urn:schemas-microsoft-com:vml" Requires="v">
                <p:oleObj spid="_x0000_s26679" name="Equation" r:id="rId6" imgW="748975" imgH="241195" progId="Equation.DSMT4">
                  <p:embed/>
                </p:oleObj>
              </mc:Choice>
              <mc:Fallback>
                <p:oleObj name="Equation" r:id="rId6" imgW="748975" imgH="241195" progId="Equation.DSMT4">
                  <p:embed/>
                  <p:pic>
                    <p:nvPicPr>
                      <p:cNvPr id="0" name="Object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0" y="2133600"/>
                        <a:ext cx="1403350" cy="452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719" name="Object 23"/>
          <p:cNvGraphicFramePr>
            <a:graphicFrameLocks noChangeAspect="1"/>
          </p:cNvGraphicFramePr>
          <p:nvPr/>
        </p:nvGraphicFramePr>
        <p:xfrm>
          <a:off x="5334000" y="2895600"/>
          <a:ext cx="688975" cy="381000"/>
        </p:xfrm>
        <a:graphic>
          <a:graphicData uri="http://schemas.openxmlformats.org/presentationml/2006/ole">
            <mc:AlternateContent xmlns:mc="http://schemas.openxmlformats.org/markup-compatibility/2006">
              <mc:Choice xmlns:v="urn:schemas-microsoft-com:vml" Requires="v">
                <p:oleObj spid="_x0000_s26680" name="Equation" r:id="rId8" imgW="368140" imgH="203112" progId="Equation.DSMT4">
                  <p:embed/>
                </p:oleObj>
              </mc:Choice>
              <mc:Fallback>
                <p:oleObj name="Equation" r:id="rId8" imgW="368140" imgH="203112" progId="Equation.DSMT4">
                  <p:embed/>
                  <p:pic>
                    <p:nvPicPr>
                      <p:cNvPr id="0" name="Object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0" y="2895600"/>
                        <a:ext cx="688975"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720" name="Arc 24"/>
          <p:cNvSpPr>
            <a:spLocks/>
          </p:cNvSpPr>
          <p:nvPr/>
        </p:nvSpPr>
        <p:spPr bwMode="auto">
          <a:xfrm>
            <a:off x="6934200" y="2438400"/>
            <a:ext cx="304800" cy="609600"/>
          </a:xfrm>
          <a:custGeom>
            <a:avLst/>
            <a:gdLst>
              <a:gd name="T0" fmla="*/ 0 w 21600"/>
              <a:gd name="T1" fmla="*/ 0 h 43166"/>
              <a:gd name="T2" fmla="*/ 240340 w 21600"/>
              <a:gd name="T3" fmla="*/ 8608909 h 43166"/>
              <a:gd name="T4" fmla="*/ 0 w 21600"/>
              <a:gd name="T5" fmla="*/ 4307844 h 43166"/>
              <a:gd name="T6" fmla="*/ 0 60000 65536"/>
              <a:gd name="T7" fmla="*/ 0 60000 65536"/>
              <a:gd name="T8" fmla="*/ 0 60000 65536"/>
            </a:gdLst>
            <a:ahLst/>
            <a:cxnLst>
              <a:cxn ang="T6">
                <a:pos x="T0" y="T1"/>
              </a:cxn>
              <a:cxn ang="T7">
                <a:pos x="T2" y="T3"/>
              </a:cxn>
              <a:cxn ang="T8">
                <a:pos x="T4" y="T5"/>
              </a:cxn>
            </a:cxnLst>
            <a:rect l="0" t="0" r="r" b="b"/>
            <a:pathLst>
              <a:path w="21600" h="43166" fill="none" extrusionOk="0">
                <a:moveTo>
                  <a:pt x="-1" y="0"/>
                </a:moveTo>
                <a:cubicBezTo>
                  <a:pt x="11929" y="0"/>
                  <a:pt x="21600" y="9670"/>
                  <a:pt x="21600" y="21600"/>
                </a:cubicBezTo>
                <a:cubicBezTo>
                  <a:pt x="21600" y="33060"/>
                  <a:pt x="12649" y="42525"/>
                  <a:pt x="1207" y="43166"/>
                </a:cubicBezTo>
              </a:path>
              <a:path w="21600" h="43166" stroke="0" extrusionOk="0">
                <a:moveTo>
                  <a:pt x="-1" y="0"/>
                </a:moveTo>
                <a:cubicBezTo>
                  <a:pt x="11929" y="0"/>
                  <a:pt x="21600" y="9670"/>
                  <a:pt x="21600" y="21600"/>
                </a:cubicBezTo>
                <a:cubicBezTo>
                  <a:pt x="21600" y="33060"/>
                  <a:pt x="12649" y="42525"/>
                  <a:pt x="1207" y="43166"/>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9721" name="Text Box 25"/>
          <p:cNvSpPr txBox="1">
            <a:spLocks noChangeArrowheads="1"/>
          </p:cNvSpPr>
          <p:nvPr/>
        </p:nvSpPr>
        <p:spPr bwMode="auto">
          <a:xfrm>
            <a:off x="7239000" y="2590800"/>
            <a:ext cx="1752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3 times 2 = 6!</a:t>
            </a:r>
          </a:p>
        </p:txBody>
      </p:sp>
      <p:sp>
        <p:nvSpPr>
          <p:cNvPr id="29722" name="Rectangle 26"/>
          <p:cNvSpPr>
            <a:spLocks noChangeArrowheads="1"/>
          </p:cNvSpPr>
          <p:nvPr/>
        </p:nvSpPr>
        <p:spPr bwMode="auto">
          <a:xfrm>
            <a:off x="228600" y="5638800"/>
            <a:ext cx="3886200" cy="381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3" name="Line 27"/>
          <p:cNvSpPr>
            <a:spLocks noChangeShapeType="1"/>
          </p:cNvSpPr>
          <p:nvPr/>
        </p:nvSpPr>
        <p:spPr bwMode="auto">
          <a:xfrm>
            <a:off x="4953000" y="3429000"/>
            <a:ext cx="396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aphicFrame>
        <p:nvGraphicFramePr>
          <p:cNvPr id="29724" name="Object 28"/>
          <p:cNvGraphicFramePr>
            <a:graphicFrameLocks noChangeAspect="1"/>
          </p:cNvGraphicFramePr>
          <p:nvPr/>
        </p:nvGraphicFramePr>
        <p:xfrm>
          <a:off x="4919663" y="4059238"/>
          <a:ext cx="1828800" cy="382587"/>
        </p:xfrm>
        <a:graphic>
          <a:graphicData uri="http://schemas.openxmlformats.org/presentationml/2006/ole">
            <mc:AlternateContent xmlns:mc="http://schemas.openxmlformats.org/markup-compatibility/2006">
              <mc:Choice xmlns:v="urn:schemas-microsoft-com:vml" Requires="v">
                <p:oleObj spid="_x0000_s26681" name="Equation" r:id="rId10" imgW="1091726" imgH="228501" progId="Equation.DSMT4">
                  <p:embed/>
                </p:oleObj>
              </mc:Choice>
              <mc:Fallback>
                <p:oleObj name="Equation" r:id="rId10" imgW="1091726" imgH="228501" progId="Equation.DSMT4">
                  <p:embed/>
                  <p:pic>
                    <p:nvPicPr>
                      <p:cNvPr id="0" name="Object 2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19663" y="4059238"/>
                        <a:ext cx="1828800" cy="382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725" name="Object 29"/>
          <p:cNvGraphicFramePr>
            <a:graphicFrameLocks noChangeAspect="1"/>
          </p:cNvGraphicFramePr>
          <p:nvPr/>
        </p:nvGraphicFramePr>
        <p:xfrm>
          <a:off x="4995863" y="4419600"/>
          <a:ext cx="1679575" cy="658813"/>
        </p:xfrm>
        <a:graphic>
          <a:graphicData uri="http://schemas.openxmlformats.org/presentationml/2006/ole">
            <mc:AlternateContent xmlns:mc="http://schemas.openxmlformats.org/markup-compatibility/2006">
              <mc:Choice xmlns:v="urn:schemas-microsoft-com:vml" Requires="v">
                <p:oleObj spid="_x0000_s26682" name="Equation" r:id="rId12" imgW="1002865" imgH="393529" progId="Equation.DSMT4">
                  <p:embed/>
                </p:oleObj>
              </mc:Choice>
              <mc:Fallback>
                <p:oleObj name="Equation" r:id="rId12" imgW="1002865" imgH="393529" progId="Equation.DSMT4">
                  <p:embed/>
                  <p:pic>
                    <p:nvPicPr>
                      <p:cNvPr id="0" name="Object 2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95863" y="4419600"/>
                        <a:ext cx="1679575" cy="658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728" name="Arc 32"/>
          <p:cNvSpPr>
            <a:spLocks/>
          </p:cNvSpPr>
          <p:nvPr/>
        </p:nvSpPr>
        <p:spPr bwMode="auto">
          <a:xfrm>
            <a:off x="6824663" y="4191000"/>
            <a:ext cx="228600" cy="533400"/>
          </a:xfrm>
          <a:custGeom>
            <a:avLst/>
            <a:gdLst>
              <a:gd name="T0" fmla="*/ 0 w 21600"/>
              <a:gd name="T1" fmla="*/ 0 h 43177"/>
              <a:gd name="T2" fmla="*/ 112236 w 21600"/>
              <a:gd name="T3" fmla="*/ 6589517 h 43177"/>
              <a:gd name="T4" fmla="*/ 0 w 21600"/>
              <a:gd name="T5" fmla="*/ 3296513 h 43177"/>
              <a:gd name="T6" fmla="*/ 0 60000 65536"/>
              <a:gd name="T7" fmla="*/ 0 60000 65536"/>
              <a:gd name="T8" fmla="*/ 0 60000 65536"/>
            </a:gdLst>
            <a:ahLst/>
            <a:cxnLst>
              <a:cxn ang="T6">
                <a:pos x="T0" y="T1"/>
              </a:cxn>
              <a:cxn ang="T7">
                <a:pos x="T2" y="T3"/>
              </a:cxn>
              <a:cxn ang="T8">
                <a:pos x="T4" y="T5"/>
              </a:cxn>
            </a:cxnLst>
            <a:rect l="0" t="0" r="r" b="b"/>
            <a:pathLst>
              <a:path w="21600" h="43177" fill="none" extrusionOk="0">
                <a:moveTo>
                  <a:pt x="-1" y="0"/>
                </a:moveTo>
                <a:cubicBezTo>
                  <a:pt x="11929" y="0"/>
                  <a:pt x="21600" y="9670"/>
                  <a:pt x="21600" y="21600"/>
                </a:cubicBezTo>
                <a:cubicBezTo>
                  <a:pt x="21600" y="33139"/>
                  <a:pt x="12529" y="42641"/>
                  <a:pt x="1001" y="43176"/>
                </a:cubicBezTo>
              </a:path>
              <a:path w="21600" h="43177" stroke="0" extrusionOk="0">
                <a:moveTo>
                  <a:pt x="-1" y="0"/>
                </a:moveTo>
                <a:cubicBezTo>
                  <a:pt x="11929" y="0"/>
                  <a:pt x="21600" y="9670"/>
                  <a:pt x="21600" y="21600"/>
                </a:cubicBezTo>
                <a:cubicBezTo>
                  <a:pt x="21600" y="33139"/>
                  <a:pt x="12529" y="42641"/>
                  <a:pt x="1001" y="43176"/>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9731" name="Text Box 35"/>
          <p:cNvSpPr txBox="1">
            <a:spLocks noChangeArrowheads="1"/>
          </p:cNvSpPr>
          <p:nvPr/>
        </p:nvSpPr>
        <p:spPr bwMode="auto">
          <a:xfrm>
            <a:off x="6977063" y="4038600"/>
            <a:ext cx="1676400"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Substitute the co-ordinate and gradient in</a:t>
            </a:r>
          </a:p>
        </p:txBody>
      </p:sp>
      <p:sp>
        <p:nvSpPr>
          <p:cNvPr id="29732" name="Text Box 36"/>
          <p:cNvSpPr txBox="1">
            <a:spLocks noChangeArrowheads="1"/>
          </p:cNvSpPr>
          <p:nvPr/>
        </p:nvSpPr>
        <p:spPr bwMode="auto">
          <a:xfrm>
            <a:off x="7053263" y="4800600"/>
            <a:ext cx="1447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Multiply by 3</a:t>
            </a:r>
          </a:p>
        </p:txBody>
      </p:sp>
      <p:sp>
        <p:nvSpPr>
          <p:cNvPr id="29733" name="Text Box 37"/>
          <p:cNvSpPr txBox="1">
            <a:spLocks noChangeArrowheads="1"/>
          </p:cNvSpPr>
          <p:nvPr/>
        </p:nvSpPr>
        <p:spPr bwMode="auto">
          <a:xfrm>
            <a:off x="7053263" y="5334000"/>
            <a:ext cx="16446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Expand bracket</a:t>
            </a:r>
          </a:p>
        </p:txBody>
      </p:sp>
      <p:sp>
        <p:nvSpPr>
          <p:cNvPr id="29734" name="Text Box 38"/>
          <p:cNvSpPr txBox="1">
            <a:spLocks noChangeArrowheads="1"/>
          </p:cNvSpPr>
          <p:nvPr/>
        </p:nvSpPr>
        <p:spPr bwMode="auto">
          <a:xfrm>
            <a:off x="4876800" y="3505200"/>
            <a:ext cx="3733800" cy="3460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600">
                <a:latin typeface="Comic Sans MS" pitchFamily="66" charset="0"/>
              </a:rPr>
              <a:t>Use the formula for a straight line!</a:t>
            </a:r>
          </a:p>
        </p:txBody>
      </p:sp>
      <p:sp>
        <p:nvSpPr>
          <p:cNvPr id="29735" name="Arc 39"/>
          <p:cNvSpPr>
            <a:spLocks/>
          </p:cNvSpPr>
          <p:nvPr/>
        </p:nvSpPr>
        <p:spPr bwMode="auto">
          <a:xfrm>
            <a:off x="6824663" y="4724400"/>
            <a:ext cx="228600" cy="533400"/>
          </a:xfrm>
          <a:custGeom>
            <a:avLst/>
            <a:gdLst>
              <a:gd name="T0" fmla="*/ 0 w 21600"/>
              <a:gd name="T1" fmla="*/ 0 h 43177"/>
              <a:gd name="T2" fmla="*/ 112236 w 21600"/>
              <a:gd name="T3" fmla="*/ 6589517 h 43177"/>
              <a:gd name="T4" fmla="*/ 0 w 21600"/>
              <a:gd name="T5" fmla="*/ 3296513 h 43177"/>
              <a:gd name="T6" fmla="*/ 0 60000 65536"/>
              <a:gd name="T7" fmla="*/ 0 60000 65536"/>
              <a:gd name="T8" fmla="*/ 0 60000 65536"/>
            </a:gdLst>
            <a:ahLst/>
            <a:cxnLst>
              <a:cxn ang="T6">
                <a:pos x="T0" y="T1"/>
              </a:cxn>
              <a:cxn ang="T7">
                <a:pos x="T2" y="T3"/>
              </a:cxn>
              <a:cxn ang="T8">
                <a:pos x="T4" y="T5"/>
              </a:cxn>
            </a:cxnLst>
            <a:rect l="0" t="0" r="r" b="b"/>
            <a:pathLst>
              <a:path w="21600" h="43177" fill="none" extrusionOk="0">
                <a:moveTo>
                  <a:pt x="-1" y="0"/>
                </a:moveTo>
                <a:cubicBezTo>
                  <a:pt x="11929" y="0"/>
                  <a:pt x="21600" y="9670"/>
                  <a:pt x="21600" y="21600"/>
                </a:cubicBezTo>
                <a:cubicBezTo>
                  <a:pt x="21600" y="33139"/>
                  <a:pt x="12529" y="42641"/>
                  <a:pt x="1001" y="43176"/>
                </a:cubicBezTo>
              </a:path>
              <a:path w="21600" h="43177" stroke="0" extrusionOk="0">
                <a:moveTo>
                  <a:pt x="-1" y="0"/>
                </a:moveTo>
                <a:cubicBezTo>
                  <a:pt x="11929" y="0"/>
                  <a:pt x="21600" y="9670"/>
                  <a:pt x="21600" y="21600"/>
                </a:cubicBezTo>
                <a:cubicBezTo>
                  <a:pt x="21600" y="33139"/>
                  <a:pt x="12529" y="42641"/>
                  <a:pt x="1001" y="43176"/>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aphicFrame>
        <p:nvGraphicFramePr>
          <p:cNvPr id="29739" name="Object 43"/>
          <p:cNvGraphicFramePr>
            <a:graphicFrameLocks noChangeAspect="1"/>
          </p:cNvGraphicFramePr>
          <p:nvPr/>
        </p:nvGraphicFramePr>
        <p:xfrm>
          <a:off x="4919663" y="5181600"/>
          <a:ext cx="1743075" cy="341313"/>
        </p:xfrm>
        <a:graphic>
          <a:graphicData uri="http://schemas.openxmlformats.org/presentationml/2006/ole">
            <mc:AlternateContent xmlns:mc="http://schemas.openxmlformats.org/markup-compatibility/2006">
              <mc:Choice xmlns:v="urn:schemas-microsoft-com:vml" Requires="v">
                <p:oleObj spid="_x0000_s26683" name="Equation" r:id="rId14" imgW="1040948" imgH="203112" progId="Equation.DSMT4">
                  <p:embed/>
                </p:oleObj>
              </mc:Choice>
              <mc:Fallback>
                <p:oleObj name="Equation" r:id="rId14" imgW="1040948" imgH="203112" progId="Equation.DSMT4">
                  <p:embed/>
                  <p:pic>
                    <p:nvPicPr>
                      <p:cNvPr id="0" name="Object 4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919663" y="5181600"/>
                        <a:ext cx="1743075" cy="341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740" name="Object 44"/>
          <p:cNvGraphicFramePr>
            <a:graphicFrameLocks noChangeAspect="1"/>
          </p:cNvGraphicFramePr>
          <p:nvPr/>
        </p:nvGraphicFramePr>
        <p:xfrm>
          <a:off x="4995863" y="5638800"/>
          <a:ext cx="1657350" cy="341313"/>
        </p:xfrm>
        <a:graphic>
          <a:graphicData uri="http://schemas.openxmlformats.org/presentationml/2006/ole">
            <mc:AlternateContent xmlns:mc="http://schemas.openxmlformats.org/markup-compatibility/2006">
              <mc:Choice xmlns:v="urn:schemas-microsoft-com:vml" Requires="v">
                <p:oleObj spid="_x0000_s26684" name="Equation" r:id="rId16" imgW="990170" imgH="203112" progId="Equation.DSMT4">
                  <p:embed/>
                </p:oleObj>
              </mc:Choice>
              <mc:Fallback>
                <p:oleObj name="Equation" r:id="rId16" imgW="990170" imgH="203112" progId="Equation.DSMT4">
                  <p:embed/>
                  <p:pic>
                    <p:nvPicPr>
                      <p:cNvPr id="0" name="Object 4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95863" y="5638800"/>
                        <a:ext cx="1657350" cy="341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9741" name="Object 45"/>
          <p:cNvGraphicFramePr>
            <a:graphicFrameLocks noChangeAspect="1"/>
          </p:cNvGraphicFramePr>
          <p:nvPr/>
        </p:nvGraphicFramePr>
        <p:xfrm>
          <a:off x="5029200" y="6096000"/>
          <a:ext cx="1657350" cy="341313"/>
        </p:xfrm>
        <a:graphic>
          <a:graphicData uri="http://schemas.openxmlformats.org/presentationml/2006/ole">
            <mc:AlternateContent xmlns:mc="http://schemas.openxmlformats.org/markup-compatibility/2006">
              <mc:Choice xmlns:v="urn:schemas-microsoft-com:vml" Requires="v">
                <p:oleObj spid="_x0000_s26685" name="Equation" r:id="rId18" imgW="990170" imgH="203112" progId="Equation.DSMT4">
                  <p:embed/>
                </p:oleObj>
              </mc:Choice>
              <mc:Fallback>
                <p:oleObj name="Equation" r:id="rId18" imgW="990170" imgH="203112" progId="Equation.DSMT4">
                  <p:embed/>
                  <p:pic>
                    <p:nvPicPr>
                      <p:cNvPr id="0" name="Object 4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029200" y="6096000"/>
                        <a:ext cx="1657350" cy="341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742" name="Arc 46"/>
          <p:cNvSpPr>
            <a:spLocks/>
          </p:cNvSpPr>
          <p:nvPr/>
        </p:nvSpPr>
        <p:spPr bwMode="auto">
          <a:xfrm>
            <a:off x="6824663" y="5257800"/>
            <a:ext cx="228600" cy="533400"/>
          </a:xfrm>
          <a:custGeom>
            <a:avLst/>
            <a:gdLst>
              <a:gd name="T0" fmla="*/ 0 w 21600"/>
              <a:gd name="T1" fmla="*/ 0 h 43177"/>
              <a:gd name="T2" fmla="*/ 112236 w 21600"/>
              <a:gd name="T3" fmla="*/ 6589517 h 43177"/>
              <a:gd name="T4" fmla="*/ 0 w 21600"/>
              <a:gd name="T5" fmla="*/ 3296513 h 43177"/>
              <a:gd name="T6" fmla="*/ 0 60000 65536"/>
              <a:gd name="T7" fmla="*/ 0 60000 65536"/>
              <a:gd name="T8" fmla="*/ 0 60000 65536"/>
            </a:gdLst>
            <a:ahLst/>
            <a:cxnLst>
              <a:cxn ang="T6">
                <a:pos x="T0" y="T1"/>
              </a:cxn>
              <a:cxn ang="T7">
                <a:pos x="T2" y="T3"/>
              </a:cxn>
              <a:cxn ang="T8">
                <a:pos x="T4" y="T5"/>
              </a:cxn>
            </a:cxnLst>
            <a:rect l="0" t="0" r="r" b="b"/>
            <a:pathLst>
              <a:path w="21600" h="43177" fill="none" extrusionOk="0">
                <a:moveTo>
                  <a:pt x="-1" y="0"/>
                </a:moveTo>
                <a:cubicBezTo>
                  <a:pt x="11929" y="0"/>
                  <a:pt x="21600" y="9670"/>
                  <a:pt x="21600" y="21600"/>
                </a:cubicBezTo>
                <a:cubicBezTo>
                  <a:pt x="21600" y="33139"/>
                  <a:pt x="12529" y="42641"/>
                  <a:pt x="1001" y="43176"/>
                </a:cubicBezTo>
              </a:path>
              <a:path w="21600" h="43177" stroke="0" extrusionOk="0">
                <a:moveTo>
                  <a:pt x="-1" y="0"/>
                </a:moveTo>
                <a:cubicBezTo>
                  <a:pt x="11929" y="0"/>
                  <a:pt x="21600" y="9670"/>
                  <a:pt x="21600" y="21600"/>
                </a:cubicBezTo>
                <a:cubicBezTo>
                  <a:pt x="21600" y="33139"/>
                  <a:pt x="12529" y="42641"/>
                  <a:pt x="1001" y="43176"/>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9743" name="Arc 47"/>
          <p:cNvSpPr>
            <a:spLocks/>
          </p:cNvSpPr>
          <p:nvPr/>
        </p:nvSpPr>
        <p:spPr bwMode="auto">
          <a:xfrm>
            <a:off x="6824663" y="5791200"/>
            <a:ext cx="228600" cy="533400"/>
          </a:xfrm>
          <a:custGeom>
            <a:avLst/>
            <a:gdLst>
              <a:gd name="T0" fmla="*/ 0 w 21600"/>
              <a:gd name="T1" fmla="*/ 0 h 43177"/>
              <a:gd name="T2" fmla="*/ 112236 w 21600"/>
              <a:gd name="T3" fmla="*/ 6589517 h 43177"/>
              <a:gd name="T4" fmla="*/ 0 w 21600"/>
              <a:gd name="T5" fmla="*/ 3296513 h 43177"/>
              <a:gd name="T6" fmla="*/ 0 60000 65536"/>
              <a:gd name="T7" fmla="*/ 0 60000 65536"/>
              <a:gd name="T8" fmla="*/ 0 60000 65536"/>
            </a:gdLst>
            <a:ahLst/>
            <a:cxnLst>
              <a:cxn ang="T6">
                <a:pos x="T0" y="T1"/>
              </a:cxn>
              <a:cxn ang="T7">
                <a:pos x="T2" y="T3"/>
              </a:cxn>
              <a:cxn ang="T8">
                <a:pos x="T4" y="T5"/>
              </a:cxn>
            </a:cxnLst>
            <a:rect l="0" t="0" r="r" b="b"/>
            <a:pathLst>
              <a:path w="21600" h="43177" fill="none" extrusionOk="0">
                <a:moveTo>
                  <a:pt x="-1" y="0"/>
                </a:moveTo>
                <a:cubicBezTo>
                  <a:pt x="11929" y="0"/>
                  <a:pt x="21600" y="9670"/>
                  <a:pt x="21600" y="21600"/>
                </a:cubicBezTo>
                <a:cubicBezTo>
                  <a:pt x="21600" y="33139"/>
                  <a:pt x="12529" y="42641"/>
                  <a:pt x="1001" y="43176"/>
                </a:cubicBezTo>
              </a:path>
              <a:path w="21600" h="43177" stroke="0" extrusionOk="0">
                <a:moveTo>
                  <a:pt x="-1" y="0"/>
                </a:moveTo>
                <a:cubicBezTo>
                  <a:pt x="11929" y="0"/>
                  <a:pt x="21600" y="9670"/>
                  <a:pt x="21600" y="21600"/>
                </a:cubicBezTo>
                <a:cubicBezTo>
                  <a:pt x="21600" y="33139"/>
                  <a:pt x="12529" y="42641"/>
                  <a:pt x="1001" y="43176"/>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9744" name="Text Box 48"/>
          <p:cNvSpPr txBox="1">
            <a:spLocks noChangeArrowheads="1"/>
          </p:cNvSpPr>
          <p:nvPr/>
        </p:nvSpPr>
        <p:spPr bwMode="auto">
          <a:xfrm>
            <a:off x="7053263" y="59436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Rearrange</a:t>
            </a:r>
          </a:p>
        </p:txBody>
      </p:sp>
      <p:pic>
        <p:nvPicPr>
          <p:cNvPr id="26653" name="Picture 49" descr="imagesCA67BVZ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81000" y="187325"/>
            <a:ext cx="1371600"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9699">
                                            <p:txEl>
                                              <p:pRg st="7" end="7"/>
                                            </p:txEl>
                                          </p:spTgt>
                                        </p:tgtEl>
                                        <p:attrNameLst>
                                          <p:attrName>style.visibility</p:attrName>
                                        </p:attrNameLst>
                                      </p:cBhvr>
                                      <p:to>
                                        <p:strVal val="visible"/>
                                      </p:to>
                                    </p:set>
                                    <p:animEffect transition="in" filter="blinds(horizontal)">
                                      <p:cBhvr>
                                        <p:cTn id="7" dur="500"/>
                                        <p:tgtEl>
                                          <p:spTgt spid="29699">
                                            <p:txEl>
                                              <p:pRg st="7" end="7"/>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9701"/>
                                        </p:tgtEl>
                                        <p:attrNameLst>
                                          <p:attrName>style.visibility</p:attrName>
                                        </p:attrNameLst>
                                      </p:cBhvr>
                                      <p:to>
                                        <p:strVal val="visible"/>
                                      </p:to>
                                    </p:set>
                                    <p:animEffect transition="in" filter="blinds(horizontal)">
                                      <p:cBhvr>
                                        <p:cTn id="12" dur="500"/>
                                        <p:tgtEl>
                                          <p:spTgt spid="2970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9704"/>
                                        </p:tgtEl>
                                        <p:attrNameLst>
                                          <p:attrName>style.visibility</p:attrName>
                                        </p:attrNameLst>
                                      </p:cBhvr>
                                      <p:to>
                                        <p:strVal val="visible"/>
                                      </p:to>
                                    </p:set>
                                    <p:animEffect transition="in" filter="blinds(horizontal)">
                                      <p:cBhvr>
                                        <p:cTn id="17" dur="500"/>
                                        <p:tgtEl>
                                          <p:spTgt spid="2970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9712"/>
                                        </p:tgtEl>
                                        <p:attrNameLst>
                                          <p:attrName>style.visibility</p:attrName>
                                        </p:attrNameLst>
                                      </p:cBhvr>
                                      <p:to>
                                        <p:strVal val="visible"/>
                                      </p:to>
                                    </p:set>
                                    <p:animEffect transition="in" filter="blinds(horizontal)">
                                      <p:cBhvr>
                                        <p:cTn id="22" dur="500"/>
                                        <p:tgtEl>
                                          <p:spTgt spid="2971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29718"/>
                                        </p:tgtEl>
                                        <p:attrNameLst>
                                          <p:attrName>style.visibility</p:attrName>
                                        </p:attrNameLst>
                                      </p:cBhvr>
                                      <p:to>
                                        <p:strVal val="visible"/>
                                      </p:to>
                                    </p:set>
                                    <p:animEffect transition="in" filter="blinds(horizontal)">
                                      <p:cBhvr>
                                        <p:cTn id="27" dur="500"/>
                                        <p:tgtEl>
                                          <p:spTgt spid="2971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9720"/>
                                        </p:tgtEl>
                                        <p:attrNameLst>
                                          <p:attrName>style.visibility</p:attrName>
                                        </p:attrNameLst>
                                      </p:cBhvr>
                                      <p:to>
                                        <p:strVal val="visible"/>
                                      </p:to>
                                    </p:set>
                                    <p:animEffect transition="in" filter="blinds(horizontal)">
                                      <p:cBhvr>
                                        <p:cTn id="32" dur="500"/>
                                        <p:tgtEl>
                                          <p:spTgt spid="2972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9721"/>
                                        </p:tgtEl>
                                        <p:attrNameLst>
                                          <p:attrName>style.visibility</p:attrName>
                                        </p:attrNameLst>
                                      </p:cBhvr>
                                      <p:to>
                                        <p:strVal val="visible"/>
                                      </p:to>
                                    </p:set>
                                    <p:animEffect transition="in" filter="blinds(horizontal)">
                                      <p:cBhvr>
                                        <p:cTn id="37" dur="500"/>
                                        <p:tgtEl>
                                          <p:spTgt spid="2972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29719"/>
                                        </p:tgtEl>
                                        <p:attrNameLst>
                                          <p:attrName>style.visibility</p:attrName>
                                        </p:attrNameLst>
                                      </p:cBhvr>
                                      <p:to>
                                        <p:strVal val="visible"/>
                                      </p:to>
                                    </p:set>
                                    <p:animEffect transition="in" filter="blinds(horizontal)">
                                      <p:cBhvr>
                                        <p:cTn id="42" dur="500"/>
                                        <p:tgtEl>
                                          <p:spTgt spid="2971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29699">
                                            <p:txEl>
                                              <p:pRg st="9" end="9"/>
                                            </p:txEl>
                                          </p:spTgt>
                                        </p:tgtEl>
                                        <p:attrNameLst>
                                          <p:attrName>style.visibility</p:attrName>
                                        </p:attrNameLst>
                                      </p:cBhvr>
                                      <p:to>
                                        <p:strVal val="visible"/>
                                      </p:to>
                                    </p:set>
                                    <p:animEffect transition="in" filter="blinds(horizontal)">
                                      <p:cBhvr>
                                        <p:cTn id="47" dur="500"/>
                                        <p:tgtEl>
                                          <p:spTgt spid="29699">
                                            <p:txEl>
                                              <p:pRg st="9" end="9"/>
                                            </p:txEl>
                                          </p:spTgt>
                                        </p:tgtEl>
                                      </p:cBhvr>
                                    </p:animEffect>
                                  </p:childTnLst>
                                </p:cTn>
                              </p:par>
                              <p:par>
                                <p:cTn id="48" presetID="3" presetClass="entr" presetSubtype="10" fill="hold" grpId="0" nodeType="withEffect">
                                  <p:stCondLst>
                                    <p:cond delay="0"/>
                                  </p:stCondLst>
                                  <p:childTnLst>
                                    <p:set>
                                      <p:cBhvr>
                                        <p:cTn id="49" dur="1" fill="hold">
                                          <p:stCondLst>
                                            <p:cond delay="0"/>
                                          </p:stCondLst>
                                        </p:cTn>
                                        <p:tgtEl>
                                          <p:spTgt spid="29722"/>
                                        </p:tgtEl>
                                        <p:attrNameLst>
                                          <p:attrName>style.visibility</p:attrName>
                                        </p:attrNameLst>
                                      </p:cBhvr>
                                      <p:to>
                                        <p:strVal val="visible"/>
                                      </p:to>
                                    </p:set>
                                    <p:animEffect transition="in" filter="blinds(horizontal)">
                                      <p:cBhvr>
                                        <p:cTn id="50" dur="500"/>
                                        <p:tgtEl>
                                          <p:spTgt spid="29722"/>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ntr" presetSubtype="5" fill="hold" grpId="0" nodeType="clickEffect">
                                  <p:stCondLst>
                                    <p:cond delay="0"/>
                                  </p:stCondLst>
                                  <p:childTnLst>
                                    <p:set>
                                      <p:cBhvr>
                                        <p:cTn id="54" dur="1" fill="hold">
                                          <p:stCondLst>
                                            <p:cond delay="0"/>
                                          </p:stCondLst>
                                        </p:cTn>
                                        <p:tgtEl>
                                          <p:spTgt spid="29723"/>
                                        </p:tgtEl>
                                        <p:attrNameLst>
                                          <p:attrName>style.visibility</p:attrName>
                                        </p:attrNameLst>
                                      </p:cBhvr>
                                      <p:to>
                                        <p:strVal val="visible"/>
                                      </p:to>
                                    </p:set>
                                    <p:animEffect transition="in" filter="blinds(vertical)">
                                      <p:cBhvr>
                                        <p:cTn id="55" dur="500"/>
                                        <p:tgtEl>
                                          <p:spTgt spid="29723"/>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3" presetClass="entr" presetSubtype="10" fill="hold" grpId="0" nodeType="clickEffect">
                                  <p:stCondLst>
                                    <p:cond delay="0"/>
                                  </p:stCondLst>
                                  <p:childTnLst>
                                    <p:set>
                                      <p:cBhvr>
                                        <p:cTn id="59" dur="1" fill="hold">
                                          <p:stCondLst>
                                            <p:cond delay="0"/>
                                          </p:stCondLst>
                                        </p:cTn>
                                        <p:tgtEl>
                                          <p:spTgt spid="29734"/>
                                        </p:tgtEl>
                                        <p:attrNameLst>
                                          <p:attrName>style.visibility</p:attrName>
                                        </p:attrNameLst>
                                      </p:cBhvr>
                                      <p:to>
                                        <p:strVal val="visible"/>
                                      </p:to>
                                    </p:set>
                                    <p:animEffect transition="in" filter="blinds(horizontal)">
                                      <p:cBhvr>
                                        <p:cTn id="60" dur="500"/>
                                        <p:tgtEl>
                                          <p:spTgt spid="29734"/>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ntr" presetSubtype="10" fill="hold" nodeType="clickEffect">
                                  <p:stCondLst>
                                    <p:cond delay="0"/>
                                  </p:stCondLst>
                                  <p:childTnLst>
                                    <p:set>
                                      <p:cBhvr>
                                        <p:cTn id="64" dur="1" fill="hold">
                                          <p:stCondLst>
                                            <p:cond delay="0"/>
                                          </p:stCondLst>
                                        </p:cTn>
                                        <p:tgtEl>
                                          <p:spTgt spid="29724"/>
                                        </p:tgtEl>
                                        <p:attrNameLst>
                                          <p:attrName>style.visibility</p:attrName>
                                        </p:attrNameLst>
                                      </p:cBhvr>
                                      <p:to>
                                        <p:strVal val="visible"/>
                                      </p:to>
                                    </p:set>
                                    <p:animEffect transition="in" filter="blinds(horizontal)">
                                      <p:cBhvr>
                                        <p:cTn id="65" dur="500"/>
                                        <p:tgtEl>
                                          <p:spTgt spid="29724"/>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29728"/>
                                        </p:tgtEl>
                                        <p:attrNameLst>
                                          <p:attrName>style.visibility</p:attrName>
                                        </p:attrNameLst>
                                      </p:cBhvr>
                                      <p:to>
                                        <p:strVal val="visible"/>
                                      </p:to>
                                    </p:set>
                                    <p:animEffect transition="in" filter="blinds(horizontal)">
                                      <p:cBhvr>
                                        <p:cTn id="70" dur="500"/>
                                        <p:tgtEl>
                                          <p:spTgt spid="29728"/>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29731"/>
                                        </p:tgtEl>
                                        <p:attrNameLst>
                                          <p:attrName>style.visibility</p:attrName>
                                        </p:attrNameLst>
                                      </p:cBhvr>
                                      <p:to>
                                        <p:strVal val="visible"/>
                                      </p:to>
                                    </p:set>
                                    <p:animEffect transition="in" filter="blinds(horizontal)">
                                      <p:cBhvr>
                                        <p:cTn id="75" dur="500"/>
                                        <p:tgtEl>
                                          <p:spTgt spid="29731"/>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3" presetClass="entr" presetSubtype="10" fill="hold" nodeType="clickEffect">
                                  <p:stCondLst>
                                    <p:cond delay="0"/>
                                  </p:stCondLst>
                                  <p:childTnLst>
                                    <p:set>
                                      <p:cBhvr>
                                        <p:cTn id="79" dur="1" fill="hold">
                                          <p:stCondLst>
                                            <p:cond delay="0"/>
                                          </p:stCondLst>
                                        </p:cTn>
                                        <p:tgtEl>
                                          <p:spTgt spid="29725"/>
                                        </p:tgtEl>
                                        <p:attrNameLst>
                                          <p:attrName>style.visibility</p:attrName>
                                        </p:attrNameLst>
                                      </p:cBhvr>
                                      <p:to>
                                        <p:strVal val="visible"/>
                                      </p:to>
                                    </p:set>
                                    <p:animEffect transition="in" filter="blinds(horizontal)">
                                      <p:cBhvr>
                                        <p:cTn id="80" dur="500"/>
                                        <p:tgtEl>
                                          <p:spTgt spid="29725"/>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3" presetClass="entr" presetSubtype="10" fill="hold" grpId="0" nodeType="clickEffect">
                                  <p:stCondLst>
                                    <p:cond delay="0"/>
                                  </p:stCondLst>
                                  <p:childTnLst>
                                    <p:set>
                                      <p:cBhvr>
                                        <p:cTn id="84" dur="1" fill="hold">
                                          <p:stCondLst>
                                            <p:cond delay="0"/>
                                          </p:stCondLst>
                                        </p:cTn>
                                        <p:tgtEl>
                                          <p:spTgt spid="29735"/>
                                        </p:tgtEl>
                                        <p:attrNameLst>
                                          <p:attrName>style.visibility</p:attrName>
                                        </p:attrNameLst>
                                      </p:cBhvr>
                                      <p:to>
                                        <p:strVal val="visible"/>
                                      </p:to>
                                    </p:set>
                                    <p:animEffect transition="in" filter="blinds(horizontal)">
                                      <p:cBhvr>
                                        <p:cTn id="85" dur="500"/>
                                        <p:tgtEl>
                                          <p:spTgt spid="29735"/>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3" presetClass="entr" presetSubtype="10" fill="hold" grpId="0" nodeType="clickEffect">
                                  <p:stCondLst>
                                    <p:cond delay="0"/>
                                  </p:stCondLst>
                                  <p:childTnLst>
                                    <p:set>
                                      <p:cBhvr>
                                        <p:cTn id="89" dur="1" fill="hold">
                                          <p:stCondLst>
                                            <p:cond delay="0"/>
                                          </p:stCondLst>
                                        </p:cTn>
                                        <p:tgtEl>
                                          <p:spTgt spid="29732"/>
                                        </p:tgtEl>
                                        <p:attrNameLst>
                                          <p:attrName>style.visibility</p:attrName>
                                        </p:attrNameLst>
                                      </p:cBhvr>
                                      <p:to>
                                        <p:strVal val="visible"/>
                                      </p:to>
                                    </p:set>
                                    <p:animEffect transition="in" filter="blinds(horizontal)">
                                      <p:cBhvr>
                                        <p:cTn id="90" dur="500"/>
                                        <p:tgtEl>
                                          <p:spTgt spid="29732"/>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3" presetClass="entr" presetSubtype="10" fill="hold" nodeType="clickEffect">
                                  <p:stCondLst>
                                    <p:cond delay="0"/>
                                  </p:stCondLst>
                                  <p:childTnLst>
                                    <p:set>
                                      <p:cBhvr>
                                        <p:cTn id="94" dur="1" fill="hold">
                                          <p:stCondLst>
                                            <p:cond delay="0"/>
                                          </p:stCondLst>
                                        </p:cTn>
                                        <p:tgtEl>
                                          <p:spTgt spid="29739"/>
                                        </p:tgtEl>
                                        <p:attrNameLst>
                                          <p:attrName>style.visibility</p:attrName>
                                        </p:attrNameLst>
                                      </p:cBhvr>
                                      <p:to>
                                        <p:strVal val="visible"/>
                                      </p:to>
                                    </p:set>
                                    <p:animEffect transition="in" filter="blinds(horizontal)">
                                      <p:cBhvr>
                                        <p:cTn id="95" dur="500"/>
                                        <p:tgtEl>
                                          <p:spTgt spid="29739"/>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3" presetClass="entr" presetSubtype="10" fill="hold" grpId="0" nodeType="clickEffect">
                                  <p:stCondLst>
                                    <p:cond delay="0"/>
                                  </p:stCondLst>
                                  <p:childTnLst>
                                    <p:set>
                                      <p:cBhvr>
                                        <p:cTn id="99" dur="1" fill="hold">
                                          <p:stCondLst>
                                            <p:cond delay="0"/>
                                          </p:stCondLst>
                                        </p:cTn>
                                        <p:tgtEl>
                                          <p:spTgt spid="29742"/>
                                        </p:tgtEl>
                                        <p:attrNameLst>
                                          <p:attrName>style.visibility</p:attrName>
                                        </p:attrNameLst>
                                      </p:cBhvr>
                                      <p:to>
                                        <p:strVal val="visible"/>
                                      </p:to>
                                    </p:set>
                                    <p:animEffect transition="in" filter="blinds(horizontal)">
                                      <p:cBhvr>
                                        <p:cTn id="100" dur="500"/>
                                        <p:tgtEl>
                                          <p:spTgt spid="29742"/>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3" presetClass="entr" presetSubtype="10" fill="hold" grpId="0" nodeType="clickEffect">
                                  <p:stCondLst>
                                    <p:cond delay="0"/>
                                  </p:stCondLst>
                                  <p:childTnLst>
                                    <p:set>
                                      <p:cBhvr>
                                        <p:cTn id="104" dur="1" fill="hold">
                                          <p:stCondLst>
                                            <p:cond delay="0"/>
                                          </p:stCondLst>
                                        </p:cTn>
                                        <p:tgtEl>
                                          <p:spTgt spid="29733"/>
                                        </p:tgtEl>
                                        <p:attrNameLst>
                                          <p:attrName>style.visibility</p:attrName>
                                        </p:attrNameLst>
                                      </p:cBhvr>
                                      <p:to>
                                        <p:strVal val="visible"/>
                                      </p:to>
                                    </p:set>
                                    <p:animEffect transition="in" filter="blinds(horizontal)">
                                      <p:cBhvr>
                                        <p:cTn id="105" dur="500"/>
                                        <p:tgtEl>
                                          <p:spTgt spid="29733"/>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3" presetClass="entr" presetSubtype="10" fill="hold" nodeType="clickEffect">
                                  <p:stCondLst>
                                    <p:cond delay="0"/>
                                  </p:stCondLst>
                                  <p:childTnLst>
                                    <p:set>
                                      <p:cBhvr>
                                        <p:cTn id="109" dur="1" fill="hold">
                                          <p:stCondLst>
                                            <p:cond delay="0"/>
                                          </p:stCondLst>
                                        </p:cTn>
                                        <p:tgtEl>
                                          <p:spTgt spid="29740"/>
                                        </p:tgtEl>
                                        <p:attrNameLst>
                                          <p:attrName>style.visibility</p:attrName>
                                        </p:attrNameLst>
                                      </p:cBhvr>
                                      <p:to>
                                        <p:strVal val="visible"/>
                                      </p:to>
                                    </p:set>
                                    <p:animEffect transition="in" filter="blinds(horizontal)">
                                      <p:cBhvr>
                                        <p:cTn id="110" dur="500"/>
                                        <p:tgtEl>
                                          <p:spTgt spid="29740"/>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3" presetClass="entr" presetSubtype="10" fill="hold" grpId="0" nodeType="clickEffect">
                                  <p:stCondLst>
                                    <p:cond delay="0"/>
                                  </p:stCondLst>
                                  <p:childTnLst>
                                    <p:set>
                                      <p:cBhvr>
                                        <p:cTn id="114" dur="1" fill="hold">
                                          <p:stCondLst>
                                            <p:cond delay="0"/>
                                          </p:stCondLst>
                                        </p:cTn>
                                        <p:tgtEl>
                                          <p:spTgt spid="29743"/>
                                        </p:tgtEl>
                                        <p:attrNameLst>
                                          <p:attrName>style.visibility</p:attrName>
                                        </p:attrNameLst>
                                      </p:cBhvr>
                                      <p:to>
                                        <p:strVal val="visible"/>
                                      </p:to>
                                    </p:set>
                                    <p:animEffect transition="in" filter="blinds(horizontal)">
                                      <p:cBhvr>
                                        <p:cTn id="115" dur="500"/>
                                        <p:tgtEl>
                                          <p:spTgt spid="29743"/>
                                        </p:tgtEl>
                                      </p:cBhvr>
                                    </p:animEffec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3" presetClass="entr" presetSubtype="10" fill="hold" grpId="0" nodeType="clickEffect">
                                  <p:stCondLst>
                                    <p:cond delay="0"/>
                                  </p:stCondLst>
                                  <p:childTnLst>
                                    <p:set>
                                      <p:cBhvr>
                                        <p:cTn id="119" dur="1" fill="hold">
                                          <p:stCondLst>
                                            <p:cond delay="0"/>
                                          </p:stCondLst>
                                        </p:cTn>
                                        <p:tgtEl>
                                          <p:spTgt spid="29744"/>
                                        </p:tgtEl>
                                        <p:attrNameLst>
                                          <p:attrName>style.visibility</p:attrName>
                                        </p:attrNameLst>
                                      </p:cBhvr>
                                      <p:to>
                                        <p:strVal val="visible"/>
                                      </p:to>
                                    </p:set>
                                    <p:animEffect transition="in" filter="blinds(horizontal)">
                                      <p:cBhvr>
                                        <p:cTn id="120" dur="500"/>
                                        <p:tgtEl>
                                          <p:spTgt spid="29744"/>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3" presetClass="entr" presetSubtype="10" fill="hold" nodeType="clickEffect">
                                  <p:stCondLst>
                                    <p:cond delay="0"/>
                                  </p:stCondLst>
                                  <p:childTnLst>
                                    <p:set>
                                      <p:cBhvr>
                                        <p:cTn id="124" dur="1" fill="hold">
                                          <p:stCondLst>
                                            <p:cond delay="0"/>
                                          </p:stCondLst>
                                        </p:cTn>
                                        <p:tgtEl>
                                          <p:spTgt spid="29741"/>
                                        </p:tgtEl>
                                        <p:attrNameLst>
                                          <p:attrName>style.visibility</p:attrName>
                                        </p:attrNameLst>
                                      </p:cBhvr>
                                      <p:to>
                                        <p:strVal val="visible"/>
                                      </p:to>
                                    </p:set>
                                    <p:animEffect transition="in" filter="blinds(horizontal)">
                                      <p:cBhvr>
                                        <p:cTn id="125" dur="500"/>
                                        <p:tgtEl>
                                          <p:spTgt spid="297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4" grpId="0" animBg="1"/>
      <p:bldP spid="29712" grpId="0"/>
      <p:bldP spid="29720" grpId="0" animBg="1"/>
      <p:bldP spid="29721" grpId="0"/>
      <p:bldP spid="29722" grpId="0" animBg="1"/>
      <p:bldP spid="29723" grpId="0" animBg="1"/>
      <p:bldP spid="29728" grpId="0" animBg="1"/>
      <p:bldP spid="29731" grpId="0"/>
      <p:bldP spid="29732" grpId="0"/>
      <p:bldP spid="29733" grpId="0"/>
      <p:bldP spid="29734" grpId="0" animBg="1"/>
      <p:bldP spid="29735" grpId="0" animBg="1"/>
      <p:bldP spid="29742" grpId="0" animBg="1"/>
      <p:bldP spid="29743" grpId="0" animBg="1"/>
      <p:bldP spid="2974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GB" smtClean="0">
                <a:latin typeface="Comic Sans MS" pitchFamily="66" charset="0"/>
              </a:rPr>
              <a:t>Differentiation</a:t>
            </a:r>
          </a:p>
        </p:txBody>
      </p:sp>
      <p:sp>
        <p:nvSpPr>
          <p:cNvPr id="27651" name="Content Placeholder 2"/>
          <p:cNvSpPr>
            <a:spLocks noGrp="1"/>
          </p:cNvSpPr>
          <p:nvPr>
            <p:ph idx="1"/>
          </p:nvPr>
        </p:nvSpPr>
        <p:spPr>
          <a:xfrm>
            <a:off x="3175" y="1524000"/>
            <a:ext cx="3581400" cy="4525963"/>
          </a:xfrm>
        </p:spPr>
        <p:txBody>
          <a:bodyPr/>
          <a:lstStyle/>
          <a:p>
            <a:pPr marL="0" indent="0" algn="ctr" eaLnBrk="1" hangingPunct="1">
              <a:buFontTx/>
              <a:buNone/>
            </a:pPr>
            <a:r>
              <a:rPr lang="en-GB" sz="1600" b="1" smtClean="0">
                <a:latin typeface="Comic Sans MS" pitchFamily="66" charset="0"/>
              </a:rPr>
              <a:t>Showing how differentiation works (sort of!)</a:t>
            </a:r>
          </a:p>
        </p:txBody>
      </p:sp>
      <p:cxnSp>
        <p:nvCxnSpPr>
          <p:cNvPr id="5" name="Straight Arrow Connector 4"/>
          <p:cNvCxnSpPr/>
          <p:nvPr/>
        </p:nvCxnSpPr>
        <p:spPr>
          <a:xfrm flipV="1">
            <a:off x="6629400" y="1295400"/>
            <a:ext cx="0" cy="205740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5181600" y="2743200"/>
            <a:ext cx="2971800" cy="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Arc 11"/>
          <p:cNvSpPr/>
          <p:nvPr/>
        </p:nvSpPr>
        <p:spPr>
          <a:xfrm rot="5400000">
            <a:off x="5257800" y="609600"/>
            <a:ext cx="2743200" cy="1524000"/>
          </a:xfrm>
          <a:prstGeom prst="arc">
            <a:avLst>
              <a:gd name="adj1" fmla="val 16200000"/>
              <a:gd name="adj2" fmla="val 5445834"/>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sp>
        <p:nvSpPr>
          <p:cNvPr id="13" name="TextBox 12"/>
          <p:cNvSpPr txBox="1">
            <a:spLocks noChangeArrowheads="1"/>
          </p:cNvSpPr>
          <p:nvPr/>
        </p:nvSpPr>
        <p:spPr bwMode="auto">
          <a:xfrm>
            <a:off x="7086600" y="1143000"/>
            <a:ext cx="762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a:solidFill>
                  <a:srgbClr val="FF0000"/>
                </a:solidFill>
                <a:latin typeface="Comic Sans MS" pitchFamily="66" charset="0"/>
              </a:rPr>
              <a:t>y = x</a:t>
            </a:r>
            <a:r>
              <a:rPr lang="en-GB" sz="1200" baseline="30000">
                <a:solidFill>
                  <a:srgbClr val="FF0000"/>
                </a:solidFill>
                <a:latin typeface="Comic Sans MS" pitchFamily="66" charset="0"/>
              </a:rPr>
              <a:t>2</a:t>
            </a:r>
          </a:p>
        </p:txBody>
      </p:sp>
      <p:cxnSp>
        <p:nvCxnSpPr>
          <p:cNvPr id="14" name="Straight Arrow Connector 13"/>
          <p:cNvCxnSpPr/>
          <p:nvPr/>
        </p:nvCxnSpPr>
        <p:spPr>
          <a:xfrm>
            <a:off x="4191000" y="6400800"/>
            <a:ext cx="2362200" cy="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4191000" y="3886200"/>
            <a:ext cx="0" cy="251460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Arc 15"/>
          <p:cNvSpPr/>
          <p:nvPr/>
        </p:nvSpPr>
        <p:spPr>
          <a:xfrm rot="5400000">
            <a:off x="2019300" y="2933700"/>
            <a:ext cx="4343400" cy="2590800"/>
          </a:xfrm>
          <a:prstGeom prst="arc">
            <a:avLst>
              <a:gd name="adj1" fmla="val 16200000"/>
              <a:gd name="adj2" fmla="val 52069"/>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grpSp>
        <p:nvGrpSpPr>
          <p:cNvPr id="23" name="Group 22"/>
          <p:cNvGrpSpPr>
            <a:grpSpLocks/>
          </p:cNvGrpSpPr>
          <p:nvPr/>
        </p:nvGrpSpPr>
        <p:grpSpPr bwMode="auto">
          <a:xfrm>
            <a:off x="4572000" y="6172200"/>
            <a:ext cx="152400" cy="152400"/>
            <a:chOff x="4495800" y="3657600"/>
            <a:chExt cx="152400" cy="152400"/>
          </a:xfrm>
        </p:grpSpPr>
        <p:cxnSp>
          <p:nvCxnSpPr>
            <p:cNvPr id="20" name="Straight Arrow Connector 19"/>
            <p:cNvCxnSpPr/>
            <p:nvPr/>
          </p:nvCxnSpPr>
          <p:spPr>
            <a:xfrm flipH="1" flipV="1">
              <a:off x="4495800" y="3657600"/>
              <a:ext cx="152400" cy="152400"/>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4495800" y="3657600"/>
              <a:ext cx="152400" cy="152400"/>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nvGrpSpPr>
          <p:cNvPr id="24" name="Group 23"/>
          <p:cNvGrpSpPr>
            <a:grpSpLocks/>
          </p:cNvGrpSpPr>
          <p:nvPr/>
        </p:nvGrpSpPr>
        <p:grpSpPr bwMode="auto">
          <a:xfrm>
            <a:off x="5334000" y="4876800"/>
            <a:ext cx="152400" cy="152400"/>
            <a:chOff x="4495800" y="3657600"/>
            <a:chExt cx="152400" cy="152400"/>
          </a:xfrm>
        </p:grpSpPr>
        <p:cxnSp>
          <p:nvCxnSpPr>
            <p:cNvPr id="25" name="Straight Arrow Connector 24"/>
            <p:cNvCxnSpPr/>
            <p:nvPr/>
          </p:nvCxnSpPr>
          <p:spPr>
            <a:xfrm flipH="1" flipV="1">
              <a:off x="4495800" y="3657600"/>
              <a:ext cx="152400" cy="152400"/>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4495800" y="3657600"/>
              <a:ext cx="152400" cy="152400"/>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grpSp>
      <p:cxnSp>
        <p:nvCxnSpPr>
          <p:cNvPr id="28" name="Straight Connector 27"/>
          <p:cNvCxnSpPr/>
          <p:nvPr/>
        </p:nvCxnSpPr>
        <p:spPr>
          <a:xfrm flipV="1">
            <a:off x="4648200" y="4953000"/>
            <a:ext cx="762000" cy="12954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5410200" y="4953000"/>
            <a:ext cx="0" cy="129540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4648200" y="6248400"/>
            <a:ext cx="76200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5" name="TextBox 34"/>
          <p:cNvSpPr txBox="1">
            <a:spLocks noChangeArrowheads="1"/>
          </p:cNvSpPr>
          <p:nvPr/>
        </p:nvSpPr>
        <p:spPr bwMode="auto">
          <a:xfrm>
            <a:off x="4114800" y="5943600"/>
            <a:ext cx="685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1200">
                <a:solidFill>
                  <a:srgbClr val="FF0000"/>
                </a:solidFill>
                <a:latin typeface="Comic Sans MS" pitchFamily="66" charset="0"/>
              </a:rPr>
              <a:t>(x, x</a:t>
            </a:r>
            <a:r>
              <a:rPr lang="en-GB" sz="1200" baseline="30000">
                <a:solidFill>
                  <a:srgbClr val="FF0000"/>
                </a:solidFill>
                <a:latin typeface="Comic Sans MS" pitchFamily="66" charset="0"/>
              </a:rPr>
              <a:t>2</a:t>
            </a:r>
            <a:r>
              <a:rPr lang="en-GB" sz="1200">
                <a:solidFill>
                  <a:srgbClr val="FF0000"/>
                </a:solidFill>
                <a:latin typeface="Comic Sans MS" pitchFamily="66" charset="0"/>
              </a:rPr>
              <a:t>)</a:t>
            </a:r>
          </a:p>
        </p:txBody>
      </p:sp>
      <p:sp>
        <p:nvSpPr>
          <p:cNvPr id="36" name="TextBox 35"/>
          <p:cNvSpPr txBox="1">
            <a:spLocks noChangeArrowheads="1"/>
          </p:cNvSpPr>
          <p:nvPr/>
        </p:nvSpPr>
        <p:spPr bwMode="auto">
          <a:xfrm>
            <a:off x="5410200" y="4724400"/>
            <a:ext cx="1371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1200">
                <a:solidFill>
                  <a:srgbClr val="FF0000"/>
                </a:solidFill>
                <a:latin typeface="Comic Sans MS" pitchFamily="66" charset="0"/>
              </a:rPr>
              <a:t>(x+</a:t>
            </a:r>
            <a:r>
              <a:rPr lang="el-GR" sz="1200">
                <a:solidFill>
                  <a:srgbClr val="FF0000"/>
                </a:solidFill>
                <a:latin typeface="Comic Sans MS" pitchFamily="66" charset="0"/>
              </a:rPr>
              <a:t>δ</a:t>
            </a:r>
            <a:r>
              <a:rPr lang="en-GB" sz="1200">
                <a:solidFill>
                  <a:srgbClr val="FF0000"/>
                </a:solidFill>
                <a:latin typeface="Comic Sans MS" pitchFamily="66" charset="0"/>
              </a:rPr>
              <a:t>x, (x+</a:t>
            </a:r>
            <a:r>
              <a:rPr lang="el-GR" sz="1200">
                <a:solidFill>
                  <a:srgbClr val="FF0000"/>
                </a:solidFill>
                <a:latin typeface="Comic Sans MS" pitchFamily="66" charset="0"/>
              </a:rPr>
              <a:t>δ</a:t>
            </a:r>
            <a:r>
              <a:rPr lang="en-GB" sz="1200">
                <a:solidFill>
                  <a:srgbClr val="FF0000"/>
                </a:solidFill>
                <a:latin typeface="Comic Sans MS" pitchFamily="66" charset="0"/>
              </a:rPr>
              <a:t>x)</a:t>
            </a:r>
            <a:r>
              <a:rPr lang="en-GB" sz="1200" baseline="30000">
                <a:solidFill>
                  <a:srgbClr val="FF0000"/>
                </a:solidFill>
                <a:latin typeface="Comic Sans MS" pitchFamily="66" charset="0"/>
              </a:rPr>
              <a:t>2</a:t>
            </a:r>
            <a:r>
              <a:rPr lang="en-GB" sz="1200">
                <a:solidFill>
                  <a:srgbClr val="FF0000"/>
                </a:solidFill>
                <a:latin typeface="Comic Sans MS" pitchFamily="66" charset="0"/>
              </a:rPr>
              <a:t>)</a:t>
            </a:r>
          </a:p>
        </p:txBody>
      </p:sp>
      <p:cxnSp>
        <p:nvCxnSpPr>
          <p:cNvPr id="37" name="Straight Arrow Connector 36"/>
          <p:cNvCxnSpPr/>
          <p:nvPr/>
        </p:nvCxnSpPr>
        <p:spPr>
          <a:xfrm>
            <a:off x="5867400" y="4114800"/>
            <a:ext cx="0" cy="53340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0" name="TextBox 39"/>
          <p:cNvSpPr txBox="1">
            <a:spLocks noChangeArrowheads="1"/>
          </p:cNvSpPr>
          <p:nvPr/>
        </p:nvSpPr>
        <p:spPr bwMode="auto">
          <a:xfrm>
            <a:off x="4419600" y="3505200"/>
            <a:ext cx="2362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1200">
                <a:solidFill>
                  <a:srgbClr val="FF0000"/>
                </a:solidFill>
                <a:latin typeface="Comic Sans MS" pitchFamily="66" charset="0"/>
              </a:rPr>
              <a:t>This is a lowercase ‘delta’, representing a small increase in x</a:t>
            </a:r>
          </a:p>
        </p:txBody>
      </p:sp>
      <p:cxnSp>
        <p:nvCxnSpPr>
          <p:cNvPr id="41" name="Straight Connector 40"/>
          <p:cNvCxnSpPr/>
          <p:nvPr/>
        </p:nvCxnSpPr>
        <p:spPr>
          <a:xfrm flipV="1">
            <a:off x="7391400" y="4191000"/>
            <a:ext cx="762000" cy="12954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8153400" y="4191000"/>
            <a:ext cx="0" cy="129540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a:off x="7391400" y="5486400"/>
            <a:ext cx="76200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4" name="TextBox 43"/>
          <p:cNvSpPr txBox="1">
            <a:spLocks noChangeArrowheads="1"/>
          </p:cNvSpPr>
          <p:nvPr/>
        </p:nvSpPr>
        <p:spPr bwMode="auto">
          <a:xfrm>
            <a:off x="7391400" y="5486400"/>
            <a:ext cx="914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a:solidFill>
                  <a:srgbClr val="FF0000"/>
                </a:solidFill>
                <a:latin typeface="Comic Sans MS" pitchFamily="66" charset="0"/>
              </a:rPr>
              <a:t>x+</a:t>
            </a:r>
            <a:r>
              <a:rPr lang="el-GR" sz="1200">
                <a:solidFill>
                  <a:srgbClr val="FF0000"/>
                </a:solidFill>
                <a:latin typeface="Comic Sans MS" pitchFamily="66" charset="0"/>
              </a:rPr>
              <a:t>δ</a:t>
            </a:r>
            <a:r>
              <a:rPr lang="en-GB" sz="1200">
                <a:solidFill>
                  <a:srgbClr val="FF0000"/>
                </a:solidFill>
                <a:latin typeface="Comic Sans MS" pitchFamily="66" charset="0"/>
              </a:rPr>
              <a:t>x - x</a:t>
            </a:r>
            <a:endParaRPr lang="en-GB" sz="1200" baseline="30000">
              <a:solidFill>
                <a:srgbClr val="FF0000"/>
              </a:solidFill>
              <a:latin typeface="Comic Sans MS" pitchFamily="66" charset="0"/>
            </a:endParaRPr>
          </a:p>
        </p:txBody>
      </p:sp>
      <p:sp>
        <p:nvSpPr>
          <p:cNvPr id="45" name="TextBox 44"/>
          <p:cNvSpPr txBox="1">
            <a:spLocks noChangeArrowheads="1"/>
          </p:cNvSpPr>
          <p:nvPr/>
        </p:nvSpPr>
        <p:spPr bwMode="auto">
          <a:xfrm>
            <a:off x="8153400" y="4724400"/>
            <a:ext cx="1295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a:solidFill>
                  <a:srgbClr val="FF0000"/>
                </a:solidFill>
                <a:latin typeface="Comic Sans MS" pitchFamily="66" charset="0"/>
              </a:rPr>
              <a:t>(x+</a:t>
            </a:r>
            <a:r>
              <a:rPr lang="el-GR" sz="1200">
                <a:solidFill>
                  <a:srgbClr val="FF0000"/>
                </a:solidFill>
                <a:latin typeface="Comic Sans MS" pitchFamily="66" charset="0"/>
              </a:rPr>
              <a:t>δ</a:t>
            </a:r>
            <a:r>
              <a:rPr lang="en-GB" sz="1200">
                <a:solidFill>
                  <a:srgbClr val="FF0000"/>
                </a:solidFill>
                <a:latin typeface="Comic Sans MS" pitchFamily="66" charset="0"/>
              </a:rPr>
              <a:t>x)</a:t>
            </a:r>
            <a:r>
              <a:rPr lang="en-GB" sz="1200" baseline="30000">
                <a:solidFill>
                  <a:srgbClr val="FF0000"/>
                </a:solidFill>
                <a:latin typeface="Comic Sans MS" pitchFamily="66" charset="0"/>
              </a:rPr>
              <a:t>2</a:t>
            </a:r>
            <a:r>
              <a:rPr lang="en-GB" sz="1200">
                <a:solidFill>
                  <a:srgbClr val="FF0000"/>
                </a:solidFill>
                <a:latin typeface="Comic Sans MS" pitchFamily="66" charset="0"/>
              </a:rPr>
              <a:t> – x</a:t>
            </a:r>
            <a:r>
              <a:rPr lang="en-GB" sz="1200" baseline="30000">
                <a:solidFill>
                  <a:srgbClr val="FF0000"/>
                </a:solidFill>
                <a:latin typeface="Comic Sans MS" pitchFamily="66" charset="0"/>
              </a:rPr>
              <a:t>2</a:t>
            </a:r>
          </a:p>
        </p:txBody>
      </p:sp>
      <p:sp>
        <p:nvSpPr>
          <p:cNvPr id="46" name="TextBox 45"/>
          <p:cNvSpPr txBox="1">
            <a:spLocks noChangeArrowheads="1"/>
          </p:cNvSpPr>
          <p:nvPr/>
        </p:nvSpPr>
        <p:spPr bwMode="auto">
          <a:xfrm>
            <a:off x="7086600" y="3505200"/>
            <a:ext cx="1676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1200">
                <a:solidFill>
                  <a:srgbClr val="FF0000"/>
                </a:solidFill>
                <a:latin typeface="Comic Sans MS" pitchFamily="66" charset="0"/>
              </a:rPr>
              <a:t>Gradient = change in y ÷ change in x</a:t>
            </a:r>
          </a:p>
        </p:txBody>
      </p:sp>
      <p:sp>
        <p:nvSpPr>
          <p:cNvPr id="51" name="TextBox 50"/>
          <p:cNvSpPr txBox="1">
            <a:spLocks noRot="1" noChangeAspect="1" noMove="1" noResize="1" noEditPoints="1" noAdjustHandles="1" noChangeArrowheads="1" noChangeShapeType="1" noTextEdit="1"/>
          </p:cNvSpPr>
          <p:nvPr/>
        </p:nvSpPr>
        <p:spPr>
          <a:xfrm>
            <a:off x="0" y="2209800"/>
            <a:ext cx="1884042" cy="475323"/>
          </a:xfrm>
          <a:prstGeom prst="rect">
            <a:avLst/>
          </a:prstGeom>
          <a:blipFill rotWithShape="1">
            <a:blip r:embed="rId3"/>
            <a:stretch>
              <a:fillRect b="-3896"/>
            </a:stretch>
          </a:blipFill>
        </p:spPr>
        <p:txBody>
          <a:bodyPr/>
          <a:lstStyle/>
          <a:p>
            <a:pPr>
              <a:defRPr/>
            </a:pPr>
            <a:r>
              <a:rPr lang="en-GB">
                <a:noFill/>
              </a:rPr>
              <a:t> </a:t>
            </a:r>
          </a:p>
        </p:txBody>
      </p:sp>
      <p:sp>
        <p:nvSpPr>
          <p:cNvPr id="52" name="TextBox 51"/>
          <p:cNvSpPr txBox="1">
            <a:spLocks noRot="1" noChangeAspect="1" noMove="1" noResize="1" noEditPoints="1" noAdjustHandles="1" noChangeArrowheads="1" noChangeShapeType="1" noTextEdit="1"/>
          </p:cNvSpPr>
          <p:nvPr/>
        </p:nvSpPr>
        <p:spPr>
          <a:xfrm>
            <a:off x="0" y="2819400"/>
            <a:ext cx="2071593" cy="462947"/>
          </a:xfrm>
          <a:prstGeom prst="rect">
            <a:avLst/>
          </a:prstGeom>
          <a:blipFill rotWithShape="1">
            <a:blip r:embed="rId4"/>
            <a:stretch>
              <a:fillRect b="-1333"/>
            </a:stretch>
          </a:blipFill>
        </p:spPr>
        <p:txBody>
          <a:bodyPr/>
          <a:lstStyle/>
          <a:p>
            <a:pPr>
              <a:defRPr/>
            </a:pPr>
            <a:r>
              <a:rPr lang="en-GB">
                <a:noFill/>
              </a:rPr>
              <a:t> </a:t>
            </a:r>
          </a:p>
        </p:txBody>
      </p:sp>
      <p:sp>
        <p:nvSpPr>
          <p:cNvPr id="53" name="TextBox 52"/>
          <p:cNvSpPr txBox="1">
            <a:spLocks noRot="1" noChangeAspect="1" noMove="1" noResize="1" noEditPoints="1" noAdjustHandles="1" noChangeArrowheads="1" noChangeShapeType="1" noTextEdit="1"/>
          </p:cNvSpPr>
          <p:nvPr/>
        </p:nvSpPr>
        <p:spPr>
          <a:xfrm>
            <a:off x="0" y="3429000"/>
            <a:ext cx="2928943" cy="465961"/>
          </a:xfrm>
          <a:prstGeom prst="rect">
            <a:avLst/>
          </a:prstGeom>
          <a:blipFill rotWithShape="1">
            <a:blip r:embed="rId5"/>
            <a:stretch>
              <a:fillRect/>
            </a:stretch>
          </a:blipFill>
        </p:spPr>
        <p:txBody>
          <a:bodyPr/>
          <a:lstStyle/>
          <a:p>
            <a:pPr>
              <a:defRPr/>
            </a:pPr>
            <a:r>
              <a:rPr lang="en-GB">
                <a:noFill/>
              </a:rPr>
              <a:t> </a:t>
            </a:r>
          </a:p>
        </p:txBody>
      </p:sp>
      <p:sp>
        <p:nvSpPr>
          <p:cNvPr id="54" name="TextBox 53"/>
          <p:cNvSpPr txBox="1">
            <a:spLocks noRot="1" noChangeAspect="1" noMove="1" noResize="1" noEditPoints="1" noAdjustHandles="1" noChangeArrowheads="1" noChangeShapeType="1" noTextEdit="1"/>
          </p:cNvSpPr>
          <p:nvPr/>
        </p:nvSpPr>
        <p:spPr>
          <a:xfrm>
            <a:off x="0" y="4038600"/>
            <a:ext cx="2236703" cy="462884"/>
          </a:xfrm>
          <a:prstGeom prst="rect">
            <a:avLst/>
          </a:prstGeom>
          <a:blipFill rotWithShape="1">
            <a:blip r:embed="rId6"/>
            <a:stretch>
              <a:fillRect b="-1333"/>
            </a:stretch>
          </a:blipFill>
        </p:spPr>
        <p:txBody>
          <a:bodyPr/>
          <a:lstStyle/>
          <a:p>
            <a:pPr>
              <a:defRPr/>
            </a:pPr>
            <a:r>
              <a:rPr lang="en-GB">
                <a:noFill/>
              </a:rPr>
              <a:t> </a:t>
            </a:r>
          </a:p>
        </p:txBody>
      </p:sp>
      <p:sp>
        <p:nvSpPr>
          <p:cNvPr id="55" name="TextBox 54"/>
          <p:cNvSpPr txBox="1">
            <a:spLocks noRot="1" noChangeAspect="1" noMove="1" noResize="1" noEditPoints="1" noAdjustHandles="1" noChangeArrowheads="1" noChangeShapeType="1" noTextEdit="1"/>
          </p:cNvSpPr>
          <p:nvPr/>
        </p:nvSpPr>
        <p:spPr>
          <a:xfrm>
            <a:off x="0" y="4724400"/>
            <a:ext cx="1576393" cy="276999"/>
          </a:xfrm>
          <a:prstGeom prst="rect">
            <a:avLst/>
          </a:prstGeom>
          <a:blipFill rotWithShape="1">
            <a:blip r:embed="rId7"/>
            <a:stretch>
              <a:fillRect/>
            </a:stretch>
          </a:blipFill>
        </p:spPr>
        <p:txBody>
          <a:bodyPr/>
          <a:lstStyle/>
          <a:p>
            <a:pPr>
              <a:defRPr/>
            </a:pPr>
            <a:r>
              <a:rPr lang="en-GB">
                <a:noFill/>
              </a:rPr>
              <a:t> </a:t>
            </a:r>
          </a:p>
        </p:txBody>
      </p:sp>
      <p:sp>
        <p:nvSpPr>
          <p:cNvPr id="56" name="TextBox 55"/>
          <p:cNvSpPr txBox="1">
            <a:spLocks noRot="1" noChangeAspect="1" noMove="1" noResize="1" noEditPoints="1" noAdjustHandles="1" noChangeArrowheads="1" noChangeShapeType="1" noTextEdit="1"/>
          </p:cNvSpPr>
          <p:nvPr/>
        </p:nvSpPr>
        <p:spPr>
          <a:xfrm>
            <a:off x="0" y="5257800"/>
            <a:ext cx="1222835" cy="276999"/>
          </a:xfrm>
          <a:prstGeom prst="rect">
            <a:avLst/>
          </a:prstGeom>
          <a:blipFill rotWithShape="1">
            <a:blip r:embed="rId8"/>
            <a:stretch>
              <a:fillRect/>
            </a:stretch>
          </a:blipFill>
        </p:spPr>
        <p:txBody>
          <a:bodyPr/>
          <a:lstStyle/>
          <a:p>
            <a:pPr>
              <a:defRPr/>
            </a:pPr>
            <a:r>
              <a:rPr lang="en-GB">
                <a:noFill/>
              </a:rPr>
              <a:t> </a:t>
            </a:r>
          </a:p>
        </p:txBody>
      </p:sp>
      <p:sp>
        <p:nvSpPr>
          <p:cNvPr id="57" name="Arc 56"/>
          <p:cNvSpPr/>
          <p:nvPr/>
        </p:nvSpPr>
        <p:spPr>
          <a:xfrm>
            <a:off x="2667000" y="3048000"/>
            <a:ext cx="533400" cy="609600"/>
          </a:xfrm>
          <a:prstGeom prst="arc">
            <a:avLst>
              <a:gd name="adj1" fmla="val 16200000"/>
              <a:gd name="adj2" fmla="val 5553826"/>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sp>
        <p:nvSpPr>
          <p:cNvPr id="58" name="Arc 57"/>
          <p:cNvSpPr/>
          <p:nvPr/>
        </p:nvSpPr>
        <p:spPr>
          <a:xfrm>
            <a:off x="2667000" y="3657600"/>
            <a:ext cx="533400" cy="609600"/>
          </a:xfrm>
          <a:prstGeom prst="arc">
            <a:avLst>
              <a:gd name="adj1" fmla="val 16200000"/>
              <a:gd name="adj2" fmla="val 5553826"/>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sp>
        <p:nvSpPr>
          <p:cNvPr id="59" name="Arc 58"/>
          <p:cNvSpPr/>
          <p:nvPr/>
        </p:nvSpPr>
        <p:spPr>
          <a:xfrm>
            <a:off x="1981200" y="4267200"/>
            <a:ext cx="533400" cy="609600"/>
          </a:xfrm>
          <a:prstGeom prst="arc">
            <a:avLst>
              <a:gd name="adj1" fmla="val 16200000"/>
              <a:gd name="adj2" fmla="val 5553826"/>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sp>
        <p:nvSpPr>
          <p:cNvPr id="60" name="Arc 59"/>
          <p:cNvSpPr/>
          <p:nvPr/>
        </p:nvSpPr>
        <p:spPr>
          <a:xfrm>
            <a:off x="1447800" y="4876800"/>
            <a:ext cx="533400" cy="533400"/>
          </a:xfrm>
          <a:prstGeom prst="arc">
            <a:avLst>
              <a:gd name="adj1" fmla="val 16200000"/>
              <a:gd name="adj2" fmla="val 5553826"/>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sp>
        <p:nvSpPr>
          <p:cNvPr id="61" name="TextBox 60"/>
          <p:cNvSpPr txBox="1">
            <a:spLocks noChangeArrowheads="1"/>
          </p:cNvSpPr>
          <p:nvPr/>
        </p:nvSpPr>
        <p:spPr bwMode="auto">
          <a:xfrm>
            <a:off x="3048000" y="3124200"/>
            <a:ext cx="1143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1000">
                <a:solidFill>
                  <a:srgbClr val="FF0000"/>
                </a:solidFill>
                <a:latin typeface="Comic Sans MS" pitchFamily="66" charset="0"/>
              </a:rPr>
              <a:t>Multiply the bracket</a:t>
            </a:r>
          </a:p>
        </p:txBody>
      </p:sp>
      <p:sp>
        <p:nvSpPr>
          <p:cNvPr id="62" name="TextBox 61"/>
          <p:cNvSpPr txBox="1">
            <a:spLocks noChangeArrowheads="1"/>
          </p:cNvSpPr>
          <p:nvPr/>
        </p:nvSpPr>
        <p:spPr bwMode="auto">
          <a:xfrm>
            <a:off x="3048000" y="3733800"/>
            <a:ext cx="1143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1000">
                <a:solidFill>
                  <a:srgbClr val="FF0000"/>
                </a:solidFill>
                <a:latin typeface="Comic Sans MS" pitchFamily="66" charset="0"/>
              </a:rPr>
              <a:t>Group some terms</a:t>
            </a:r>
          </a:p>
        </p:txBody>
      </p:sp>
      <p:sp>
        <p:nvSpPr>
          <p:cNvPr id="63" name="TextBox 62"/>
          <p:cNvSpPr txBox="1">
            <a:spLocks noChangeArrowheads="1"/>
          </p:cNvSpPr>
          <p:nvPr/>
        </p:nvSpPr>
        <p:spPr bwMode="auto">
          <a:xfrm>
            <a:off x="2362200" y="4419600"/>
            <a:ext cx="11430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1000">
                <a:solidFill>
                  <a:srgbClr val="FF0000"/>
                </a:solidFill>
                <a:latin typeface="Comic Sans MS" pitchFamily="66" charset="0"/>
              </a:rPr>
              <a:t>Cancel </a:t>
            </a:r>
            <a:r>
              <a:rPr lang="el-GR" sz="1000">
                <a:solidFill>
                  <a:srgbClr val="FF0000"/>
                </a:solidFill>
                <a:latin typeface="Comic Sans MS" pitchFamily="66" charset="0"/>
              </a:rPr>
              <a:t>δ</a:t>
            </a:r>
            <a:r>
              <a:rPr lang="en-GB" sz="1000">
                <a:solidFill>
                  <a:srgbClr val="FF0000"/>
                </a:solidFill>
                <a:latin typeface="Comic Sans MS" pitchFamily="66" charset="0"/>
              </a:rPr>
              <a:t>x</a:t>
            </a:r>
          </a:p>
        </p:txBody>
      </p:sp>
      <p:sp>
        <p:nvSpPr>
          <p:cNvPr id="64" name="TextBox 63"/>
          <p:cNvSpPr txBox="1">
            <a:spLocks noChangeArrowheads="1"/>
          </p:cNvSpPr>
          <p:nvPr/>
        </p:nvSpPr>
        <p:spPr bwMode="auto">
          <a:xfrm>
            <a:off x="1981200" y="4953000"/>
            <a:ext cx="1143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1000">
                <a:solidFill>
                  <a:srgbClr val="FF0000"/>
                </a:solidFill>
                <a:latin typeface="Comic Sans MS" pitchFamily="66" charset="0"/>
              </a:rPr>
              <a:t>At the original point, </a:t>
            </a:r>
            <a:r>
              <a:rPr lang="el-GR" sz="1000">
                <a:solidFill>
                  <a:srgbClr val="FF0000"/>
                </a:solidFill>
                <a:latin typeface="Comic Sans MS" pitchFamily="66" charset="0"/>
              </a:rPr>
              <a:t>δ</a:t>
            </a:r>
            <a:r>
              <a:rPr lang="en-GB" sz="1000">
                <a:solidFill>
                  <a:srgbClr val="FF0000"/>
                </a:solidFill>
                <a:latin typeface="Comic Sans MS" pitchFamily="66" charset="0"/>
              </a:rPr>
              <a:t>x = 0</a:t>
            </a:r>
          </a:p>
        </p:txBody>
      </p:sp>
      <p:sp>
        <p:nvSpPr>
          <p:cNvPr id="66" name="Rectangle 65"/>
          <p:cNvSpPr/>
          <p:nvPr/>
        </p:nvSpPr>
        <p:spPr>
          <a:xfrm>
            <a:off x="76200" y="5257800"/>
            <a:ext cx="1143000" cy="304800"/>
          </a:xfrm>
          <a:prstGeom prst="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endParaRPr>
          </a:p>
        </p:txBody>
      </p:sp>
      <p:sp>
        <p:nvSpPr>
          <p:cNvPr id="67" name="Rectangle 66"/>
          <p:cNvSpPr/>
          <p:nvPr/>
        </p:nvSpPr>
        <p:spPr>
          <a:xfrm>
            <a:off x="7010400" y="1143000"/>
            <a:ext cx="685800" cy="304800"/>
          </a:xfrm>
          <a:prstGeom prst="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linds(horizontal)">
                                      <p:cBhvr>
                                        <p:cTn id="10" dur="500"/>
                                        <p:tgtEl>
                                          <p:spTgt spid="5"/>
                                        </p:tgtEl>
                                      </p:cBhvr>
                                    </p:animEffect>
                                  </p:childTnLst>
                                </p:cTn>
                              </p:par>
                              <p:par>
                                <p:cTn id="11" presetID="3" presetClass="entr" presetSubtype="1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linds(horizontal)">
                                      <p:cBhvr>
                                        <p:cTn id="13" dur="500"/>
                                        <p:tgtEl>
                                          <p:spTgt spid="12"/>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blinds(horizontal)">
                                      <p:cBhvr>
                                        <p:cTn id="16" dur="500"/>
                                        <p:tgtEl>
                                          <p:spTgt spid="1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nodeType="click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blinds(horizontal)">
                                      <p:cBhvr>
                                        <p:cTn id="21" dur="500"/>
                                        <p:tgtEl>
                                          <p:spTgt spid="15"/>
                                        </p:tgtEl>
                                      </p:cBhvr>
                                    </p:animEffect>
                                  </p:childTnLst>
                                </p:cTn>
                              </p:par>
                              <p:par>
                                <p:cTn id="22" presetID="3" presetClass="entr" presetSubtype="10" fill="hold"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blinds(horizontal)">
                                      <p:cBhvr>
                                        <p:cTn id="24" dur="500"/>
                                        <p:tgtEl>
                                          <p:spTgt spid="14"/>
                                        </p:tgtEl>
                                      </p:cBhvr>
                                    </p:animEffect>
                                  </p:childTnLst>
                                </p:cTn>
                              </p:par>
                              <p:par>
                                <p:cTn id="25" presetID="3" presetClass="entr" presetSubtype="1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blinds(horizontal)">
                                      <p:cBhvr>
                                        <p:cTn id="27" dur="500"/>
                                        <p:tgtEl>
                                          <p:spTgt spid="1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blinds(horizontal)">
                                      <p:cBhvr>
                                        <p:cTn id="32" dur="500"/>
                                        <p:tgtEl>
                                          <p:spTgt spid="2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5"/>
                                        </p:tgtEl>
                                        <p:attrNameLst>
                                          <p:attrName>style.visibility</p:attrName>
                                        </p:attrNameLst>
                                      </p:cBhvr>
                                      <p:to>
                                        <p:strVal val="visible"/>
                                      </p:to>
                                    </p:set>
                                    <p:animEffect transition="in" filter="blinds(horizontal)">
                                      <p:cBhvr>
                                        <p:cTn id="37" dur="500"/>
                                        <p:tgtEl>
                                          <p:spTgt spid="3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24"/>
                                        </p:tgtEl>
                                        <p:attrNameLst>
                                          <p:attrName>style.visibility</p:attrName>
                                        </p:attrNameLst>
                                      </p:cBhvr>
                                      <p:to>
                                        <p:strVal val="visible"/>
                                      </p:to>
                                    </p:set>
                                    <p:animEffect transition="in" filter="blinds(horizontal)">
                                      <p:cBhvr>
                                        <p:cTn id="42" dur="500"/>
                                        <p:tgtEl>
                                          <p:spTgt spid="2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6"/>
                                        </p:tgtEl>
                                        <p:attrNameLst>
                                          <p:attrName>style.visibility</p:attrName>
                                        </p:attrNameLst>
                                      </p:cBhvr>
                                      <p:to>
                                        <p:strVal val="visible"/>
                                      </p:to>
                                    </p:set>
                                    <p:animEffect transition="in" filter="blinds(horizontal)">
                                      <p:cBhvr>
                                        <p:cTn id="47" dur="500"/>
                                        <p:tgtEl>
                                          <p:spTgt spid="36"/>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37"/>
                                        </p:tgtEl>
                                        <p:attrNameLst>
                                          <p:attrName>style.visibility</p:attrName>
                                        </p:attrNameLst>
                                      </p:cBhvr>
                                      <p:to>
                                        <p:strVal val="visible"/>
                                      </p:to>
                                    </p:set>
                                    <p:animEffect transition="in" filter="blinds(horizontal)">
                                      <p:cBhvr>
                                        <p:cTn id="52" dur="500"/>
                                        <p:tgtEl>
                                          <p:spTgt spid="3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40"/>
                                        </p:tgtEl>
                                        <p:attrNameLst>
                                          <p:attrName>style.visibility</p:attrName>
                                        </p:attrNameLst>
                                      </p:cBhvr>
                                      <p:to>
                                        <p:strVal val="visible"/>
                                      </p:to>
                                    </p:set>
                                    <p:animEffect transition="in" filter="blinds(horizontal)">
                                      <p:cBhvr>
                                        <p:cTn id="57" dur="500"/>
                                        <p:tgtEl>
                                          <p:spTgt spid="40"/>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28"/>
                                        </p:tgtEl>
                                        <p:attrNameLst>
                                          <p:attrName>style.visibility</p:attrName>
                                        </p:attrNameLst>
                                      </p:cBhvr>
                                      <p:to>
                                        <p:strVal val="visible"/>
                                      </p:to>
                                    </p:set>
                                    <p:animEffect transition="in" filter="blinds(horizontal)">
                                      <p:cBhvr>
                                        <p:cTn id="62" dur="500"/>
                                        <p:tgtEl>
                                          <p:spTgt spid="28"/>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nodeType="clickEffect">
                                  <p:stCondLst>
                                    <p:cond delay="0"/>
                                  </p:stCondLst>
                                  <p:childTnLst>
                                    <p:set>
                                      <p:cBhvr>
                                        <p:cTn id="66" dur="1" fill="hold">
                                          <p:stCondLst>
                                            <p:cond delay="0"/>
                                          </p:stCondLst>
                                        </p:cTn>
                                        <p:tgtEl>
                                          <p:spTgt spid="32"/>
                                        </p:tgtEl>
                                        <p:attrNameLst>
                                          <p:attrName>style.visibility</p:attrName>
                                        </p:attrNameLst>
                                      </p:cBhvr>
                                      <p:to>
                                        <p:strVal val="visible"/>
                                      </p:to>
                                    </p:set>
                                    <p:animEffect transition="in" filter="blinds(horizontal)">
                                      <p:cBhvr>
                                        <p:cTn id="67" dur="500"/>
                                        <p:tgtEl>
                                          <p:spTgt spid="32"/>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3" presetClass="entr" presetSubtype="10" fill="hold" nodeType="clickEffect">
                                  <p:stCondLst>
                                    <p:cond delay="0"/>
                                  </p:stCondLst>
                                  <p:childTnLst>
                                    <p:set>
                                      <p:cBhvr>
                                        <p:cTn id="71" dur="1" fill="hold">
                                          <p:stCondLst>
                                            <p:cond delay="0"/>
                                          </p:stCondLst>
                                        </p:cTn>
                                        <p:tgtEl>
                                          <p:spTgt spid="29"/>
                                        </p:tgtEl>
                                        <p:attrNameLst>
                                          <p:attrName>style.visibility</p:attrName>
                                        </p:attrNameLst>
                                      </p:cBhvr>
                                      <p:to>
                                        <p:strVal val="visible"/>
                                      </p:to>
                                    </p:set>
                                    <p:animEffect transition="in" filter="blinds(horizontal)">
                                      <p:cBhvr>
                                        <p:cTn id="72" dur="500"/>
                                        <p:tgtEl>
                                          <p:spTgt spid="29"/>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3" presetClass="entr" presetSubtype="10" fill="hold" nodeType="clickEffect">
                                  <p:stCondLst>
                                    <p:cond delay="0"/>
                                  </p:stCondLst>
                                  <p:childTnLst>
                                    <p:set>
                                      <p:cBhvr>
                                        <p:cTn id="76" dur="1" fill="hold">
                                          <p:stCondLst>
                                            <p:cond delay="0"/>
                                          </p:stCondLst>
                                        </p:cTn>
                                        <p:tgtEl>
                                          <p:spTgt spid="41"/>
                                        </p:tgtEl>
                                        <p:attrNameLst>
                                          <p:attrName>style.visibility</p:attrName>
                                        </p:attrNameLst>
                                      </p:cBhvr>
                                      <p:to>
                                        <p:strVal val="visible"/>
                                      </p:to>
                                    </p:set>
                                    <p:animEffect transition="in" filter="blinds(horizontal)">
                                      <p:cBhvr>
                                        <p:cTn id="77" dur="500"/>
                                        <p:tgtEl>
                                          <p:spTgt spid="41"/>
                                        </p:tgtEl>
                                      </p:cBhvr>
                                    </p:animEffect>
                                  </p:childTnLst>
                                </p:cTn>
                              </p:par>
                              <p:par>
                                <p:cTn id="78" presetID="3" presetClass="entr" presetSubtype="10" fill="hold" nodeType="withEffect">
                                  <p:stCondLst>
                                    <p:cond delay="0"/>
                                  </p:stCondLst>
                                  <p:childTnLst>
                                    <p:set>
                                      <p:cBhvr>
                                        <p:cTn id="79" dur="1" fill="hold">
                                          <p:stCondLst>
                                            <p:cond delay="0"/>
                                          </p:stCondLst>
                                        </p:cTn>
                                        <p:tgtEl>
                                          <p:spTgt spid="43"/>
                                        </p:tgtEl>
                                        <p:attrNameLst>
                                          <p:attrName>style.visibility</p:attrName>
                                        </p:attrNameLst>
                                      </p:cBhvr>
                                      <p:to>
                                        <p:strVal val="visible"/>
                                      </p:to>
                                    </p:set>
                                    <p:animEffect transition="in" filter="blinds(horizontal)">
                                      <p:cBhvr>
                                        <p:cTn id="80" dur="500"/>
                                        <p:tgtEl>
                                          <p:spTgt spid="43"/>
                                        </p:tgtEl>
                                      </p:cBhvr>
                                    </p:animEffect>
                                  </p:childTnLst>
                                </p:cTn>
                              </p:par>
                              <p:par>
                                <p:cTn id="81" presetID="3" presetClass="entr" presetSubtype="10" fill="hold" nodeType="withEffect">
                                  <p:stCondLst>
                                    <p:cond delay="0"/>
                                  </p:stCondLst>
                                  <p:childTnLst>
                                    <p:set>
                                      <p:cBhvr>
                                        <p:cTn id="82" dur="1" fill="hold">
                                          <p:stCondLst>
                                            <p:cond delay="0"/>
                                          </p:stCondLst>
                                        </p:cTn>
                                        <p:tgtEl>
                                          <p:spTgt spid="42"/>
                                        </p:tgtEl>
                                        <p:attrNameLst>
                                          <p:attrName>style.visibility</p:attrName>
                                        </p:attrNameLst>
                                      </p:cBhvr>
                                      <p:to>
                                        <p:strVal val="visible"/>
                                      </p:to>
                                    </p:set>
                                    <p:animEffect transition="in" filter="blinds(horizontal)">
                                      <p:cBhvr>
                                        <p:cTn id="83" dur="500"/>
                                        <p:tgtEl>
                                          <p:spTgt spid="42"/>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3" presetClass="entr" presetSubtype="10" fill="hold" grpId="0" nodeType="clickEffect">
                                  <p:stCondLst>
                                    <p:cond delay="0"/>
                                  </p:stCondLst>
                                  <p:childTnLst>
                                    <p:set>
                                      <p:cBhvr>
                                        <p:cTn id="87" dur="1" fill="hold">
                                          <p:stCondLst>
                                            <p:cond delay="0"/>
                                          </p:stCondLst>
                                        </p:cTn>
                                        <p:tgtEl>
                                          <p:spTgt spid="46"/>
                                        </p:tgtEl>
                                        <p:attrNameLst>
                                          <p:attrName>style.visibility</p:attrName>
                                        </p:attrNameLst>
                                      </p:cBhvr>
                                      <p:to>
                                        <p:strVal val="visible"/>
                                      </p:to>
                                    </p:set>
                                    <p:animEffect transition="in" filter="blinds(horizontal)">
                                      <p:cBhvr>
                                        <p:cTn id="88" dur="500"/>
                                        <p:tgtEl>
                                          <p:spTgt spid="46"/>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3" presetClass="entr" presetSubtype="10" fill="hold" grpId="0" nodeType="clickEffect">
                                  <p:stCondLst>
                                    <p:cond delay="0"/>
                                  </p:stCondLst>
                                  <p:childTnLst>
                                    <p:set>
                                      <p:cBhvr>
                                        <p:cTn id="92" dur="1" fill="hold">
                                          <p:stCondLst>
                                            <p:cond delay="0"/>
                                          </p:stCondLst>
                                        </p:cTn>
                                        <p:tgtEl>
                                          <p:spTgt spid="44"/>
                                        </p:tgtEl>
                                        <p:attrNameLst>
                                          <p:attrName>style.visibility</p:attrName>
                                        </p:attrNameLst>
                                      </p:cBhvr>
                                      <p:to>
                                        <p:strVal val="visible"/>
                                      </p:to>
                                    </p:set>
                                    <p:animEffect transition="in" filter="blinds(horizontal)">
                                      <p:cBhvr>
                                        <p:cTn id="93" dur="500"/>
                                        <p:tgtEl>
                                          <p:spTgt spid="44"/>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3" presetClass="entr" presetSubtype="10" fill="hold" grpId="0" nodeType="clickEffect">
                                  <p:stCondLst>
                                    <p:cond delay="0"/>
                                  </p:stCondLst>
                                  <p:childTnLst>
                                    <p:set>
                                      <p:cBhvr>
                                        <p:cTn id="97" dur="1" fill="hold">
                                          <p:stCondLst>
                                            <p:cond delay="0"/>
                                          </p:stCondLst>
                                        </p:cTn>
                                        <p:tgtEl>
                                          <p:spTgt spid="45"/>
                                        </p:tgtEl>
                                        <p:attrNameLst>
                                          <p:attrName>style.visibility</p:attrName>
                                        </p:attrNameLst>
                                      </p:cBhvr>
                                      <p:to>
                                        <p:strVal val="visible"/>
                                      </p:to>
                                    </p:set>
                                    <p:animEffect transition="in" filter="blinds(horizontal)">
                                      <p:cBhvr>
                                        <p:cTn id="98" dur="500"/>
                                        <p:tgtEl>
                                          <p:spTgt spid="45"/>
                                        </p:tgtEl>
                                      </p:cBhvr>
                                    </p:animEffect>
                                  </p:childTnLst>
                                </p:cTn>
                              </p:par>
                            </p:childTnLst>
                          </p:cTn>
                        </p:par>
                      </p:childTnLst>
                    </p:cTn>
                  </p:par>
                  <p:par>
                    <p:cTn id="99" fill="hold" nodeType="clickPar">
                      <p:stCondLst>
                        <p:cond delay="indefinite"/>
                      </p:stCondLst>
                      <p:childTnLst>
                        <p:par>
                          <p:cTn id="100" fill="hold" nodeType="withGroup">
                            <p:stCondLst>
                              <p:cond delay="0"/>
                            </p:stCondLst>
                            <p:childTnLst>
                              <p:par>
                                <p:cTn id="101" presetID="3" presetClass="entr" presetSubtype="10" fill="hold" nodeType="clickEffect">
                                  <p:stCondLst>
                                    <p:cond delay="0"/>
                                  </p:stCondLst>
                                  <p:childTnLst>
                                    <p:set>
                                      <p:cBhvr>
                                        <p:cTn id="102" dur="1" fill="hold">
                                          <p:stCondLst>
                                            <p:cond delay="0"/>
                                          </p:stCondLst>
                                        </p:cTn>
                                        <p:tgtEl>
                                          <p:spTgt spid="51"/>
                                        </p:tgtEl>
                                        <p:attrNameLst>
                                          <p:attrName>style.visibility</p:attrName>
                                        </p:attrNameLst>
                                      </p:cBhvr>
                                      <p:to>
                                        <p:strVal val="visible"/>
                                      </p:to>
                                    </p:set>
                                    <p:animEffect transition="in" filter="blinds(horizontal)">
                                      <p:cBhvr>
                                        <p:cTn id="103" dur="500"/>
                                        <p:tgtEl>
                                          <p:spTgt spid="51"/>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3" presetClass="entr" presetSubtype="10" fill="hold" nodeType="clickEffect">
                                  <p:stCondLst>
                                    <p:cond delay="0"/>
                                  </p:stCondLst>
                                  <p:childTnLst>
                                    <p:set>
                                      <p:cBhvr>
                                        <p:cTn id="107" dur="1" fill="hold">
                                          <p:stCondLst>
                                            <p:cond delay="0"/>
                                          </p:stCondLst>
                                        </p:cTn>
                                        <p:tgtEl>
                                          <p:spTgt spid="52"/>
                                        </p:tgtEl>
                                        <p:attrNameLst>
                                          <p:attrName>style.visibility</p:attrName>
                                        </p:attrNameLst>
                                      </p:cBhvr>
                                      <p:to>
                                        <p:strVal val="visible"/>
                                      </p:to>
                                    </p:set>
                                    <p:animEffect transition="in" filter="blinds(horizontal)">
                                      <p:cBhvr>
                                        <p:cTn id="108" dur="500"/>
                                        <p:tgtEl>
                                          <p:spTgt spid="52"/>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3" presetClass="entr" presetSubtype="10" fill="hold" nodeType="clickEffect">
                                  <p:stCondLst>
                                    <p:cond delay="0"/>
                                  </p:stCondLst>
                                  <p:childTnLst>
                                    <p:set>
                                      <p:cBhvr>
                                        <p:cTn id="112" dur="1" fill="hold">
                                          <p:stCondLst>
                                            <p:cond delay="0"/>
                                          </p:stCondLst>
                                        </p:cTn>
                                        <p:tgtEl>
                                          <p:spTgt spid="57"/>
                                        </p:tgtEl>
                                        <p:attrNameLst>
                                          <p:attrName>style.visibility</p:attrName>
                                        </p:attrNameLst>
                                      </p:cBhvr>
                                      <p:to>
                                        <p:strVal val="visible"/>
                                      </p:to>
                                    </p:set>
                                    <p:animEffect transition="in" filter="blinds(horizontal)">
                                      <p:cBhvr>
                                        <p:cTn id="113" dur="500"/>
                                        <p:tgtEl>
                                          <p:spTgt spid="57"/>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3" presetClass="entr" presetSubtype="10" fill="hold" grpId="0" nodeType="clickEffect">
                                  <p:stCondLst>
                                    <p:cond delay="0"/>
                                  </p:stCondLst>
                                  <p:childTnLst>
                                    <p:set>
                                      <p:cBhvr>
                                        <p:cTn id="117" dur="1" fill="hold">
                                          <p:stCondLst>
                                            <p:cond delay="0"/>
                                          </p:stCondLst>
                                        </p:cTn>
                                        <p:tgtEl>
                                          <p:spTgt spid="61"/>
                                        </p:tgtEl>
                                        <p:attrNameLst>
                                          <p:attrName>style.visibility</p:attrName>
                                        </p:attrNameLst>
                                      </p:cBhvr>
                                      <p:to>
                                        <p:strVal val="visible"/>
                                      </p:to>
                                    </p:set>
                                    <p:animEffect transition="in" filter="blinds(horizontal)">
                                      <p:cBhvr>
                                        <p:cTn id="118" dur="500"/>
                                        <p:tgtEl>
                                          <p:spTgt spid="61"/>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3" presetClass="entr" presetSubtype="10" fill="hold" nodeType="clickEffect">
                                  <p:stCondLst>
                                    <p:cond delay="0"/>
                                  </p:stCondLst>
                                  <p:childTnLst>
                                    <p:set>
                                      <p:cBhvr>
                                        <p:cTn id="122" dur="1" fill="hold">
                                          <p:stCondLst>
                                            <p:cond delay="0"/>
                                          </p:stCondLst>
                                        </p:cTn>
                                        <p:tgtEl>
                                          <p:spTgt spid="53"/>
                                        </p:tgtEl>
                                        <p:attrNameLst>
                                          <p:attrName>style.visibility</p:attrName>
                                        </p:attrNameLst>
                                      </p:cBhvr>
                                      <p:to>
                                        <p:strVal val="visible"/>
                                      </p:to>
                                    </p:set>
                                    <p:animEffect transition="in" filter="blinds(horizontal)">
                                      <p:cBhvr>
                                        <p:cTn id="123" dur="500"/>
                                        <p:tgtEl>
                                          <p:spTgt spid="53"/>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3" presetClass="entr" presetSubtype="10" fill="hold" nodeType="clickEffect">
                                  <p:stCondLst>
                                    <p:cond delay="0"/>
                                  </p:stCondLst>
                                  <p:childTnLst>
                                    <p:set>
                                      <p:cBhvr>
                                        <p:cTn id="127" dur="1" fill="hold">
                                          <p:stCondLst>
                                            <p:cond delay="0"/>
                                          </p:stCondLst>
                                        </p:cTn>
                                        <p:tgtEl>
                                          <p:spTgt spid="58"/>
                                        </p:tgtEl>
                                        <p:attrNameLst>
                                          <p:attrName>style.visibility</p:attrName>
                                        </p:attrNameLst>
                                      </p:cBhvr>
                                      <p:to>
                                        <p:strVal val="visible"/>
                                      </p:to>
                                    </p:set>
                                    <p:animEffect transition="in" filter="blinds(horizontal)">
                                      <p:cBhvr>
                                        <p:cTn id="128" dur="500"/>
                                        <p:tgtEl>
                                          <p:spTgt spid="58"/>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3" presetClass="entr" presetSubtype="10" fill="hold" grpId="0" nodeType="clickEffect">
                                  <p:stCondLst>
                                    <p:cond delay="0"/>
                                  </p:stCondLst>
                                  <p:childTnLst>
                                    <p:set>
                                      <p:cBhvr>
                                        <p:cTn id="132" dur="1" fill="hold">
                                          <p:stCondLst>
                                            <p:cond delay="0"/>
                                          </p:stCondLst>
                                        </p:cTn>
                                        <p:tgtEl>
                                          <p:spTgt spid="62"/>
                                        </p:tgtEl>
                                        <p:attrNameLst>
                                          <p:attrName>style.visibility</p:attrName>
                                        </p:attrNameLst>
                                      </p:cBhvr>
                                      <p:to>
                                        <p:strVal val="visible"/>
                                      </p:to>
                                    </p:set>
                                    <p:animEffect transition="in" filter="blinds(horizontal)">
                                      <p:cBhvr>
                                        <p:cTn id="133" dur="500"/>
                                        <p:tgtEl>
                                          <p:spTgt spid="62"/>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3" presetClass="entr" presetSubtype="10" fill="hold" nodeType="clickEffect">
                                  <p:stCondLst>
                                    <p:cond delay="0"/>
                                  </p:stCondLst>
                                  <p:childTnLst>
                                    <p:set>
                                      <p:cBhvr>
                                        <p:cTn id="137" dur="1" fill="hold">
                                          <p:stCondLst>
                                            <p:cond delay="0"/>
                                          </p:stCondLst>
                                        </p:cTn>
                                        <p:tgtEl>
                                          <p:spTgt spid="54"/>
                                        </p:tgtEl>
                                        <p:attrNameLst>
                                          <p:attrName>style.visibility</p:attrName>
                                        </p:attrNameLst>
                                      </p:cBhvr>
                                      <p:to>
                                        <p:strVal val="visible"/>
                                      </p:to>
                                    </p:set>
                                    <p:animEffect transition="in" filter="blinds(horizontal)">
                                      <p:cBhvr>
                                        <p:cTn id="138" dur="500"/>
                                        <p:tgtEl>
                                          <p:spTgt spid="54"/>
                                        </p:tgtEl>
                                      </p:cBhvr>
                                    </p:animEffect>
                                  </p:childTnLst>
                                </p:cTn>
                              </p:par>
                            </p:childTnLst>
                          </p:cTn>
                        </p:par>
                      </p:childTnLst>
                    </p:cTn>
                  </p:par>
                  <p:par>
                    <p:cTn id="139" fill="hold" nodeType="clickPar">
                      <p:stCondLst>
                        <p:cond delay="indefinite"/>
                      </p:stCondLst>
                      <p:childTnLst>
                        <p:par>
                          <p:cTn id="140" fill="hold" nodeType="withGroup">
                            <p:stCondLst>
                              <p:cond delay="0"/>
                            </p:stCondLst>
                            <p:childTnLst>
                              <p:par>
                                <p:cTn id="141" presetID="3" presetClass="entr" presetSubtype="10" fill="hold" nodeType="clickEffect">
                                  <p:stCondLst>
                                    <p:cond delay="0"/>
                                  </p:stCondLst>
                                  <p:childTnLst>
                                    <p:set>
                                      <p:cBhvr>
                                        <p:cTn id="142" dur="1" fill="hold">
                                          <p:stCondLst>
                                            <p:cond delay="0"/>
                                          </p:stCondLst>
                                        </p:cTn>
                                        <p:tgtEl>
                                          <p:spTgt spid="59"/>
                                        </p:tgtEl>
                                        <p:attrNameLst>
                                          <p:attrName>style.visibility</p:attrName>
                                        </p:attrNameLst>
                                      </p:cBhvr>
                                      <p:to>
                                        <p:strVal val="visible"/>
                                      </p:to>
                                    </p:set>
                                    <p:animEffect transition="in" filter="blinds(horizontal)">
                                      <p:cBhvr>
                                        <p:cTn id="143" dur="500"/>
                                        <p:tgtEl>
                                          <p:spTgt spid="59"/>
                                        </p:tgtEl>
                                      </p:cBhvr>
                                    </p:animEffec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3" presetClass="entr" presetSubtype="10" fill="hold" grpId="0" nodeType="clickEffect">
                                  <p:stCondLst>
                                    <p:cond delay="0"/>
                                  </p:stCondLst>
                                  <p:childTnLst>
                                    <p:set>
                                      <p:cBhvr>
                                        <p:cTn id="147" dur="1" fill="hold">
                                          <p:stCondLst>
                                            <p:cond delay="0"/>
                                          </p:stCondLst>
                                        </p:cTn>
                                        <p:tgtEl>
                                          <p:spTgt spid="63"/>
                                        </p:tgtEl>
                                        <p:attrNameLst>
                                          <p:attrName>style.visibility</p:attrName>
                                        </p:attrNameLst>
                                      </p:cBhvr>
                                      <p:to>
                                        <p:strVal val="visible"/>
                                      </p:to>
                                    </p:set>
                                    <p:animEffect transition="in" filter="blinds(horizontal)">
                                      <p:cBhvr>
                                        <p:cTn id="148" dur="500"/>
                                        <p:tgtEl>
                                          <p:spTgt spid="63"/>
                                        </p:tgtEl>
                                      </p:cBhvr>
                                    </p:animEffec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3" presetClass="entr" presetSubtype="10" fill="hold" nodeType="clickEffect">
                                  <p:stCondLst>
                                    <p:cond delay="0"/>
                                  </p:stCondLst>
                                  <p:childTnLst>
                                    <p:set>
                                      <p:cBhvr>
                                        <p:cTn id="152" dur="1" fill="hold">
                                          <p:stCondLst>
                                            <p:cond delay="0"/>
                                          </p:stCondLst>
                                        </p:cTn>
                                        <p:tgtEl>
                                          <p:spTgt spid="55"/>
                                        </p:tgtEl>
                                        <p:attrNameLst>
                                          <p:attrName>style.visibility</p:attrName>
                                        </p:attrNameLst>
                                      </p:cBhvr>
                                      <p:to>
                                        <p:strVal val="visible"/>
                                      </p:to>
                                    </p:set>
                                    <p:animEffect transition="in" filter="blinds(horizontal)">
                                      <p:cBhvr>
                                        <p:cTn id="153" dur="500"/>
                                        <p:tgtEl>
                                          <p:spTgt spid="55"/>
                                        </p:tgtEl>
                                      </p:cBhvr>
                                    </p:animEffect>
                                  </p:childTnLst>
                                </p:cTn>
                              </p:par>
                            </p:childTnLst>
                          </p:cTn>
                        </p:par>
                      </p:childTnLst>
                    </p:cTn>
                  </p:par>
                  <p:par>
                    <p:cTn id="154" fill="hold" nodeType="clickPar">
                      <p:stCondLst>
                        <p:cond delay="indefinite"/>
                      </p:stCondLst>
                      <p:childTnLst>
                        <p:par>
                          <p:cTn id="155" fill="hold" nodeType="withGroup">
                            <p:stCondLst>
                              <p:cond delay="0"/>
                            </p:stCondLst>
                            <p:childTnLst>
                              <p:par>
                                <p:cTn id="156" presetID="3" presetClass="entr" presetSubtype="10" fill="hold" nodeType="clickEffect">
                                  <p:stCondLst>
                                    <p:cond delay="0"/>
                                  </p:stCondLst>
                                  <p:childTnLst>
                                    <p:set>
                                      <p:cBhvr>
                                        <p:cTn id="157" dur="1" fill="hold">
                                          <p:stCondLst>
                                            <p:cond delay="0"/>
                                          </p:stCondLst>
                                        </p:cTn>
                                        <p:tgtEl>
                                          <p:spTgt spid="60"/>
                                        </p:tgtEl>
                                        <p:attrNameLst>
                                          <p:attrName>style.visibility</p:attrName>
                                        </p:attrNameLst>
                                      </p:cBhvr>
                                      <p:to>
                                        <p:strVal val="visible"/>
                                      </p:to>
                                    </p:set>
                                    <p:animEffect transition="in" filter="blinds(horizontal)">
                                      <p:cBhvr>
                                        <p:cTn id="158" dur="500"/>
                                        <p:tgtEl>
                                          <p:spTgt spid="60"/>
                                        </p:tgtEl>
                                      </p:cBhvr>
                                    </p:animEffect>
                                  </p:childTnLst>
                                </p:cTn>
                              </p:par>
                            </p:childTnLst>
                          </p:cTn>
                        </p:par>
                      </p:childTnLst>
                    </p:cTn>
                  </p:par>
                  <p:par>
                    <p:cTn id="159" fill="hold" nodeType="clickPar">
                      <p:stCondLst>
                        <p:cond delay="indefinite"/>
                      </p:stCondLst>
                      <p:childTnLst>
                        <p:par>
                          <p:cTn id="160" fill="hold" nodeType="withGroup">
                            <p:stCondLst>
                              <p:cond delay="0"/>
                            </p:stCondLst>
                            <p:childTnLst>
                              <p:par>
                                <p:cTn id="161" presetID="3" presetClass="entr" presetSubtype="10" fill="hold" grpId="0" nodeType="clickEffect">
                                  <p:stCondLst>
                                    <p:cond delay="0"/>
                                  </p:stCondLst>
                                  <p:childTnLst>
                                    <p:set>
                                      <p:cBhvr>
                                        <p:cTn id="162" dur="1" fill="hold">
                                          <p:stCondLst>
                                            <p:cond delay="0"/>
                                          </p:stCondLst>
                                        </p:cTn>
                                        <p:tgtEl>
                                          <p:spTgt spid="64"/>
                                        </p:tgtEl>
                                        <p:attrNameLst>
                                          <p:attrName>style.visibility</p:attrName>
                                        </p:attrNameLst>
                                      </p:cBhvr>
                                      <p:to>
                                        <p:strVal val="visible"/>
                                      </p:to>
                                    </p:set>
                                    <p:animEffect transition="in" filter="blinds(horizontal)">
                                      <p:cBhvr>
                                        <p:cTn id="163" dur="500"/>
                                        <p:tgtEl>
                                          <p:spTgt spid="64"/>
                                        </p:tgtEl>
                                      </p:cBhvr>
                                    </p:animEffect>
                                  </p:childTnLst>
                                </p:cTn>
                              </p:par>
                            </p:childTnLst>
                          </p:cTn>
                        </p:par>
                      </p:childTnLst>
                    </p:cTn>
                  </p:par>
                  <p:par>
                    <p:cTn id="164" fill="hold" nodeType="clickPar">
                      <p:stCondLst>
                        <p:cond delay="indefinite"/>
                      </p:stCondLst>
                      <p:childTnLst>
                        <p:par>
                          <p:cTn id="165" fill="hold" nodeType="withGroup">
                            <p:stCondLst>
                              <p:cond delay="0"/>
                            </p:stCondLst>
                            <p:childTnLst>
                              <p:par>
                                <p:cTn id="166" presetID="3" presetClass="entr" presetSubtype="10" fill="hold" nodeType="clickEffect">
                                  <p:stCondLst>
                                    <p:cond delay="0"/>
                                  </p:stCondLst>
                                  <p:childTnLst>
                                    <p:set>
                                      <p:cBhvr>
                                        <p:cTn id="167" dur="1" fill="hold">
                                          <p:stCondLst>
                                            <p:cond delay="0"/>
                                          </p:stCondLst>
                                        </p:cTn>
                                        <p:tgtEl>
                                          <p:spTgt spid="56"/>
                                        </p:tgtEl>
                                        <p:attrNameLst>
                                          <p:attrName>style.visibility</p:attrName>
                                        </p:attrNameLst>
                                      </p:cBhvr>
                                      <p:to>
                                        <p:strVal val="visible"/>
                                      </p:to>
                                    </p:set>
                                    <p:animEffect transition="in" filter="blinds(horizontal)">
                                      <p:cBhvr>
                                        <p:cTn id="168" dur="500"/>
                                        <p:tgtEl>
                                          <p:spTgt spid="56"/>
                                        </p:tgtEl>
                                      </p:cBhvr>
                                    </p:animEffect>
                                  </p:childTnLst>
                                </p:cTn>
                              </p:par>
                            </p:childTnLst>
                          </p:cTn>
                        </p:par>
                      </p:childTnLst>
                    </p:cTn>
                  </p:par>
                  <p:par>
                    <p:cTn id="169" fill="hold" nodeType="clickPar">
                      <p:stCondLst>
                        <p:cond delay="indefinite"/>
                      </p:stCondLst>
                      <p:childTnLst>
                        <p:par>
                          <p:cTn id="170" fill="hold" nodeType="withGroup">
                            <p:stCondLst>
                              <p:cond delay="0"/>
                            </p:stCondLst>
                            <p:childTnLst>
                              <p:par>
                                <p:cTn id="171" presetID="3" presetClass="entr" presetSubtype="10" fill="hold" grpId="0" nodeType="clickEffect">
                                  <p:stCondLst>
                                    <p:cond delay="0"/>
                                  </p:stCondLst>
                                  <p:childTnLst>
                                    <p:set>
                                      <p:cBhvr>
                                        <p:cTn id="172" dur="1" fill="hold">
                                          <p:stCondLst>
                                            <p:cond delay="0"/>
                                          </p:stCondLst>
                                        </p:cTn>
                                        <p:tgtEl>
                                          <p:spTgt spid="66"/>
                                        </p:tgtEl>
                                        <p:attrNameLst>
                                          <p:attrName>style.visibility</p:attrName>
                                        </p:attrNameLst>
                                      </p:cBhvr>
                                      <p:to>
                                        <p:strVal val="visible"/>
                                      </p:to>
                                    </p:set>
                                    <p:animEffect transition="in" filter="blinds(horizontal)">
                                      <p:cBhvr>
                                        <p:cTn id="173" dur="500"/>
                                        <p:tgtEl>
                                          <p:spTgt spid="66"/>
                                        </p:tgtEl>
                                      </p:cBhvr>
                                    </p:animEffect>
                                  </p:childTnLst>
                                </p:cTn>
                              </p:par>
                              <p:par>
                                <p:cTn id="174" presetID="3" presetClass="entr" presetSubtype="10" fill="hold" grpId="0" nodeType="withEffect">
                                  <p:stCondLst>
                                    <p:cond delay="0"/>
                                  </p:stCondLst>
                                  <p:childTnLst>
                                    <p:set>
                                      <p:cBhvr>
                                        <p:cTn id="175" dur="1" fill="hold">
                                          <p:stCondLst>
                                            <p:cond delay="0"/>
                                          </p:stCondLst>
                                        </p:cTn>
                                        <p:tgtEl>
                                          <p:spTgt spid="67"/>
                                        </p:tgtEl>
                                        <p:attrNameLst>
                                          <p:attrName>style.visibility</p:attrName>
                                        </p:attrNameLst>
                                      </p:cBhvr>
                                      <p:to>
                                        <p:strVal val="visible"/>
                                      </p:to>
                                    </p:set>
                                    <p:animEffect transition="in" filter="blinds(horizontal)">
                                      <p:cBhvr>
                                        <p:cTn id="176"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35" grpId="0"/>
      <p:bldP spid="36" grpId="0"/>
      <p:bldP spid="40" grpId="0"/>
      <p:bldP spid="44" grpId="0"/>
      <p:bldP spid="45" grpId="0"/>
      <p:bldP spid="46" grpId="0"/>
      <p:bldP spid="61" grpId="0"/>
      <p:bldP spid="62" grpId="0"/>
      <p:bldP spid="63" grpId="0"/>
      <p:bldP spid="64" grpId="0"/>
      <p:bldP spid="66" grpId="0" animBg="1"/>
      <p:bldP spid="6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GB" smtClean="0">
                <a:latin typeface="Comic Sans MS" pitchFamily="66" charset="0"/>
              </a:rPr>
              <a:t>Differentiation</a:t>
            </a:r>
          </a:p>
        </p:txBody>
      </p:sp>
      <p:sp>
        <p:nvSpPr>
          <p:cNvPr id="28675" name="Content Placeholder 2"/>
          <p:cNvSpPr>
            <a:spLocks noGrp="1"/>
          </p:cNvSpPr>
          <p:nvPr>
            <p:ph idx="1"/>
          </p:nvPr>
        </p:nvSpPr>
        <p:spPr>
          <a:xfrm>
            <a:off x="3175" y="1524000"/>
            <a:ext cx="3581400" cy="4525963"/>
          </a:xfrm>
        </p:spPr>
        <p:txBody>
          <a:bodyPr/>
          <a:lstStyle/>
          <a:p>
            <a:pPr marL="0" indent="0" algn="ctr" eaLnBrk="1" hangingPunct="1">
              <a:buFontTx/>
              <a:buNone/>
            </a:pPr>
            <a:r>
              <a:rPr lang="en-GB" sz="1600" b="1" smtClean="0">
                <a:latin typeface="Comic Sans MS" pitchFamily="66" charset="0"/>
              </a:rPr>
              <a:t>Showing how differentiation works (sort of!)</a:t>
            </a:r>
          </a:p>
        </p:txBody>
      </p:sp>
      <p:cxnSp>
        <p:nvCxnSpPr>
          <p:cNvPr id="5" name="Straight Arrow Connector 4"/>
          <p:cNvCxnSpPr/>
          <p:nvPr/>
        </p:nvCxnSpPr>
        <p:spPr>
          <a:xfrm flipV="1">
            <a:off x="6629400" y="1295400"/>
            <a:ext cx="0" cy="205740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5181600" y="2743200"/>
            <a:ext cx="2971800" cy="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Arc 11"/>
          <p:cNvSpPr/>
          <p:nvPr/>
        </p:nvSpPr>
        <p:spPr>
          <a:xfrm rot="5400000">
            <a:off x="5257800" y="609600"/>
            <a:ext cx="2743200" cy="1524000"/>
          </a:xfrm>
          <a:prstGeom prst="arc">
            <a:avLst>
              <a:gd name="adj1" fmla="val 16200000"/>
              <a:gd name="adj2" fmla="val 5445834"/>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sp>
        <p:nvSpPr>
          <p:cNvPr id="13" name="TextBox 12"/>
          <p:cNvSpPr txBox="1">
            <a:spLocks noChangeArrowheads="1"/>
          </p:cNvSpPr>
          <p:nvPr/>
        </p:nvSpPr>
        <p:spPr bwMode="auto">
          <a:xfrm>
            <a:off x="7086600" y="1143000"/>
            <a:ext cx="762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a:solidFill>
                  <a:srgbClr val="FF0000"/>
                </a:solidFill>
                <a:latin typeface="Comic Sans MS" pitchFamily="66" charset="0"/>
              </a:rPr>
              <a:t>y = f(x)</a:t>
            </a:r>
            <a:endParaRPr lang="en-GB" sz="1200" baseline="30000">
              <a:solidFill>
                <a:srgbClr val="FF0000"/>
              </a:solidFill>
              <a:latin typeface="Comic Sans MS" pitchFamily="66" charset="0"/>
            </a:endParaRPr>
          </a:p>
        </p:txBody>
      </p:sp>
      <p:cxnSp>
        <p:nvCxnSpPr>
          <p:cNvPr id="14" name="Straight Arrow Connector 13"/>
          <p:cNvCxnSpPr/>
          <p:nvPr/>
        </p:nvCxnSpPr>
        <p:spPr>
          <a:xfrm>
            <a:off x="4191000" y="6400800"/>
            <a:ext cx="2362200" cy="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4191000" y="3886200"/>
            <a:ext cx="0" cy="2514600"/>
          </a:xfrm>
          <a:prstGeom prst="straightConnector1">
            <a:avLst/>
          </a:prstGeom>
          <a:ln w="317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Arc 15"/>
          <p:cNvSpPr/>
          <p:nvPr/>
        </p:nvSpPr>
        <p:spPr>
          <a:xfrm rot="5400000">
            <a:off x="2019300" y="2933700"/>
            <a:ext cx="4343400" cy="2590800"/>
          </a:xfrm>
          <a:prstGeom prst="arc">
            <a:avLst>
              <a:gd name="adj1" fmla="val 16200000"/>
              <a:gd name="adj2" fmla="val 52069"/>
            </a:avLst>
          </a:pr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grpSp>
        <p:nvGrpSpPr>
          <p:cNvPr id="23" name="Group 22"/>
          <p:cNvGrpSpPr>
            <a:grpSpLocks/>
          </p:cNvGrpSpPr>
          <p:nvPr/>
        </p:nvGrpSpPr>
        <p:grpSpPr bwMode="auto">
          <a:xfrm>
            <a:off x="4572000" y="6172200"/>
            <a:ext cx="152400" cy="152400"/>
            <a:chOff x="4495800" y="3657600"/>
            <a:chExt cx="152400" cy="152400"/>
          </a:xfrm>
        </p:grpSpPr>
        <p:cxnSp>
          <p:nvCxnSpPr>
            <p:cNvPr id="20" name="Straight Arrow Connector 19"/>
            <p:cNvCxnSpPr/>
            <p:nvPr/>
          </p:nvCxnSpPr>
          <p:spPr>
            <a:xfrm flipH="1" flipV="1">
              <a:off x="4495800" y="3657600"/>
              <a:ext cx="152400" cy="152400"/>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4495800" y="3657600"/>
              <a:ext cx="152400" cy="152400"/>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nvGrpSpPr>
          <p:cNvPr id="24" name="Group 23"/>
          <p:cNvGrpSpPr>
            <a:grpSpLocks/>
          </p:cNvGrpSpPr>
          <p:nvPr/>
        </p:nvGrpSpPr>
        <p:grpSpPr bwMode="auto">
          <a:xfrm>
            <a:off x="5334000" y="4876800"/>
            <a:ext cx="152400" cy="152400"/>
            <a:chOff x="4495800" y="3657600"/>
            <a:chExt cx="152400" cy="152400"/>
          </a:xfrm>
        </p:grpSpPr>
        <p:cxnSp>
          <p:nvCxnSpPr>
            <p:cNvPr id="25" name="Straight Arrow Connector 24"/>
            <p:cNvCxnSpPr/>
            <p:nvPr/>
          </p:nvCxnSpPr>
          <p:spPr>
            <a:xfrm flipH="1" flipV="1">
              <a:off x="4495800" y="3657600"/>
              <a:ext cx="152400" cy="152400"/>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4495800" y="3657600"/>
              <a:ext cx="152400" cy="152400"/>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grpSp>
      <p:cxnSp>
        <p:nvCxnSpPr>
          <p:cNvPr id="28" name="Straight Connector 27"/>
          <p:cNvCxnSpPr/>
          <p:nvPr/>
        </p:nvCxnSpPr>
        <p:spPr>
          <a:xfrm flipV="1">
            <a:off x="4648200" y="4953000"/>
            <a:ext cx="762000" cy="12954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5410200" y="4953000"/>
            <a:ext cx="0" cy="129540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4648200" y="6248400"/>
            <a:ext cx="76200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5" name="TextBox 34"/>
          <p:cNvSpPr txBox="1">
            <a:spLocks noChangeArrowheads="1"/>
          </p:cNvSpPr>
          <p:nvPr/>
        </p:nvSpPr>
        <p:spPr bwMode="auto">
          <a:xfrm>
            <a:off x="4114800" y="5791200"/>
            <a:ext cx="838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1200">
                <a:solidFill>
                  <a:srgbClr val="FF0000"/>
                </a:solidFill>
                <a:latin typeface="Comic Sans MS" pitchFamily="66" charset="0"/>
              </a:rPr>
              <a:t>(x, f(x))</a:t>
            </a:r>
          </a:p>
        </p:txBody>
      </p:sp>
      <p:sp>
        <p:nvSpPr>
          <p:cNvPr id="36" name="TextBox 35"/>
          <p:cNvSpPr txBox="1">
            <a:spLocks noChangeArrowheads="1"/>
          </p:cNvSpPr>
          <p:nvPr/>
        </p:nvSpPr>
        <p:spPr bwMode="auto">
          <a:xfrm>
            <a:off x="5410200" y="4724400"/>
            <a:ext cx="1371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1200">
                <a:solidFill>
                  <a:srgbClr val="FF0000"/>
                </a:solidFill>
                <a:latin typeface="Comic Sans MS" pitchFamily="66" charset="0"/>
              </a:rPr>
              <a:t>(x+</a:t>
            </a:r>
            <a:r>
              <a:rPr lang="el-GR" sz="1200">
                <a:solidFill>
                  <a:srgbClr val="FF0000"/>
                </a:solidFill>
                <a:latin typeface="Comic Sans MS" pitchFamily="66" charset="0"/>
              </a:rPr>
              <a:t>δ</a:t>
            </a:r>
            <a:r>
              <a:rPr lang="en-GB" sz="1200">
                <a:solidFill>
                  <a:srgbClr val="FF0000"/>
                </a:solidFill>
                <a:latin typeface="Comic Sans MS" pitchFamily="66" charset="0"/>
              </a:rPr>
              <a:t>x, f(x+</a:t>
            </a:r>
            <a:r>
              <a:rPr lang="el-GR" sz="1200">
                <a:solidFill>
                  <a:srgbClr val="FF0000"/>
                </a:solidFill>
                <a:latin typeface="Comic Sans MS" pitchFamily="66" charset="0"/>
              </a:rPr>
              <a:t>δ</a:t>
            </a:r>
            <a:r>
              <a:rPr lang="en-GB" sz="1200">
                <a:solidFill>
                  <a:srgbClr val="FF0000"/>
                </a:solidFill>
                <a:latin typeface="Comic Sans MS" pitchFamily="66" charset="0"/>
              </a:rPr>
              <a:t>x))</a:t>
            </a:r>
          </a:p>
        </p:txBody>
      </p:sp>
      <p:cxnSp>
        <p:nvCxnSpPr>
          <p:cNvPr id="37" name="Straight Arrow Connector 36"/>
          <p:cNvCxnSpPr/>
          <p:nvPr/>
        </p:nvCxnSpPr>
        <p:spPr>
          <a:xfrm>
            <a:off x="5867400" y="4114800"/>
            <a:ext cx="0" cy="53340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0" name="TextBox 39"/>
          <p:cNvSpPr txBox="1">
            <a:spLocks noChangeArrowheads="1"/>
          </p:cNvSpPr>
          <p:nvPr/>
        </p:nvSpPr>
        <p:spPr bwMode="auto">
          <a:xfrm>
            <a:off x="4419600" y="3505200"/>
            <a:ext cx="2362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1200">
                <a:solidFill>
                  <a:srgbClr val="FF0000"/>
                </a:solidFill>
                <a:latin typeface="Comic Sans MS" pitchFamily="66" charset="0"/>
              </a:rPr>
              <a:t>This is a lowercase ‘delta’, representing a small increase in x</a:t>
            </a:r>
          </a:p>
        </p:txBody>
      </p:sp>
      <p:cxnSp>
        <p:nvCxnSpPr>
          <p:cNvPr id="41" name="Straight Connector 40"/>
          <p:cNvCxnSpPr/>
          <p:nvPr/>
        </p:nvCxnSpPr>
        <p:spPr>
          <a:xfrm flipV="1">
            <a:off x="7315200" y="4191000"/>
            <a:ext cx="762000" cy="12954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V="1">
            <a:off x="8077200" y="4191000"/>
            <a:ext cx="0" cy="129540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a:off x="7315200" y="5486400"/>
            <a:ext cx="76200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4" name="TextBox 43"/>
          <p:cNvSpPr txBox="1">
            <a:spLocks noChangeArrowheads="1"/>
          </p:cNvSpPr>
          <p:nvPr/>
        </p:nvSpPr>
        <p:spPr bwMode="auto">
          <a:xfrm>
            <a:off x="7315200" y="5486400"/>
            <a:ext cx="914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a:solidFill>
                  <a:srgbClr val="FF0000"/>
                </a:solidFill>
                <a:latin typeface="Comic Sans MS" pitchFamily="66" charset="0"/>
              </a:rPr>
              <a:t>x+</a:t>
            </a:r>
            <a:r>
              <a:rPr lang="el-GR" sz="1200">
                <a:solidFill>
                  <a:srgbClr val="FF0000"/>
                </a:solidFill>
                <a:latin typeface="Comic Sans MS" pitchFamily="66" charset="0"/>
              </a:rPr>
              <a:t>δ</a:t>
            </a:r>
            <a:r>
              <a:rPr lang="en-GB" sz="1200">
                <a:solidFill>
                  <a:srgbClr val="FF0000"/>
                </a:solidFill>
                <a:latin typeface="Comic Sans MS" pitchFamily="66" charset="0"/>
              </a:rPr>
              <a:t>x - x</a:t>
            </a:r>
            <a:endParaRPr lang="en-GB" sz="1200" baseline="30000">
              <a:solidFill>
                <a:srgbClr val="FF0000"/>
              </a:solidFill>
              <a:latin typeface="Comic Sans MS" pitchFamily="66" charset="0"/>
            </a:endParaRPr>
          </a:p>
        </p:txBody>
      </p:sp>
      <p:sp>
        <p:nvSpPr>
          <p:cNvPr id="45" name="TextBox 44"/>
          <p:cNvSpPr txBox="1">
            <a:spLocks noChangeArrowheads="1"/>
          </p:cNvSpPr>
          <p:nvPr/>
        </p:nvSpPr>
        <p:spPr bwMode="auto">
          <a:xfrm>
            <a:off x="8077200" y="4724400"/>
            <a:ext cx="1295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200">
                <a:solidFill>
                  <a:srgbClr val="FF0000"/>
                </a:solidFill>
                <a:latin typeface="Comic Sans MS" pitchFamily="66" charset="0"/>
              </a:rPr>
              <a:t>f(x+</a:t>
            </a:r>
            <a:r>
              <a:rPr lang="el-GR" sz="1200">
                <a:solidFill>
                  <a:srgbClr val="FF0000"/>
                </a:solidFill>
                <a:latin typeface="Comic Sans MS" pitchFamily="66" charset="0"/>
              </a:rPr>
              <a:t>δ</a:t>
            </a:r>
            <a:r>
              <a:rPr lang="en-GB" sz="1200">
                <a:solidFill>
                  <a:srgbClr val="FF0000"/>
                </a:solidFill>
                <a:latin typeface="Comic Sans MS" pitchFamily="66" charset="0"/>
              </a:rPr>
              <a:t>x) – f(x)</a:t>
            </a:r>
            <a:endParaRPr lang="en-GB" sz="1200" baseline="30000">
              <a:solidFill>
                <a:srgbClr val="FF0000"/>
              </a:solidFill>
              <a:latin typeface="Comic Sans MS" pitchFamily="66" charset="0"/>
            </a:endParaRPr>
          </a:p>
        </p:txBody>
      </p:sp>
      <p:sp>
        <p:nvSpPr>
          <p:cNvPr id="46" name="TextBox 45"/>
          <p:cNvSpPr txBox="1">
            <a:spLocks noChangeArrowheads="1"/>
          </p:cNvSpPr>
          <p:nvPr/>
        </p:nvSpPr>
        <p:spPr bwMode="auto">
          <a:xfrm>
            <a:off x="7086600" y="3505200"/>
            <a:ext cx="1676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1200">
                <a:solidFill>
                  <a:srgbClr val="FF0000"/>
                </a:solidFill>
                <a:latin typeface="Comic Sans MS" pitchFamily="66" charset="0"/>
              </a:rPr>
              <a:t>Gradient = change in y ÷ change in x</a:t>
            </a:r>
          </a:p>
        </p:txBody>
      </p:sp>
      <p:sp>
        <p:nvSpPr>
          <p:cNvPr id="51" name="TextBox 50"/>
          <p:cNvSpPr txBox="1">
            <a:spLocks noRot="1" noChangeAspect="1" noMove="1" noResize="1" noEditPoints="1" noAdjustHandles="1" noChangeArrowheads="1" noChangeShapeType="1" noTextEdit="1"/>
          </p:cNvSpPr>
          <p:nvPr/>
        </p:nvSpPr>
        <p:spPr>
          <a:xfrm>
            <a:off x="0" y="2209800"/>
            <a:ext cx="1884042" cy="475323"/>
          </a:xfrm>
          <a:prstGeom prst="rect">
            <a:avLst/>
          </a:prstGeom>
          <a:blipFill rotWithShape="1">
            <a:blip r:embed="rId2"/>
            <a:stretch>
              <a:fillRect b="-3896"/>
            </a:stretch>
          </a:blipFill>
        </p:spPr>
        <p:txBody>
          <a:bodyPr/>
          <a:lstStyle/>
          <a:p>
            <a:pPr>
              <a:defRPr/>
            </a:pPr>
            <a:r>
              <a:rPr lang="en-GB">
                <a:noFill/>
              </a:rPr>
              <a:t> </a:t>
            </a:r>
          </a:p>
        </p:txBody>
      </p:sp>
      <p:sp>
        <p:nvSpPr>
          <p:cNvPr id="52" name="TextBox 51"/>
          <p:cNvSpPr txBox="1">
            <a:spLocks noRot="1" noChangeAspect="1" noMove="1" noResize="1" noEditPoints="1" noAdjustHandles="1" noChangeArrowheads="1" noChangeShapeType="1" noTextEdit="1"/>
          </p:cNvSpPr>
          <p:nvPr/>
        </p:nvSpPr>
        <p:spPr>
          <a:xfrm>
            <a:off x="0" y="2819400"/>
            <a:ext cx="2230675" cy="447110"/>
          </a:xfrm>
          <a:prstGeom prst="rect">
            <a:avLst/>
          </a:prstGeom>
          <a:blipFill rotWithShape="1">
            <a:blip r:embed="rId3"/>
            <a:stretch>
              <a:fillRect/>
            </a:stretch>
          </a:blipFill>
        </p:spPr>
        <p:txBody>
          <a:bodyPr/>
          <a:lstStyle/>
          <a:p>
            <a:pPr>
              <a:defRPr/>
            </a:pPr>
            <a:r>
              <a:rPr lang="en-GB">
                <a:noFill/>
              </a:rPr>
              <a:t> </a:t>
            </a:r>
          </a:p>
        </p:txBody>
      </p:sp>
      <p:sp>
        <p:nvSpPr>
          <p:cNvPr id="53" name="TextBox 52"/>
          <p:cNvSpPr txBox="1">
            <a:spLocks noRot="1" noChangeAspect="1" noMove="1" noResize="1" noEditPoints="1" noAdjustHandles="1" noChangeArrowheads="1" noChangeShapeType="1" noTextEdit="1"/>
          </p:cNvSpPr>
          <p:nvPr/>
        </p:nvSpPr>
        <p:spPr>
          <a:xfrm>
            <a:off x="0" y="3429000"/>
            <a:ext cx="2230162" cy="453779"/>
          </a:xfrm>
          <a:prstGeom prst="rect">
            <a:avLst/>
          </a:prstGeom>
          <a:blipFill rotWithShape="1">
            <a:blip r:embed="rId4"/>
            <a:stretch>
              <a:fillRect/>
            </a:stretch>
          </a:blipFill>
        </p:spPr>
        <p:txBody>
          <a:bodyPr/>
          <a:lstStyle/>
          <a:p>
            <a:pPr>
              <a:defRPr/>
            </a:pPr>
            <a:r>
              <a:rPr lang="en-GB">
                <a:noFill/>
              </a:rPr>
              <a:t> </a:t>
            </a:r>
          </a:p>
        </p:txBody>
      </p:sp>
      <p:sp>
        <p:nvSpPr>
          <p:cNvPr id="57" name="Arc 56"/>
          <p:cNvSpPr/>
          <p:nvPr/>
        </p:nvSpPr>
        <p:spPr>
          <a:xfrm>
            <a:off x="2057400" y="3048000"/>
            <a:ext cx="533400" cy="609600"/>
          </a:xfrm>
          <a:prstGeom prst="arc">
            <a:avLst>
              <a:gd name="adj1" fmla="val 16200000"/>
              <a:gd name="adj2" fmla="val 5553826"/>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GB"/>
          </a:p>
        </p:txBody>
      </p:sp>
      <p:sp>
        <p:nvSpPr>
          <p:cNvPr id="61" name="TextBox 60"/>
          <p:cNvSpPr txBox="1">
            <a:spLocks noChangeArrowheads="1"/>
          </p:cNvSpPr>
          <p:nvPr/>
        </p:nvSpPr>
        <p:spPr bwMode="auto">
          <a:xfrm>
            <a:off x="2514600" y="3124200"/>
            <a:ext cx="1143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1000">
                <a:solidFill>
                  <a:srgbClr val="FF0000"/>
                </a:solidFill>
                <a:latin typeface="Comic Sans MS" pitchFamily="66" charset="0"/>
              </a:rPr>
              <a:t>Simplify the denominator</a:t>
            </a:r>
          </a:p>
        </p:txBody>
      </p:sp>
      <p:sp>
        <p:nvSpPr>
          <p:cNvPr id="67" name="Rectangle 66"/>
          <p:cNvSpPr/>
          <p:nvPr/>
        </p:nvSpPr>
        <p:spPr>
          <a:xfrm>
            <a:off x="7010400" y="1143000"/>
            <a:ext cx="838200" cy="304800"/>
          </a:xfrm>
          <a:prstGeom prst="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endParaRPr>
          </a:p>
        </p:txBody>
      </p:sp>
      <p:sp>
        <p:nvSpPr>
          <p:cNvPr id="47" name="TextBox 46"/>
          <p:cNvSpPr txBox="1">
            <a:spLocks noRot="1" noChangeAspect="1" noMove="1" noResize="1" noEditPoints="1" noAdjustHandles="1" noChangeArrowheads="1" noChangeShapeType="1" noTextEdit="1"/>
          </p:cNvSpPr>
          <p:nvPr/>
        </p:nvSpPr>
        <p:spPr>
          <a:xfrm>
            <a:off x="304800" y="4267200"/>
            <a:ext cx="3124200" cy="640303"/>
          </a:xfrm>
          <a:prstGeom prst="rect">
            <a:avLst/>
          </a:prstGeom>
          <a:blipFill rotWithShape="1">
            <a:blip r:embed="rId5"/>
            <a:stretch>
              <a:fillRect/>
            </a:stretch>
          </a:blipFill>
        </p:spPr>
        <p:txBody>
          <a:bodyPr/>
          <a:lstStyle/>
          <a:p>
            <a:pPr>
              <a:defRPr/>
            </a:pPr>
            <a:r>
              <a:rPr lang="en-GB">
                <a:noFill/>
              </a:rPr>
              <a:t> </a:t>
            </a:r>
          </a:p>
        </p:txBody>
      </p:sp>
      <p:sp>
        <p:nvSpPr>
          <p:cNvPr id="48" name="Rectangle 47"/>
          <p:cNvSpPr/>
          <p:nvPr/>
        </p:nvSpPr>
        <p:spPr>
          <a:xfrm>
            <a:off x="381000" y="4191000"/>
            <a:ext cx="3048000" cy="838200"/>
          </a:xfrm>
          <a:prstGeom prst="rect">
            <a:avLst/>
          </a:prstGeom>
          <a:no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endParaRPr>
          </a:p>
        </p:txBody>
      </p:sp>
      <p:cxnSp>
        <p:nvCxnSpPr>
          <p:cNvPr id="49" name="Straight Arrow Connector 48"/>
          <p:cNvCxnSpPr/>
          <p:nvPr/>
        </p:nvCxnSpPr>
        <p:spPr>
          <a:xfrm flipV="1">
            <a:off x="1828800" y="5257800"/>
            <a:ext cx="0" cy="38100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a:spLocks noChangeArrowheads="1"/>
          </p:cNvSpPr>
          <p:nvPr/>
        </p:nvSpPr>
        <p:spPr bwMode="auto">
          <a:xfrm>
            <a:off x="914400" y="5715000"/>
            <a:ext cx="2057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GB" sz="1200">
                <a:solidFill>
                  <a:srgbClr val="0000FF"/>
                </a:solidFill>
                <a:latin typeface="Comic Sans MS" pitchFamily="66" charset="0"/>
              </a:rPr>
              <a:t>This is the ‘definition’ for differentiating a function (you won’t really need this specifically until C3)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linds(horizontal)">
                                      <p:cBhvr>
                                        <p:cTn id="10" dur="500"/>
                                        <p:tgtEl>
                                          <p:spTgt spid="13"/>
                                        </p:tgtEl>
                                      </p:cBhvr>
                                    </p:animEffect>
                                  </p:childTnLst>
                                </p:cTn>
                              </p:par>
                              <p:par>
                                <p:cTn id="11" presetID="3" presetClass="entr" presetSubtype="1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linds(horizontal)">
                                      <p:cBhvr>
                                        <p:cTn id="13" dur="500"/>
                                        <p:tgtEl>
                                          <p:spTgt spid="5"/>
                                        </p:tgtEl>
                                      </p:cBhvr>
                                    </p:animEffect>
                                  </p:childTnLst>
                                </p:cTn>
                              </p:par>
                              <p:par>
                                <p:cTn id="14" presetID="3" presetClass="entr" presetSubtype="10" fill="hold"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linds(horizontal)">
                                      <p:cBhvr>
                                        <p:cTn id="16" dur="500"/>
                                        <p:tgtEl>
                                          <p:spTgt spid="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nodeType="click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blinds(horizontal)">
                                      <p:cBhvr>
                                        <p:cTn id="21" dur="500"/>
                                        <p:tgtEl>
                                          <p:spTgt spid="15"/>
                                        </p:tgtEl>
                                      </p:cBhvr>
                                    </p:animEffect>
                                  </p:childTnLst>
                                </p:cTn>
                              </p:par>
                              <p:par>
                                <p:cTn id="22" presetID="3" presetClass="entr" presetSubtype="10" fill="hold"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blinds(horizontal)">
                                      <p:cBhvr>
                                        <p:cTn id="24" dur="500"/>
                                        <p:tgtEl>
                                          <p:spTgt spid="14"/>
                                        </p:tgtEl>
                                      </p:cBhvr>
                                    </p:animEffect>
                                  </p:childTnLst>
                                </p:cTn>
                              </p:par>
                              <p:par>
                                <p:cTn id="25" presetID="3" presetClass="entr" presetSubtype="1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blinds(horizontal)">
                                      <p:cBhvr>
                                        <p:cTn id="27" dur="500"/>
                                        <p:tgtEl>
                                          <p:spTgt spid="1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blinds(horizontal)">
                                      <p:cBhvr>
                                        <p:cTn id="32" dur="500"/>
                                        <p:tgtEl>
                                          <p:spTgt spid="2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5"/>
                                        </p:tgtEl>
                                        <p:attrNameLst>
                                          <p:attrName>style.visibility</p:attrName>
                                        </p:attrNameLst>
                                      </p:cBhvr>
                                      <p:to>
                                        <p:strVal val="visible"/>
                                      </p:to>
                                    </p:set>
                                    <p:animEffect transition="in" filter="blinds(horizontal)">
                                      <p:cBhvr>
                                        <p:cTn id="37" dur="500"/>
                                        <p:tgtEl>
                                          <p:spTgt spid="3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24"/>
                                        </p:tgtEl>
                                        <p:attrNameLst>
                                          <p:attrName>style.visibility</p:attrName>
                                        </p:attrNameLst>
                                      </p:cBhvr>
                                      <p:to>
                                        <p:strVal val="visible"/>
                                      </p:to>
                                    </p:set>
                                    <p:animEffect transition="in" filter="blinds(horizontal)">
                                      <p:cBhvr>
                                        <p:cTn id="42" dur="500"/>
                                        <p:tgtEl>
                                          <p:spTgt spid="2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6"/>
                                        </p:tgtEl>
                                        <p:attrNameLst>
                                          <p:attrName>style.visibility</p:attrName>
                                        </p:attrNameLst>
                                      </p:cBhvr>
                                      <p:to>
                                        <p:strVal val="visible"/>
                                      </p:to>
                                    </p:set>
                                    <p:animEffect transition="in" filter="blinds(horizontal)">
                                      <p:cBhvr>
                                        <p:cTn id="47" dur="500"/>
                                        <p:tgtEl>
                                          <p:spTgt spid="36"/>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37"/>
                                        </p:tgtEl>
                                        <p:attrNameLst>
                                          <p:attrName>style.visibility</p:attrName>
                                        </p:attrNameLst>
                                      </p:cBhvr>
                                      <p:to>
                                        <p:strVal val="visible"/>
                                      </p:to>
                                    </p:set>
                                    <p:animEffect transition="in" filter="blinds(horizontal)">
                                      <p:cBhvr>
                                        <p:cTn id="52" dur="500"/>
                                        <p:tgtEl>
                                          <p:spTgt spid="3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40"/>
                                        </p:tgtEl>
                                        <p:attrNameLst>
                                          <p:attrName>style.visibility</p:attrName>
                                        </p:attrNameLst>
                                      </p:cBhvr>
                                      <p:to>
                                        <p:strVal val="visible"/>
                                      </p:to>
                                    </p:set>
                                    <p:animEffect transition="in" filter="blinds(horizontal)">
                                      <p:cBhvr>
                                        <p:cTn id="57" dur="500"/>
                                        <p:tgtEl>
                                          <p:spTgt spid="40"/>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nodeType="clickEffect">
                                  <p:stCondLst>
                                    <p:cond delay="0"/>
                                  </p:stCondLst>
                                  <p:childTnLst>
                                    <p:set>
                                      <p:cBhvr>
                                        <p:cTn id="61" dur="1" fill="hold">
                                          <p:stCondLst>
                                            <p:cond delay="0"/>
                                          </p:stCondLst>
                                        </p:cTn>
                                        <p:tgtEl>
                                          <p:spTgt spid="28"/>
                                        </p:tgtEl>
                                        <p:attrNameLst>
                                          <p:attrName>style.visibility</p:attrName>
                                        </p:attrNameLst>
                                      </p:cBhvr>
                                      <p:to>
                                        <p:strVal val="visible"/>
                                      </p:to>
                                    </p:set>
                                    <p:animEffect transition="in" filter="blinds(horizontal)">
                                      <p:cBhvr>
                                        <p:cTn id="62" dur="500"/>
                                        <p:tgtEl>
                                          <p:spTgt spid="28"/>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nodeType="clickEffect">
                                  <p:stCondLst>
                                    <p:cond delay="0"/>
                                  </p:stCondLst>
                                  <p:childTnLst>
                                    <p:set>
                                      <p:cBhvr>
                                        <p:cTn id="66" dur="1" fill="hold">
                                          <p:stCondLst>
                                            <p:cond delay="0"/>
                                          </p:stCondLst>
                                        </p:cTn>
                                        <p:tgtEl>
                                          <p:spTgt spid="32"/>
                                        </p:tgtEl>
                                        <p:attrNameLst>
                                          <p:attrName>style.visibility</p:attrName>
                                        </p:attrNameLst>
                                      </p:cBhvr>
                                      <p:to>
                                        <p:strVal val="visible"/>
                                      </p:to>
                                    </p:set>
                                    <p:animEffect transition="in" filter="blinds(horizontal)">
                                      <p:cBhvr>
                                        <p:cTn id="67" dur="500"/>
                                        <p:tgtEl>
                                          <p:spTgt spid="32"/>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3" presetClass="entr" presetSubtype="10" fill="hold" nodeType="clickEffect">
                                  <p:stCondLst>
                                    <p:cond delay="0"/>
                                  </p:stCondLst>
                                  <p:childTnLst>
                                    <p:set>
                                      <p:cBhvr>
                                        <p:cTn id="71" dur="1" fill="hold">
                                          <p:stCondLst>
                                            <p:cond delay="0"/>
                                          </p:stCondLst>
                                        </p:cTn>
                                        <p:tgtEl>
                                          <p:spTgt spid="29"/>
                                        </p:tgtEl>
                                        <p:attrNameLst>
                                          <p:attrName>style.visibility</p:attrName>
                                        </p:attrNameLst>
                                      </p:cBhvr>
                                      <p:to>
                                        <p:strVal val="visible"/>
                                      </p:to>
                                    </p:set>
                                    <p:animEffect transition="in" filter="blinds(horizontal)">
                                      <p:cBhvr>
                                        <p:cTn id="72" dur="500"/>
                                        <p:tgtEl>
                                          <p:spTgt spid="29"/>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3" presetClass="entr" presetSubtype="10" fill="hold" nodeType="clickEffect">
                                  <p:stCondLst>
                                    <p:cond delay="0"/>
                                  </p:stCondLst>
                                  <p:childTnLst>
                                    <p:set>
                                      <p:cBhvr>
                                        <p:cTn id="76" dur="1" fill="hold">
                                          <p:stCondLst>
                                            <p:cond delay="0"/>
                                          </p:stCondLst>
                                        </p:cTn>
                                        <p:tgtEl>
                                          <p:spTgt spid="41"/>
                                        </p:tgtEl>
                                        <p:attrNameLst>
                                          <p:attrName>style.visibility</p:attrName>
                                        </p:attrNameLst>
                                      </p:cBhvr>
                                      <p:to>
                                        <p:strVal val="visible"/>
                                      </p:to>
                                    </p:set>
                                    <p:animEffect transition="in" filter="blinds(horizontal)">
                                      <p:cBhvr>
                                        <p:cTn id="77" dur="500"/>
                                        <p:tgtEl>
                                          <p:spTgt spid="41"/>
                                        </p:tgtEl>
                                      </p:cBhvr>
                                    </p:animEffect>
                                  </p:childTnLst>
                                </p:cTn>
                              </p:par>
                              <p:par>
                                <p:cTn id="78" presetID="3" presetClass="entr" presetSubtype="10" fill="hold" nodeType="withEffect">
                                  <p:stCondLst>
                                    <p:cond delay="0"/>
                                  </p:stCondLst>
                                  <p:childTnLst>
                                    <p:set>
                                      <p:cBhvr>
                                        <p:cTn id="79" dur="1" fill="hold">
                                          <p:stCondLst>
                                            <p:cond delay="0"/>
                                          </p:stCondLst>
                                        </p:cTn>
                                        <p:tgtEl>
                                          <p:spTgt spid="43"/>
                                        </p:tgtEl>
                                        <p:attrNameLst>
                                          <p:attrName>style.visibility</p:attrName>
                                        </p:attrNameLst>
                                      </p:cBhvr>
                                      <p:to>
                                        <p:strVal val="visible"/>
                                      </p:to>
                                    </p:set>
                                    <p:animEffect transition="in" filter="blinds(horizontal)">
                                      <p:cBhvr>
                                        <p:cTn id="80" dur="500"/>
                                        <p:tgtEl>
                                          <p:spTgt spid="43"/>
                                        </p:tgtEl>
                                      </p:cBhvr>
                                    </p:animEffect>
                                  </p:childTnLst>
                                </p:cTn>
                              </p:par>
                              <p:par>
                                <p:cTn id="81" presetID="3" presetClass="entr" presetSubtype="10" fill="hold" nodeType="withEffect">
                                  <p:stCondLst>
                                    <p:cond delay="0"/>
                                  </p:stCondLst>
                                  <p:childTnLst>
                                    <p:set>
                                      <p:cBhvr>
                                        <p:cTn id="82" dur="1" fill="hold">
                                          <p:stCondLst>
                                            <p:cond delay="0"/>
                                          </p:stCondLst>
                                        </p:cTn>
                                        <p:tgtEl>
                                          <p:spTgt spid="42"/>
                                        </p:tgtEl>
                                        <p:attrNameLst>
                                          <p:attrName>style.visibility</p:attrName>
                                        </p:attrNameLst>
                                      </p:cBhvr>
                                      <p:to>
                                        <p:strVal val="visible"/>
                                      </p:to>
                                    </p:set>
                                    <p:animEffect transition="in" filter="blinds(horizontal)">
                                      <p:cBhvr>
                                        <p:cTn id="83" dur="500"/>
                                        <p:tgtEl>
                                          <p:spTgt spid="42"/>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3" presetClass="entr" presetSubtype="10" fill="hold" grpId="0" nodeType="clickEffect">
                                  <p:stCondLst>
                                    <p:cond delay="0"/>
                                  </p:stCondLst>
                                  <p:childTnLst>
                                    <p:set>
                                      <p:cBhvr>
                                        <p:cTn id="87" dur="1" fill="hold">
                                          <p:stCondLst>
                                            <p:cond delay="0"/>
                                          </p:stCondLst>
                                        </p:cTn>
                                        <p:tgtEl>
                                          <p:spTgt spid="46"/>
                                        </p:tgtEl>
                                        <p:attrNameLst>
                                          <p:attrName>style.visibility</p:attrName>
                                        </p:attrNameLst>
                                      </p:cBhvr>
                                      <p:to>
                                        <p:strVal val="visible"/>
                                      </p:to>
                                    </p:set>
                                    <p:animEffect transition="in" filter="blinds(horizontal)">
                                      <p:cBhvr>
                                        <p:cTn id="88" dur="500"/>
                                        <p:tgtEl>
                                          <p:spTgt spid="46"/>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3" presetClass="entr" presetSubtype="10" fill="hold" grpId="0" nodeType="clickEffect">
                                  <p:stCondLst>
                                    <p:cond delay="0"/>
                                  </p:stCondLst>
                                  <p:childTnLst>
                                    <p:set>
                                      <p:cBhvr>
                                        <p:cTn id="92" dur="1" fill="hold">
                                          <p:stCondLst>
                                            <p:cond delay="0"/>
                                          </p:stCondLst>
                                        </p:cTn>
                                        <p:tgtEl>
                                          <p:spTgt spid="44"/>
                                        </p:tgtEl>
                                        <p:attrNameLst>
                                          <p:attrName>style.visibility</p:attrName>
                                        </p:attrNameLst>
                                      </p:cBhvr>
                                      <p:to>
                                        <p:strVal val="visible"/>
                                      </p:to>
                                    </p:set>
                                    <p:animEffect transition="in" filter="blinds(horizontal)">
                                      <p:cBhvr>
                                        <p:cTn id="93" dur="500"/>
                                        <p:tgtEl>
                                          <p:spTgt spid="44"/>
                                        </p:tgtEl>
                                      </p:cBhvr>
                                    </p:animEffect>
                                  </p:childTnLst>
                                </p:cTn>
                              </p:par>
                            </p:childTnLst>
                          </p:cTn>
                        </p:par>
                      </p:childTnLst>
                    </p:cTn>
                  </p:par>
                  <p:par>
                    <p:cTn id="94" fill="hold" nodeType="clickPar">
                      <p:stCondLst>
                        <p:cond delay="indefinite"/>
                      </p:stCondLst>
                      <p:childTnLst>
                        <p:par>
                          <p:cTn id="95" fill="hold" nodeType="withGroup">
                            <p:stCondLst>
                              <p:cond delay="0"/>
                            </p:stCondLst>
                            <p:childTnLst>
                              <p:par>
                                <p:cTn id="96" presetID="3" presetClass="entr" presetSubtype="10" fill="hold" grpId="0" nodeType="clickEffect">
                                  <p:stCondLst>
                                    <p:cond delay="0"/>
                                  </p:stCondLst>
                                  <p:childTnLst>
                                    <p:set>
                                      <p:cBhvr>
                                        <p:cTn id="97" dur="1" fill="hold">
                                          <p:stCondLst>
                                            <p:cond delay="0"/>
                                          </p:stCondLst>
                                        </p:cTn>
                                        <p:tgtEl>
                                          <p:spTgt spid="45"/>
                                        </p:tgtEl>
                                        <p:attrNameLst>
                                          <p:attrName>style.visibility</p:attrName>
                                        </p:attrNameLst>
                                      </p:cBhvr>
                                      <p:to>
                                        <p:strVal val="visible"/>
                                      </p:to>
                                    </p:set>
                                    <p:animEffect transition="in" filter="blinds(horizontal)">
                                      <p:cBhvr>
                                        <p:cTn id="98" dur="500"/>
                                        <p:tgtEl>
                                          <p:spTgt spid="45"/>
                                        </p:tgtEl>
                                      </p:cBhvr>
                                    </p:animEffect>
                                  </p:childTnLst>
                                </p:cTn>
                              </p:par>
                            </p:childTnLst>
                          </p:cTn>
                        </p:par>
                      </p:childTnLst>
                    </p:cTn>
                  </p:par>
                  <p:par>
                    <p:cTn id="99" fill="hold" nodeType="clickPar">
                      <p:stCondLst>
                        <p:cond delay="indefinite"/>
                      </p:stCondLst>
                      <p:childTnLst>
                        <p:par>
                          <p:cTn id="100" fill="hold" nodeType="withGroup">
                            <p:stCondLst>
                              <p:cond delay="0"/>
                            </p:stCondLst>
                            <p:childTnLst>
                              <p:par>
                                <p:cTn id="101" presetID="3" presetClass="entr" presetSubtype="10" fill="hold" nodeType="clickEffect">
                                  <p:stCondLst>
                                    <p:cond delay="0"/>
                                  </p:stCondLst>
                                  <p:childTnLst>
                                    <p:set>
                                      <p:cBhvr>
                                        <p:cTn id="102" dur="1" fill="hold">
                                          <p:stCondLst>
                                            <p:cond delay="0"/>
                                          </p:stCondLst>
                                        </p:cTn>
                                        <p:tgtEl>
                                          <p:spTgt spid="51"/>
                                        </p:tgtEl>
                                        <p:attrNameLst>
                                          <p:attrName>style.visibility</p:attrName>
                                        </p:attrNameLst>
                                      </p:cBhvr>
                                      <p:to>
                                        <p:strVal val="visible"/>
                                      </p:to>
                                    </p:set>
                                    <p:animEffect transition="in" filter="blinds(horizontal)">
                                      <p:cBhvr>
                                        <p:cTn id="103" dur="500"/>
                                        <p:tgtEl>
                                          <p:spTgt spid="51"/>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3" presetClass="entr" presetSubtype="10" fill="hold" nodeType="clickEffect">
                                  <p:stCondLst>
                                    <p:cond delay="0"/>
                                  </p:stCondLst>
                                  <p:childTnLst>
                                    <p:set>
                                      <p:cBhvr>
                                        <p:cTn id="107" dur="1" fill="hold">
                                          <p:stCondLst>
                                            <p:cond delay="0"/>
                                          </p:stCondLst>
                                        </p:cTn>
                                        <p:tgtEl>
                                          <p:spTgt spid="52"/>
                                        </p:tgtEl>
                                        <p:attrNameLst>
                                          <p:attrName>style.visibility</p:attrName>
                                        </p:attrNameLst>
                                      </p:cBhvr>
                                      <p:to>
                                        <p:strVal val="visible"/>
                                      </p:to>
                                    </p:set>
                                    <p:animEffect transition="in" filter="blinds(horizontal)">
                                      <p:cBhvr>
                                        <p:cTn id="108" dur="500"/>
                                        <p:tgtEl>
                                          <p:spTgt spid="52"/>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3" presetClass="entr" presetSubtype="10" fill="hold" nodeType="clickEffect">
                                  <p:stCondLst>
                                    <p:cond delay="0"/>
                                  </p:stCondLst>
                                  <p:childTnLst>
                                    <p:set>
                                      <p:cBhvr>
                                        <p:cTn id="112" dur="1" fill="hold">
                                          <p:stCondLst>
                                            <p:cond delay="0"/>
                                          </p:stCondLst>
                                        </p:cTn>
                                        <p:tgtEl>
                                          <p:spTgt spid="57"/>
                                        </p:tgtEl>
                                        <p:attrNameLst>
                                          <p:attrName>style.visibility</p:attrName>
                                        </p:attrNameLst>
                                      </p:cBhvr>
                                      <p:to>
                                        <p:strVal val="visible"/>
                                      </p:to>
                                    </p:set>
                                    <p:animEffect transition="in" filter="blinds(horizontal)">
                                      <p:cBhvr>
                                        <p:cTn id="113" dur="500"/>
                                        <p:tgtEl>
                                          <p:spTgt spid="57"/>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3" presetClass="entr" presetSubtype="10" fill="hold" grpId="0" nodeType="clickEffect">
                                  <p:stCondLst>
                                    <p:cond delay="0"/>
                                  </p:stCondLst>
                                  <p:childTnLst>
                                    <p:set>
                                      <p:cBhvr>
                                        <p:cTn id="117" dur="1" fill="hold">
                                          <p:stCondLst>
                                            <p:cond delay="0"/>
                                          </p:stCondLst>
                                        </p:cTn>
                                        <p:tgtEl>
                                          <p:spTgt spid="61"/>
                                        </p:tgtEl>
                                        <p:attrNameLst>
                                          <p:attrName>style.visibility</p:attrName>
                                        </p:attrNameLst>
                                      </p:cBhvr>
                                      <p:to>
                                        <p:strVal val="visible"/>
                                      </p:to>
                                    </p:set>
                                    <p:animEffect transition="in" filter="blinds(horizontal)">
                                      <p:cBhvr>
                                        <p:cTn id="118" dur="500"/>
                                        <p:tgtEl>
                                          <p:spTgt spid="61"/>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3" presetClass="entr" presetSubtype="10" fill="hold" nodeType="clickEffect">
                                  <p:stCondLst>
                                    <p:cond delay="0"/>
                                  </p:stCondLst>
                                  <p:childTnLst>
                                    <p:set>
                                      <p:cBhvr>
                                        <p:cTn id="122" dur="1" fill="hold">
                                          <p:stCondLst>
                                            <p:cond delay="0"/>
                                          </p:stCondLst>
                                        </p:cTn>
                                        <p:tgtEl>
                                          <p:spTgt spid="53"/>
                                        </p:tgtEl>
                                        <p:attrNameLst>
                                          <p:attrName>style.visibility</p:attrName>
                                        </p:attrNameLst>
                                      </p:cBhvr>
                                      <p:to>
                                        <p:strVal val="visible"/>
                                      </p:to>
                                    </p:set>
                                    <p:animEffect transition="in" filter="blinds(horizontal)">
                                      <p:cBhvr>
                                        <p:cTn id="123" dur="500"/>
                                        <p:tgtEl>
                                          <p:spTgt spid="53"/>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3" presetClass="entr" presetSubtype="10" fill="hold" nodeType="clickEffect">
                                  <p:stCondLst>
                                    <p:cond delay="0"/>
                                  </p:stCondLst>
                                  <p:childTnLst>
                                    <p:set>
                                      <p:cBhvr>
                                        <p:cTn id="127" dur="1" fill="hold">
                                          <p:stCondLst>
                                            <p:cond delay="0"/>
                                          </p:stCondLst>
                                        </p:cTn>
                                        <p:tgtEl>
                                          <p:spTgt spid="47"/>
                                        </p:tgtEl>
                                        <p:attrNameLst>
                                          <p:attrName>style.visibility</p:attrName>
                                        </p:attrNameLst>
                                      </p:cBhvr>
                                      <p:to>
                                        <p:strVal val="visible"/>
                                      </p:to>
                                    </p:set>
                                    <p:animEffect transition="in" filter="blinds(horizontal)">
                                      <p:cBhvr>
                                        <p:cTn id="128" dur="500"/>
                                        <p:tgtEl>
                                          <p:spTgt spid="47"/>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3" presetClass="entr" presetSubtype="10" fill="hold" nodeType="clickEffect">
                                  <p:stCondLst>
                                    <p:cond delay="0"/>
                                  </p:stCondLst>
                                  <p:childTnLst>
                                    <p:set>
                                      <p:cBhvr>
                                        <p:cTn id="132" dur="1" fill="hold">
                                          <p:stCondLst>
                                            <p:cond delay="0"/>
                                          </p:stCondLst>
                                        </p:cTn>
                                        <p:tgtEl>
                                          <p:spTgt spid="49"/>
                                        </p:tgtEl>
                                        <p:attrNameLst>
                                          <p:attrName>style.visibility</p:attrName>
                                        </p:attrNameLst>
                                      </p:cBhvr>
                                      <p:to>
                                        <p:strVal val="visible"/>
                                      </p:to>
                                    </p:set>
                                    <p:animEffect transition="in" filter="blinds(horizontal)">
                                      <p:cBhvr>
                                        <p:cTn id="133" dur="500"/>
                                        <p:tgtEl>
                                          <p:spTgt spid="49"/>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3" presetClass="entr" presetSubtype="10" fill="hold" grpId="0" nodeType="clickEffect">
                                  <p:stCondLst>
                                    <p:cond delay="0"/>
                                  </p:stCondLst>
                                  <p:childTnLst>
                                    <p:set>
                                      <p:cBhvr>
                                        <p:cTn id="137" dur="1" fill="hold">
                                          <p:stCondLst>
                                            <p:cond delay="0"/>
                                          </p:stCondLst>
                                        </p:cTn>
                                        <p:tgtEl>
                                          <p:spTgt spid="6"/>
                                        </p:tgtEl>
                                        <p:attrNameLst>
                                          <p:attrName>style.visibility</p:attrName>
                                        </p:attrNameLst>
                                      </p:cBhvr>
                                      <p:to>
                                        <p:strVal val="visible"/>
                                      </p:to>
                                    </p:set>
                                    <p:animEffect transition="in" filter="blinds(horizontal)">
                                      <p:cBhvr>
                                        <p:cTn id="138" dur="500"/>
                                        <p:tgtEl>
                                          <p:spTgt spid="6"/>
                                        </p:tgtEl>
                                      </p:cBhvr>
                                    </p:animEffect>
                                  </p:childTnLst>
                                </p:cTn>
                              </p:par>
                            </p:childTnLst>
                          </p:cTn>
                        </p:par>
                      </p:childTnLst>
                    </p:cTn>
                  </p:par>
                  <p:par>
                    <p:cTn id="139" fill="hold" nodeType="clickPar">
                      <p:stCondLst>
                        <p:cond delay="indefinite"/>
                      </p:stCondLst>
                      <p:childTnLst>
                        <p:par>
                          <p:cTn id="140" fill="hold" nodeType="withGroup">
                            <p:stCondLst>
                              <p:cond delay="0"/>
                            </p:stCondLst>
                            <p:childTnLst>
                              <p:par>
                                <p:cTn id="141" presetID="3" presetClass="entr" presetSubtype="10" fill="hold" grpId="0" nodeType="clickEffect">
                                  <p:stCondLst>
                                    <p:cond delay="0"/>
                                  </p:stCondLst>
                                  <p:childTnLst>
                                    <p:set>
                                      <p:cBhvr>
                                        <p:cTn id="142" dur="1" fill="hold">
                                          <p:stCondLst>
                                            <p:cond delay="0"/>
                                          </p:stCondLst>
                                        </p:cTn>
                                        <p:tgtEl>
                                          <p:spTgt spid="48"/>
                                        </p:tgtEl>
                                        <p:attrNameLst>
                                          <p:attrName>style.visibility</p:attrName>
                                        </p:attrNameLst>
                                      </p:cBhvr>
                                      <p:to>
                                        <p:strVal val="visible"/>
                                      </p:to>
                                    </p:set>
                                    <p:animEffect transition="in" filter="blinds(horizontal)">
                                      <p:cBhvr>
                                        <p:cTn id="143" dur="500"/>
                                        <p:tgtEl>
                                          <p:spTgt spid="48"/>
                                        </p:tgtEl>
                                      </p:cBhvr>
                                    </p:animEffect>
                                  </p:childTnLst>
                                </p:cTn>
                              </p:par>
                              <p:par>
                                <p:cTn id="144" presetID="3" presetClass="entr" presetSubtype="10" fill="hold" grpId="0" nodeType="withEffect">
                                  <p:stCondLst>
                                    <p:cond delay="0"/>
                                  </p:stCondLst>
                                  <p:childTnLst>
                                    <p:set>
                                      <p:cBhvr>
                                        <p:cTn id="145" dur="1" fill="hold">
                                          <p:stCondLst>
                                            <p:cond delay="0"/>
                                          </p:stCondLst>
                                        </p:cTn>
                                        <p:tgtEl>
                                          <p:spTgt spid="67"/>
                                        </p:tgtEl>
                                        <p:attrNameLst>
                                          <p:attrName>style.visibility</p:attrName>
                                        </p:attrNameLst>
                                      </p:cBhvr>
                                      <p:to>
                                        <p:strVal val="visible"/>
                                      </p:to>
                                    </p:set>
                                    <p:animEffect transition="in" filter="blinds(horizontal)">
                                      <p:cBhvr>
                                        <p:cTn id="146"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35" grpId="0"/>
      <p:bldP spid="36" grpId="0"/>
      <p:bldP spid="40" grpId="0"/>
      <p:bldP spid="44" grpId="0"/>
      <p:bldP spid="45" grpId="0"/>
      <p:bldP spid="46" grpId="0"/>
      <p:bldP spid="61" grpId="0"/>
      <p:bldP spid="67" grpId="0" animBg="1"/>
      <p:bldP spid="48" grpId="0" animBg="1"/>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GB" smtClean="0">
                <a:latin typeface="Comic Sans MS" pitchFamily="66" charset="0"/>
              </a:rPr>
              <a:t>Summary</a:t>
            </a:r>
          </a:p>
        </p:txBody>
      </p:sp>
      <p:sp>
        <p:nvSpPr>
          <p:cNvPr id="29699" name="Rectangle 3"/>
          <p:cNvSpPr>
            <a:spLocks noGrp="1" noChangeArrowheads="1"/>
          </p:cNvSpPr>
          <p:nvPr>
            <p:ph type="body" idx="1"/>
          </p:nvPr>
        </p:nvSpPr>
        <p:spPr/>
        <p:txBody>
          <a:bodyPr/>
          <a:lstStyle/>
          <a:p>
            <a:pPr eaLnBrk="1" hangingPunct="1"/>
            <a:r>
              <a:rPr lang="en-GB" smtClean="0">
                <a:latin typeface="Comic Sans MS" pitchFamily="66" charset="0"/>
              </a:rPr>
              <a:t>We have learnt what Differentiation is, and the process used</a:t>
            </a:r>
          </a:p>
          <a:p>
            <a:pPr eaLnBrk="1" hangingPunct="1"/>
            <a:endParaRPr lang="en-GB" smtClean="0">
              <a:latin typeface="Comic Sans MS" pitchFamily="66" charset="0"/>
            </a:endParaRPr>
          </a:p>
          <a:p>
            <a:pPr eaLnBrk="1" hangingPunct="1"/>
            <a:r>
              <a:rPr lang="en-GB" smtClean="0">
                <a:latin typeface="Comic Sans MS" pitchFamily="66" charset="0"/>
              </a:rPr>
              <a:t>We have also seen the appropriate notation</a:t>
            </a:r>
          </a:p>
          <a:p>
            <a:pPr eaLnBrk="1" hangingPunct="1"/>
            <a:endParaRPr lang="en-GB" smtClean="0">
              <a:latin typeface="Comic Sans MS" pitchFamily="66" charset="0"/>
            </a:endParaRPr>
          </a:p>
          <a:p>
            <a:pPr eaLnBrk="1" hangingPunct="1"/>
            <a:r>
              <a:rPr lang="en-GB" smtClean="0">
                <a:latin typeface="Comic Sans MS" pitchFamily="66" charset="0"/>
              </a:rPr>
              <a:t>We have also seen when to use it</a:t>
            </a:r>
          </a:p>
        </p:txBody>
      </p:sp>
      <p:pic>
        <p:nvPicPr>
          <p:cNvPr id="29700" name="Picture 4" descr="imagesCA67BVZ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87325"/>
            <a:ext cx="1371600"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WordArt 2"/>
          <p:cNvSpPr>
            <a:spLocks noChangeArrowheads="1" noChangeShapeType="1" noTextEdit="1"/>
          </p:cNvSpPr>
          <p:nvPr/>
        </p:nvSpPr>
        <p:spPr bwMode="auto">
          <a:xfrm>
            <a:off x="1524000" y="2667000"/>
            <a:ext cx="6019800" cy="1285875"/>
          </a:xfrm>
          <a:prstGeom prst="rect">
            <a:avLst/>
          </a:prstGeom>
        </p:spPr>
        <p:txBody>
          <a:bodyPr wrap="none" fromWordArt="1">
            <a:prstTxWarp prst="textSlantUp">
              <a:avLst>
                <a:gd name="adj" fmla="val 32056"/>
              </a:avLst>
            </a:prstTxWarp>
          </a:bodyPr>
          <a:lstStyle/>
          <a:p>
            <a:pPr algn="ctr"/>
            <a:r>
              <a:rPr lang="en-GB" sz="3600" kern="10">
                <a:ln w="25400">
                  <a:solidFill>
                    <a:schemeClr val="tx1"/>
                  </a:solidFill>
                  <a:round/>
                  <a:headEnd/>
                  <a:tailEnd/>
                </a:ln>
                <a:solidFill>
                  <a:srgbClr val="FF0000"/>
                </a:solidFill>
                <a:effectLst>
                  <a:outerShdw dist="53882" dir="2700000" algn="ctr" rotWithShape="0">
                    <a:srgbClr val="9999FF">
                      <a:alpha val="79999"/>
                    </a:srgbClr>
                  </a:outerShdw>
                </a:effectLst>
                <a:latin typeface="Impact"/>
              </a:rPr>
              <a:t>Teachings for Exercise 7B</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GB" smtClean="0">
                <a:latin typeface="Comic Sans MS" pitchFamily="66" charset="0"/>
              </a:rPr>
              <a:t>Differentiation</a:t>
            </a:r>
          </a:p>
        </p:txBody>
      </p:sp>
      <p:sp>
        <p:nvSpPr>
          <p:cNvPr id="7171" name="Rectangle 3"/>
          <p:cNvSpPr>
            <a:spLocks noGrp="1" noChangeArrowheads="1"/>
          </p:cNvSpPr>
          <p:nvPr>
            <p:ph type="body" idx="1"/>
          </p:nvPr>
        </p:nvSpPr>
        <p:spPr>
          <a:xfrm>
            <a:off x="228600" y="1600200"/>
            <a:ext cx="4495800" cy="4953000"/>
          </a:xfrm>
        </p:spPr>
        <p:txBody>
          <a:bodyPr/>
          <a:lstStyle/>
          <a:p>
            <a:pPr marL="0" indent="0" algn="ctr" eaLnBrk="1" hangingPunct="1">
              <a:buFontTx/>
              <a:buNone/>
            </a:pPr>
            <a:r>
              <a:rPr lang="en-GB" sz="1600" b="1" u="sng" smtClean="0">
                <a:latin typeface="Comic Sans MS" pitchFamily="66" charset="0"/>
              </a:rPr>
              <a:t>You need to be able to find the gradient function of a formula</a:t>
            </a:r>
          </a:p>
          <a:p>
            <a:pPr marL="0" indent="0" eaLnBrk="1" hangingPunct="1">
              <a:buFontTx/>
              <a:buNone/>
            </a:pPr>
            <a:endParaRPr lang="en-GB" sz="1600" b="1" smtClean="0">
              <a:latin typeface="Comic Sans MS" pitchFamily="66" charset="0"/>
            </a:endParaRPr>
          </a:p>
          <a:p>
            <a:pPr marL="0" indent="0" eaLnBrk="1" hangingPunct="1">
              <a:buFontTx/>
              <a:buNone/>
            </a:pPr>
            <a:r>
              <a:rPr lang="en-GB" sz="1600" smtClean="0">
                <a:latin typeface="Comic Sans MS" pitchFamily="66" charset="0"/>
              </a:rPr>
              <a:t>On a straight line graph, the gradient is constant, the same everywhere along the line.</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On any curved graph, the gradient is always changing. Its value depends on where you are along the x-axis. </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The different gradients can be shown by tangents. These are lines that touch the curve in only one place.</a:t>
            </a:r>
          </a:p>
          <a:p>
            <a:pPr marL="0" indent="0" eaLnBrk="1" hangingPunct="1">
              <a:buFontTx/>
              <a:buNone/>
            </a:pPr>
            <a:endParaRPr lang="en-GB" sz="1600" smtClean="0">
              <a:latin typeface="Comic Sans MS" pitchFamily="66" charset="0"/>
            </a:endParaRPr>
          </a:p>
          <a:p>
            <a:pPr marL="0" indent="0" algn="ctr" eaLnBrk="1" hangingPunct="1">
              <a:buFontTx/>
              <a:buNone/>
            </a:pPr>
            <a:r>
              <a:rPr lang="en-GB" sz="1600" smtClean="0">
                <a:latin typeface="Comic Sans MS" pitchFamily="66" charset="0"/>
              </a:rPr>
              <a:t>Differentiation is the process whereby we can find a formula to give the gradient on a curve, at any point on it.</a:t>
            </a:r>
          </a:p>
        </p:txBody>
      </p:sp>
      <p:sp>
        <p:nvSpPr>
          <p:cNvPr id="5124" name="Text Box 4"/>
          <p:cNvSpPr txBox="1">
            <a:spLocks noChangeArrowheads="1"/>
          </p:cNvSpPr>
          <p:nvPr/>
        </p:nvSpPr>
        <p:spPr bwMode="auto">
          <a:xfrm>
            <a:off x="8534400" y="6491288"/>
            <a:ext cx="609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atin typeface="Comic Sans MS" pitchFamily="66" charset="0"/>
              </a:rPr>
              <a:t>7B</a:t>
            </a:r>
          </a:p>
        </p:txBody>
      </p:sp>
      <p:sp>
        <p:nvSpPr>
          <p:cNvPr id="7173" name="Line 5"/>
          <p:cNvSpPr>
            <a:spLocks noChangeShapeType="1"/>
          </p:cNvSpPr>
          <p:nvPr/>
        </p:nvSpPr>
        <p:spPr bwMode="auto">
          <a:xfrm flipV="1">
            <a:off x="6248400" y="1752600"/>
            <a:ext cx="0" cy="1676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4" name="Line 6"/>
          <p:cNvSpPr>
            <a:spLocks noChangeShapeType="1"/>
          </p:cNvSpPr>
          <p:nvPr/>
        </p:nvSpPr>
        <p:spPr bwMode="auto">
          <a:xfrm>
            <a:off x="5410200" y="2590800"/>
            <a:ext cx="1752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5" name="Line 7"/>
          <p:cNvSpPr>
            <a:spLocks noChangeShapeType="1"/>
          </p:cNvSpPr>
          <p:nvPr/>
        </p:nvSpPr>
        <p:spPr bwMode="auto">
          <a:xfrm flipV="1">
            <a:off x="5486400" y="1905000"/>
            <a:ext cx="1447800" cy="990600"/>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6" name="Text Box 8"/>
          <p:cNvSpPr txBox="1">
            <a:spLocks noChangeArrowheads="1"/>
          </p:cNvSpPr>
          <p:nvPr/>
        </p:nvSpPr>
        <p:spPr bwMode="auto">
          <a:xfrm>
            <a:off x="7315200" y="2133600"/>
            <a:ext cx="1676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600">
                <a:solidFill>
                  <a:srgbClr val="FF0000"/>
                </a:solidFill>
                <a:latin typeface="Comic Sans MS" pitchFamily="66" charset="0"/>
              </a:rPr>
              <a:t>Straight Line = Constant Gradient</a:t>
            </a:r>
          </a:p>
        </p:txBody>
      </p:sp>
      <p:sp>
        <p:nvSpPr>
          <p:cNvPr id="7177" name="Line 9"/>
          <p:cNvSpPr>
            <a:spLocks noChangeShapeType="1"/>
          </p:cNvSpPr>
          <p:nvPr/>
        </p:nvSpPr>
        <p:spPr bwMode="auto">
          <a:xfrm flipV="1">
            <a:off x="6248400" y="4191000"/>
            <a:ext cx="0" cy="1676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8" name="Line 10"/>
          <p:cNvSpPr>
            <a:spLocks noChangeShapeType="1"/>
          </p:cNvSpPr>
          <p:nvPr/>
        </p:nvSpPr>
        <p:spPr bwMode="auto">
          <a:xfrm>
            <a:off x="5410200" y="5029200"/>
            <a:ext cx="1752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0" name="Freeform 12"/>
          <p:cNvSpPr>
            <a:spLocks/>
          </p:cNvSpPr>
          <p:nvPr/>
        </p:nvSpPr>
        <p:spPr bwMode="auto">
          <a:xfrm>
            <a:off x="5638800" y="4343400"/>
            <a:ext cx="1447800" cy="1295400"/>
          </a:xfrm>
          <a:custGeom>
            <a:avLst/>
            <a:gdLst>
              <a:gd name="T0" fmla="*/ 0 w 912"/>
              <a:gd name="T1" fmla="*/ 0 h 816"/>
              <a:gd name="T2" fmla="*/ 604837500 w 912"/>
              <a:gd name="T3" fmla="*/ 1451610000 h 816"/>
              <a:gd name="T4" fmla="*/ 1572577500 w 912"/>
              <a:gd name="T5" fmla="*/ 725805000 h 816"/>
              <a:gd name="T6" fmla="*/ 2147483647 w 912"/>
              <a:gd name="T7" fmla="*/ 2056447500 h 8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12" h="816">
                <a:moveTo>
                  <a:pt x="0" y="0"/>
                </a:moveTo>
                <a:cubicBezTo>
                  <a:pt x="68" y="264"/>
                  <a:pt x="136" y="528"/>
                  <a:pt x="240" y="576"/>
                </a:cubicBezTo>
                <a:cubicBezTo>
                  <a:pt x="344" y="624"/>
                  <a:pt x="512" y="248"/>
                  <a:pt x="624" y="288"/>
                </a:cubicBezTo>
                <a:cubicBezTo>
                  <a:pt x="736" y="328"/>
                  <a:pt x="824" y="572"/>
                  <a:pt x="912" y="816"/>
                </a:cubicBezTo>
              </a:path>
            </a:pathLst>
          </a:custGeom>
          <a:noFill/>
          <a:ln w="25400">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1" name="Text Box 13"/>
          <p:cNvSpPr txBox="1">
            <a:spLocks noChangeArrowheads="1"/>
          </p:cNvSpPr>
          <p:nvPr/>
        </p:nvSpPr>
        <p:spPr bwMode="auto">
          <a:xfrm>
            <a:off x="7315200" y="4648200"/>
            <a:ext cx="1676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600">
                <a:solidFill>
                  <a:srgbClr val="0000FF"/>
                </a:solidFill>
                <a:latin typeface="Comic Sans MS" pitchFamily="66" charset="0"/>
              </a:rPr>
              <a:t>Curved line = Gradient Changes</a:t>
            </a:r>
          </a:p>
        </p:txBody>
      </p:sp>
      <p:sp>
        <p:nvSpPr>
          <p:cNvPr id="7182" name="Line 14"/>
          <p:cNvSpPr>
            <a:spLocks noChangeShapeType="1"/>
          </p:cNvSpPr>
          <p:nvPr/>
        </p:nvSpPr>
        <p:spPr bwMode="auto">
          <a:xfrm>
            <a:off x="5486400" y="4038600"/>
            <a:ext cx="609600" cy="1752600"/>
          </a:xfrm>
          <a:prstGeom prst="line">
            <a:avLst/>
          </a:prstGeom>
          <a:noFill/>
          <a:ln w="25400">
            <a:solidFill>
              <a:srgbClr val="0000F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3" name="Line 15"/>
          <p:cNvSpPr>
            <a:spLocks noChangeShapeType="1"/>
          </p:cNvSpPr>
          <p:nvPr/>
        </p:nvSpPr>
        <p:spPr bwMode="auto">
          <a:xfrm flipH="1">
            <a:off x="6019800" y="4572000"/>
            <a:ext cx="990600" cy="457200"/>
          </a:xfrm>
          <a:prstGeom prst="line">
            <a:avLst/>
          </a:prstGeom>
          <a:noFill/>
          <a:ln w="25400">
            <a:solidFill>
              <a:srgbClr val="0000FF"/>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4" name="Line 16"/>
          <p:cNvSpPr>
            <a:spLocks noChangeShapeType="1"/>
          </p:cNvSpPr>
          <p:nvPr/>
        </p:nvSpPr>
        <p:spPr bwMode="auto">
          <a:xfrm flipV="1">
            <a:off x="5486400" y="5410200"/>
            <a:ext cx="304800" cy="76200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5" name="Text Box 17"/>
          <p:cNvSpPr txBox="1">
            <a:spLocks noChangeArrowheads="1"/>
          </p:cNvSpPr>
          <p:nvPr/>
        </p:nvSpPr>
        <p:spPr bwMode="auto">
          <a:xfrm>
            <a:off x="5029200" y="6248400"/>
            <a:ext cx="1066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a:latin typeface="Comic Sans MS" pitchFamily="66" charset="0"/>
              </a:rPr>
              <a:t>tangent</a:t>
            </a:r>
          </a:p>
        </p:txBody>
      </p:sp>
      <p:sp>
        <p:nvSpPr>
          <p:cNvPr id="7186" name="Text Box 18"/>
          <p:cNvSpPr txBox="1">
            <a:spLocks noChangeArrowheads="1"/>
          </p:cNvSpPr>
          <p:nvPr/>
        </p:nvSpPr>
        <p:spPr bwMode="auto">
          <a:xfrm>
            <a:off x="6477000" y="3733800"/>
            <a:ext cx="1066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a:latin typeface="Comic Sans MS" pitchFamily="66" charset="0"/>
              </a:rPr>
              <a:t>tangent</a:t>
            </a:r>
          </a:p>
        </p:txBody>
      </p:sp>
      <p:sp>
        <p:nvSpPr>
          <p:cNvPr id="7187" name="Line 19"/>
          <p:cNvSpPr>
            <a:spLocks noChangeShapeType="1"/>
          </p:cNvSpPr>
          <p:nvPr/>
        </p:nvSpPr>
        <p:spPr bwMode="auto">
          <a:xfrm flipH="1">
            <a:off x="6705600" y="4114800"/>
            <a:ext cx="76200" cy="45720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88" name="Rectangle 20"/>
          <p:cNvSpPr>
            <a:spLocks noChangeArrowheads="1"/>
          </p:cNvSpPr>
          <p:nvPr/>
        </p:nvSpPr>
        <p:spPr bwMode="auto">
          <a:xfrm>
            <a:off x="304800" y="5638800"/>
            <a:ext cx="4343400" cy="838200"/>
          </a:xfrm>
          <a:prstGeom prst="rect">
            <a:avLst/>
          </a:prstGeom>
          <a:noFill/>
          <a:ln w="254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5140" name="Picture 21" descr="diff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10400" y="228600"/>
            <a:ext cx="19050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7171">
                                            <p:txEl>
                                              <p:pRg st="2" end="2"/>
                                            </p:txEl>
                                          </p:spTgt>
                                        </p:tgtEl>
                                        <p:attrNameLst>
                                          <p:attrName>style.visibility</p:attrName>
                                        </p:attrNameLst>
                                      </p:cBhvr>
                                      <p:to>
                                        <p:strVal val="visible"/>
                                      </p:to>
                                    </p:set>
                                    <p:animEffect transition="in" filter="blinds(horizontal)">
                                      <p:cBhvr>
                                        <p:cTn id="7" dur="500"/>
                                        <p:tgtEl>
                                          <p:spTgt spid="7171">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173"/>
                                        </p:tgtEl>
                                        <p:attrNameLst>
                                          <p:attrName>style.visibility</p:attrName>
                                        </p:attrNameLst>
                                      </p:cBhvr>
                                      <p:to>
                                        <p:strVal val="visible"/>
                                      </p:to>
                                    </p:set>
                                    <p:animEffect transition="in" filter="blinds(horizontal)">
                                      <p:cBhvr>
                                        <p:cTn id="12" dur="500"/>
                                        <p:tgtEl>
                                          <p:spTgt spid="7173"/>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7174"/>
                                        </p:tgtEl>
                                        <p:attrNameLst>
                                          <p:attrName>style.visibility</p:attrName>
                                        </p:attrNameLst>
                                      </p:cBhvr>
                                      <p:to>
                                        <p:strVal val="visible"/>
                                      </p:to>
                                    </p:set>
                                    <p:animEffect transition="in" filter="blinds(horizontal)">
                                      <p:cBhvr>
                                        <p:cTn id="15" dur="500"/>
                                        <p:tgtEl>
                                          <p:spTgt spid="717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7175"/>
                                        </p:tgtEl>
                                        <p:attrNameLst>
                                          <p:attrName>style.visibility</p:attrName>
                                        </p:attrNameLst>
                                      </p:cBhvr>
                                      <p:to>
                                        <p:strVal val="visible"/>
                                      </p:to>
                                    </p:set>
                                    <p:animEffect transition="in" filter="blinds(horizontal)">
                                      <p:cBhvr>
                                        <p:cTn id="20" dur="500"/>
                                        <p:tgtEl>
                                          <p:spTgt spid="717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7176"/>
                                        </p:tgtEl>
                                        <p:attrNameLst>
                                          <p:attrName>style.visibility</p:attrName>
                                        </p:attrNameLst>
                                      </p:cBhvr>
                                      <p:to>
                                        <p:strVal val="visible"/>
                                      </p:to>
                                    </p:set>
                                    <p:animEffect transition="in" filter="blinds(horizontal)">
                                      <p:cBhvr>
                                        <p:cTn id="25" dur="500"/>
                                        <p:tgtEl>
                                          <p:spTgt spid="717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nodeType="clickEffect">
                                  <p:stCondLst>
                                    <p:cond delay="0"/>
                                  </p:stCondLst>
                                  <p:childTnLst>
                                    <p:set>
                                      <p:cBhvr>
                                        <p:cTn id="29" dur="1" fill="hold">
                                          <p:stCondLst>
                                            <p:cond delay="0"/>
                                          </p:stCondLst>
                                        </p:cTn>
                                        <p:tgtEl>
                                          <p:spTgt spid="7171">
                                            <p:txEl>
                                              <p:pRg st="4" end="4"/>
                                            </p:txEl>
                                          </p:spTgt>
                                        </p:tgtEl>
                                        <p:attrNameLst>
                                          <p:attrName>style.visibility</p:attrName>
                                        </p:attrNameLst>
                                      </p:cBhvr>
                                      <p:to>
                                        <p:strVal val="visible"/>
                                      </p:to>
                                    </p:set>
                                    <p:animEffect transition="in" filter="blinds(horizontal)">
                                      <p:cBhvr>
                                        <p:cTn id="30" dur="500"/>
                                        <p:tgtEl>
                                          <p:spTgt spid="7171">
                                            <p:txEl>
                                              <p:pRg st="4" end="4"/>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7177"/>
                                        </p:tgtEl>
                                        <p:attrNameLst>
                                          <p:attrName>style.visibility</p:attrName>
                                        </p:attrNameLst>
                                      </p:cBhvr>
                                      <p:to>
                                        <p:strVal val="visible"/>
                                      </p:to>
                                    </p:set>
                                    <p:animEffect transition="in" filter="blinds(horizontal)">
                                      <p:cBhvr>
                                        <p:cTn id="35" dur="500"/>
                                        <p:tgtEl>
                                          <p:spTgt spid="7177"/>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7178"/>
                                        </p:tgtEl>
                                        <p:attrNameLst>
                                          <p:attrName>style.visibility</p:attrName>
                                        </p:attrNameLst>
                                      </p:cBhvr>
                                      <p:to>
                                        <p:strVal val="visible"/>
                                      </p:to>
                                    </p:set>
                                    <p:animEffect transition="in" filter="blinds(horizontal)">
                                      <p:cBhvr>
                                        <p:cTn id="38" dur="500"/>
                                        <p:tgtEl>
                                          <p:spTgt spid="7178"/>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7180"/>
                                        </p:tgtEl>
                                        <p:attrNameLst>
                                          <p:attrName>style.visibility</p:attrName>
                                        </p:attrNameLst>
                                      </p:cBhvr>
                                      <p:to>
                                        <p:strVal val="visible"/>
                                      </p:to>
                                    </p:set>
                                    <p:animEffect transition="in" filter="blinds(horizontal)">
                                      <p:cBhvr>
                                        <p:cTn id="43" dur="500"/>
                                        <p:tgtEl>
                                          <p:spTgt spid="718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7181"/>
                                        </p:tgtEl>
                                        <p:attrNameLst>
                                          <p:attrName>style.visibility</p:attrName>
                                        </p:attrNameLst>
                                      </p:cBhvr>
                                      <p:to>
                                        <p:strVal val="visible"/>
                                      </p:to>
                                    </p:set>
                                    <p:animEffect transition="in" filter="blinds(horizontal)">
                                      <p:cBhvr>
                                        <p:cTn id="48" dur="500"/>
                                        <p:tgtEl>
                                          <p:spTgt spid="7181"/>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3" presetClass="entr" presetSubtype="10" fill="hold" nodeType="clickEffect">
                                  <p:stCondLst>
                                    <p:cond delay="0"/>
                                  </p:stCondLst>
                                  <p:childTnLst>
                                    <p:set>
                                      <p:cBhvr>
                                        <p:cTn id="52" dur="1" fill="hold">
                                          <p:stCondLst>
                                            <p:cond delay="0"/>
                                          </p:stCondLst>
                                        </p:cTn>
                                        <p:tgtEl>
                                          <p:spTgt spid="7171">
                                            <p:txEl>
                                              <p:pRg st="6" end="6"/>
                                            </p:txEl>
                                          </p:spTgt>
                                        </p:tgtEl>
                                        <p:attrNameLst>
                                          <p:attrName>style.visibility</p:attrName>
                                        </p:attrNameLst>
                                      </p:cBhvr>
                                      <p:to>
                                        <p:strVal val="visible"/>
                                      </p:to>
                                    </p:set>
                                    <p:animEffect transition="in" filter="blinds(horizontal)">
                                      <p:cBhvr>
                                        <p:cTn id="53" dur="500"/>
                                        <p:tgtEl>
                                          <p:spTgt spid="7171">
                                            <p:txEl>
                                              <p:pRg st="6" end="6"/>
                                            </p:txEl>
                                          </p:spTgt>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7182"/>
                                        </p:tgtEl>
                                        <p:attrNameLst>
                                          <p:attrName>style.visibility</p:attrName>
                                        </p:attrNameLst>
                                      </p:cBhvr>
                                      <p:to>
                                        <p:strVal val="visible"/>
                                      </p:to>
                                    </p:set>
                                    <p:animEffect transition="in" filter="blinds(horizontal)">
                                      <p:cBhvr>
                                        <p:cTn id="58" dur="500"/>
                                        <p:tgtEl>
                                          <p:spTgt spid="7182"/>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7184"/>
                                        </p:tgtEl>
                                        <p:attrNameLst>
                                          <p:attrName>style.visibility</p:attrName>
                                        </p:attrNameLst>
                                      </p:cBhvr>
                                      <p:to>
                                        <p:strVal val="visible"/>
                                      </p:to>
                                    </p:set>
                                    <p:animEffect transition="in" filter="blinds(horizontal)">
                                      <p:cBhvr>
                                        <p:cTn id="63" dur="500"/>
                                        <p:tgtEl>
                                          <p:spTgt spid="7184"/>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7185"/>
                                        </p:tgtEl>
                                        <p:attrNameLst>
                                          <p:attrName>style.visibility</p:attrName>
                                        </p:attrNameLst>
                                      </p:cBhvr>
                                      <p:to>
                                        <p:strVal val="visible"/>
                                      </p:to>
                                    </p:set>
                                    <p:animEffect transition="in" filter="blinds(horizontal)">
                                      <p:cBhvr>
                                        <p:cTn id="66" dur="500"/>
                                        <p:tgtEl>
                                          <p:spTgt spid="7185"/>
                                        </p:tgtEl>
                                      </p:cBhvr>
                                    </p:animEffect>
                                  </p:childTnLst>
                                </p:cTn>
                              </p:par>
                            </p:childTnLst>
                          </p:cTn>
                        </p:par>
                      </p:childTnLst>
                    </p:cTn>
                  </p:par>
                  <p:par>
                    <p:cTn id="67" fill="hold" nodeType="clickPar">
                      <p:stCondLst>
                        <p:cond delay="indefinite"/>
                      </p:stCondLst>
                      <p:childTnLst>
                        <p:par>
                          <p:cTn id="68" fill="hold" nodeType="withGroup">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7183"/>
                                        </p:tgtEl>
                                        <p:attrNameLst>
                                          <p:attrName>style.visibility</p:attrName>
                                        </p:attrNameLst>
                                      </p:cBhvr>
                                      <p:to>
                                        <p:strVal val="visible"/>
                                      </p:to>
                                    </p:set>
                                    <p:animEffect transition="in" filter="blinds(horizontal)">
                                      <p:cBhvr>
                                        <p:cTn id="71" dur="500"/>
                                        <p:tgtEl>
                                          <p:spTgt spid="7183"/>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7187"/>
                                        </p:tgtEl>
                                        <p:attrNameLst>
                                          <p:attrName>style.visibility</p:attrName>
                                        </p:attrNameLst>
                                      </p:cBhvr>
                                      <p:to>
                                        <p:strVal val="visible"/>
                                      </p:to>
                                    </p:set>
                                    <p:animEffect transition="in" filter="blinds(horizontal)">
                                      <p:cBhvr>
                                        <p:cTn id="76" dur="500"/>
                                        <p:tgtEl>
                                          <p:spTgt spid="7187"/>
                                        </p:tgtEl>
                                      </p:cBhvr>
                                    </p:animEffect>
                                  </p:childTnLst>
                                </p:cTn>
                              </p:par>
                              <p:par>
                                <p:cTn id="77" presetID="3" presetClass="entr" presetSubtype="10" fill="hold" grpId="0" nodeType="withEffect">
                                  <p:stCondLst>
                                    <p:cond delay="0"/>
                                  </p:stCondLst>
                                  <p:childTnLst>
                                    <p:set>
                                      <p:cBhvr>
                                        <p:cTn id="78" dur="1" fill="hold">
                                          <p:stCondLst>
                                            <p:cond delay="0"/>
                                          </p:stCondLst>
                                        </p:cTn>
                                        <p:tgtEl>
                                          <p:spTgt spid="7186"/>
                                        </p:tgtEl>
                                        <p:attrNameLst>
                                          <p:attrName>style.visibility</p:attrName>
                                        </p:attrNameLst>
                                      </p:cBhvr>
                                      <p:to>
                                        <p:strVal val="visible"/>
                                      </p:to>
                                    </p:set>
                                    <p:animEffect transition="in" filter="blinds(horizontal)">
                                      <p:cBhvr>
                                        <p:cTn id="79" dur="500"/>
                                        <p:tgtEl>
                                          <p:spTgt spid="7186"/>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3" presetClass="entr" presetSubtype="10" fill="hold" nodeType="clickEffect">
                                  <p:stCondLst>
                                    <p:cond delay="0"/>
                                  </p:stCondLst>
                                  <p:childTnLst>
                                    <p:set>
                                      <p:cBhvr>
                                        <p:cTn id="83" dur="1" fill="hold">
                                          <p:stCondLst>
                                            <p:cond delay="0"/>
                                          </p:stCondLst>
                                        </p:cTn>
                                        <p:tgtEl>
                                          <p:spTgt spid="7171">
                                            <p:txEl>
                                              <p:pRg st="8" end="8"/>
                                            </p:txEl>
                                          </p:spTgt>
                                        </p:tgtEl>
                                        <p:attrNameLst>
                                          <p:attrName>style.visibility</p:attrName>
                                        </p:attrNameLst>
                                      </p:cBhvr>
                                      <p:to>
                                        <p:strVal val="visible"/>
                                      </p:to>
                                    </p:set>
                                    <p:animEffect transition="in" filter="blinds(horizontal)">
                                      <p:cBhvr>
                                        <p:cTn id="84" dur="500"/>
                                        <p:tgtEl>
                                          <p:spTgt spid="7171">
                                            <p:txEl>
                                              <p:pRg st="8" end="8"/>
                                            </p:txEl>
                                          </p:spTgt>
                                        </p:tgtEl>
                                      </p:cBhvr>
                                    </p:animEffect>
                                  </p:childTnLst>
                                </p:cTn>
                              </p:par>
                              <p:par>
                                <p:cTn id="85" presetID="3" presetClass="entr" presetSubtype="10" fill="hold" grpId="0" nodeType="withEffect">
                                  <p:stCondLst>
                                    <p:cond delay="0"/>
                                  </p:stCondLst>
                                  <p:childTnLst>
                                    <p:set>
                                      <p:cBhvr>
                                        <p:cTn id="86" dur="1" fill="hold">
                                          <p:stCondLst>
                                            <p:cond delay="0"/>
                                          </p:stCondLst>
                                        </p:cTn>
                                        <p:tgtEl>
                                          <p:spTgt spid="7188"/>
                                        </p:tgtEl>
                                        <p:attrNameLst>
                                          <p:attrName>style.visibility</p:attrName>
                                        </p:attrNameLst>
                                      </p:cBhvr>
                                      <p:to>
                                        <p:strVal val="visible"/>
                                      </p:to>
                                    </p:set>
                                    <p:animEffect transition="in" filter="blinds(horizontal)">
                                      <p:cBhvr>
                                        <p:cTn id="87" dur="500"/>
                                        <p:tgtEl>
                                          <p:spTgt spid="71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animBg="1"/>
      <p:bldP spid="7174" grpId="0" animBg="1"/>
      <p:bldP spid="7175" grpId="0" animBg="1"/>
      <p:bldP spid="7176" grpId="0"/>
      <p:bldP spid="7177" grpId="0" animBg="1"/>
      <p:bldP spid="7178" grpId="0" animBg="1"/>
      <p:bldP spid="7180" grpId="0" animBg="1"/>
      <p:bldP spid="7181" grpId="0"/>
      <p:bldP spid="7182" grpId="0" animBg="1"/>
      <p:bldP spid="7183" grpId="0" animBg="1"/>
      <p:bldP spid="7184" grpId="0" animBg="1"/>
      <p:bldP spid="7185" grpId="0"/>
      <p:bldP spid="7186" grpId="0"/>
      <p:bldP spid="7187" grpId="0" animBg="1"/>
      <p:bldP spid="718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GB" smtClean="0">
                <a:latin typeface="Comic Sans MS" pitchFamily="66" charset="0"/>
              </a:rPr>
              <a:t>Differentiation</a:t>
            </a:r>
          </a:p>
        </p:txBody>
      </p:sp>
      <p:sp>
        <p:nvSpPr>
          <p:cNvPr id="8195" name="Rectangle 3"/>
          <p:cNvSpPr>
            <a:spLocks noGrp="1" noChangeArrowheads="1"/>
          </p:cNvSpPr>
          <p:nvPr>
            <p:ph type="body" idx="1"/>
          </p:nvPr>
        </p:nvSpPr>
        <p:spPr>
          <a:xfrm>
            <a:off x="228600" y="1600200"/>
            <a:ext cx="4495800" cy="4953000"/>
          </a:xfrm>
        </p:spPr>
        <p:txBody>
          <a:bodyPr/>
          <a:lstStyle/>
          <a:p>
            <a:pPr marL="0" indent="0" algn="ctr" eaLnBrk="1" hangingPunct="1">
              <a:buFontTx/>
              <a:buNone/>
            </a:pPr>
            <a:r>
              <a:rPr lang="en-GB" sz="1600" b="1" u="sng" smtClean="0">
                <a:latin typeface="Comic Sans MS" pitchFamily="66" charset="0"/>
              </a:rPr>
              <a:t>You need to be able to find the gradient function of a formula</a:t>
            </a:r>
          </a:p>
          <a:p>
            <a:pPr marL="0" indent="0" eaLnBrk="1" hangingPunct="1">
              <a:buFontTx/>
              <a:buNone/>
            </a:pPr>
            <a:endParaRPr lang="en-GB" sz="1800" b="1" smtClean="0">
              <a:latin typeface="Comic Sans MS" pitchFamily="66" charset="0"/>
            </a:endParaRPr>
          </a:p>
          <a:p>
            <a:pPr marL="0" indent="0" eaLnBrk="1" hangingPunct="1">
              <a:buFontTx/>
              <a:buNone/>
            </a:pPr>
            <a:r>
              <a:rPr lang="en-GB" sz="1800" smtClean="0">
                <a:latin typeface="Comic Sans MS" pitchFamily="66" charset="0"/>
              </a:rPr>
              <a:t>As a general rule, if;</a:t>
            </a:r>
          </a:p>
          <a:p>
            <a:pPr marL="0" indent="0" eaLnBrk="1" hangingPunct="1">
              <a:buFontTx/>
              <a:buNone/>
            </a:pPr>
            <a:endParaRPr lang="en-GB" sz="1800" smtClean="0">
              <a:latin typeface="Comic Sans MS" pitchFamily="66" charset="0"/>
            </a:endParaRPr>
          </a:p>
          <a:p>
            <a:pPr marL="0" indent="0" eaLnBrk="1" hangingPunct="1">
              <a:buFontTx/>
              <a:buNone/>
            </a:pPr>
            <a:endParaRPr lang="en-GB" sz="1800" smtClean="0">
              <a:latin typeface="Comic Sans MS" pitchFamily="66" charset="0"/>
            </a:endParaRPr>
          </a:p>
          <a:p>
            <a:pPr marL="0" indent="0" eaLnBrk="1" hangingPunct="1">
              <a:buFontTx/>
              <a:buNone/>
            </a:pPr>
            <a:endParaRPr lang="en-GB" sz="1800" smtClean="0">
              <a:latin typeface="Comic Sans MS" pitchFamily="66" charset="0"/>
            </a:endParaRPr>
          </a:p>
          <a:p>
            <a:pPr marL="0" indent="0" eaLnBrk="1" hangingPunct="1">
              <a:buFontTx/>
              <a:buNone/>
            </a:pPr>
            <a:endParaRPr lang="en-GB" sz="1800" smtClean="0">
              <a:latin typeface="Comic Sans MS" pitchFamily="66" charset="0"/>
            </a:endParaRPr>
          </a:p>
          <a:p>
            <a:pPr marL="0" indent="0" eaLnBrk="1" hangingPunct="1">
              <a:buFontTx/>
              <a:buNone/>
            </a:pPr>
            <a:endParaRPr lang="en-GB" sz="1800" smtClean="0">
              <a:latin typeface="Comic Sans MS" pitchFamily="66" charset="0"/>
            </a:endParaRPr>
          </a:p>
          <a:p>
            <a:pPr marL="0" indent="0" eaLnBrk="1" hangingPunct="1">
              <a:buFontTx/>
              <a:buNone/>
            </a:pPr>
            <a:r>
              <a:rPr lang="en-GB" sz="1800" smtClean="0">
                <a:latin typeface="Comic Sans MS" pitchFamily="66" charset="0"/>
              </a:rPr>
              <a:t>then…</a:t>
            </a:r>
          </a:p>
        </p:txBody>
      </p:sp>
      <p:sp>
        <p:nvSpPr>
          <p:cNvPr id="6148" name="Text Box 4"/>
          <p:cNvSpPr txBox="1">
            <a:spLocks noChangeArrowheads="1"/>
          </p:cNvSpPr>
          <p:nvPr/>
        </p:nvSpPr>
        <p:spPr bwMode="auto">
          <a:xfrm>
            <a:off x="8534400" y="6491288"/>
            <a:ext cx="609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atin typeface="Comic Sans MS" pitchFamily="66" charset="0"/>
              </a:rPr>
              <a:t>7B</a:t>
            </a:r>
          </a:p>
        </p:txBody>
      </p:sp>
      <p:graphicFrame>
        <p:nvGraphicFramePr>
          <p:cNvPr id="8212" name="Object 20"/>
          <p:cNvGraphicFramePr>
            <a:graphicFrameLocks noChangeAspect="1"/>
          </p:cNvGraphicFramePr>
          <p:nvPr/>
        </p:nvGraphicFramePr>
        <p:xfrm>
          <a:off x="304800" y="3362325"/>
          <a:ext cx="1289050" cy="422275"/>
        </p:xfrm>
        <a:graphic>
          <a:graphicData uri="http://schemas.openxmlformats.org/presentationml/2006/ole">
            <mc:AlternateContent xmlns:mc="http://schemas.openxmlformats.org/markup-compatibility/2006">
              <mc:Choice xmlns:v="urn:schemas-microsoft-com:vml" Requires="v">
                <p:oleObj spid="_x0000_s6176" name="Equation" r:id="rId3" imgW="698500" imgH="228600" progId="Equation.DSMT4">
                  <p:embed/>
                </p:oleObj>
              </mc:Choice>
              <mc:Fallback>
                <p:oleObj name="Equation" r:id="rId3" imgW="698500" imgH="22860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362325"/>
                        <a:ext cx="1289050" cy="422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213" name="Object 21"/>
          <p:cNvGraphicFramePr>
            <a:graphicFrameLocks noChangeAspect="1"/>
          </p:cNvGraphicFramePr>
          <p:nvPr/>
        </p:nvGraphicFramePr>
        <p:xfrm>
          <a:off x="304800" y="5124450"/>
          <a:ext cx="1639888" cy="422275"/>
        </p:xfrm>
        <a:graphic>
          <a:graphicData uri="http://schemas.openxmlformats.org/presentationml/2006/ole">
            <mc:AlternateContent xmlns:mc="http://schemas.openxmlformats.org/markup-compatibility/2006">
              <mc:Choice xmlns:v="urn:schemas-microsoft-com:vml" Requires="v">
                <p:oleObj spid="_x0000_s6177" name="Equation" r:id="rId5" imgW="889000" imgH="228600" progId="Equation.DSMT4">
                  <p:embed/>
                </p:oleObj>
              </mc:Choice>
              <mc:Fallback>
                <p:oleObj name="Equation" r:id="rId5" imgW="889000" imgH="228600" progId="Equation.DSMT4">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5124450"/>
                        <a:ext cx="1639888" cy="422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214" name="Line 22"/>
          <p:cNvSpPr>
            <a:spLocks noChangeShapeType="1"/>
          </p:cNvSpPr>
          <p:nvPr/>
        </p:nvSpPr>
        <p:spPr bwMode="auto">
          <a:xfrm flipH="1">
            <a:off x="1676400" y="3581400"/>
            <a:ext cx="5334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15" name="Text Box 23"/>
          <p:cNvSpPr txBox="1">
            <a:spLocks noChangeArrowheads="1"/>
          </p:cNvSpPr>
          <p:nvPr/>
        </p:nvSpPr>
        <p:spPr bwMode="auto">
          <a:xfrm>
            <a:off x="2286000" y="3124200"/>
            <a:ext cx="1676400"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This is the </a:t>
            </a:r>
            <a:r>
              <a:rPr lang="en-GB" sz="1400" u="sng">
                <a:solidFill>
                  <a:srgbClr val="FF0000"/>
                </a:solidFill>
                <a:latin typeface="Comic Sans MS" pitchFamily="66" charset="0"/>
              </a:rPr>
              <a:t>formula</a:t>
            </a:r>
            <a:r>
              <a:rPr lang="en-GB" sz="1400">
                <a:solidFill>
                  <a:srgbClr val="FF0000"/>
                </a:solidFill>
                <a:latin typeface="Comic Sans MS" pitchFamily="66" charset="0"/>
              </a:rPr>
              <a:t> for the curve, ie) the function</a:t>
            </a:r>
          </a:p>
        </p:txBody>
      </p:sp>
      <p:sp>
        <p:nvSpPr>
          <p:cNvPr id="8216" name="Line 24"/>
          <p:cNvSpPr>
            <a:spLocks noChangeShapeType="1"/>
          </p:cNvSpPr>
          <p:nvPr/>
        </p:nvSpPr>
        <p:spPr bwMode="auto">
          <a:xfrm flipH="1">
            <a:off x="2057400" y="5343525"/>
            <a:ext cx="5334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17" name="Text Box 25"/>
          <p:cNvSpPr txBox="1">
            <a:spLocks noChangeArrowheads="1"/>
          </p:cNvSpPr>
          <p:nvPr/>
        </p:nvSpPr>
        <p:spPr bwMode="auto">
          <a:xfrm>
            <a:off x="2667000" y="4724400"/>
            <a:ext cx="1981200" cy="1900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This is the </a:t>
            </a:r>
            <a:r>
              <a:rPr lang="en-GB" sz="1400" u="sng">
                <a:solidFill>
                  <a:srgbClr val="FF0000"/>
                </a:solidFill>
                <a:latin typeface="Comic Sans MS" pitchFamily="66" charset="0"/>
              </a:rPr>
              <a:t>gradient function</a:t>
            </a:r>
            <a:r>
              <a:rPr lang="en-GB" sz="1400">
                <a:solidFill>
                  <a:srgbClr val="FF0000"/>
                </a:solidFill>
                <a:latin typeface="Comic Sans MS" pitchFamily="66" charset="0"/>
              </a:rPr>
              <a:t> for f(x). The formula that gives the gradient at any point.</a:t>
            </a:r>
          </a:p>
          <a:p>
            <a:pPr algn="ctr" eaLnBrk="1" hangingPunct="1">
              <a:spcBef>
                <a:spcPct val="50000"/>
              </a:spcBef>
            </a:pPr>
            <a:r>
              <a:rPr lang="en-GB" sz="1400">
                <a:solidFill>
                  <a:srgbClr val="FF0000"/>
                </a:solidFill>
                <a:latin typeface="Comic Sans MS" pitchFamily="66" charset="0"/>
              </a:rPr>
              <a:t>Its is also know as the derivative, or ‘derived function’</a:t>
            </a:r>
          </a:p>
        </p:txBody>
      </p:sp>
      <p:sp>
        <p:nvSpPr>
          <p:cNvPr id="8218" name="Text Box 26"/>
          <p:cNvSpPr txBox="1">
            <a:spLocks noChangeArrowheads="1"/>
          </p:cNvSpPr>
          <p:nvPr/>
        </p:nvSpPr>
        <p:spPr bwMode="auto">
          <a:xfrm>
            <a:off x="5334000" y="16002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b="1" u="sng">
                <a:latin typeface="Comic Sans MS" pitchFamily="66" charset="0"/>
              </a:rPr>
              <a:t>Examples</a:t>
            </a:r>
          </a:p>
        </p:txBody>
      </p:sp>
      <p:sp>
        <p:nvSpPr>
          <p:cNvPr id="8219" name="Text Box 27"/>
          <p:cNvSpPr txBox="1">
            <a:spLocks noChangeArrowheads="1"/>
          </p:cNvSpPr>
          <p:nvPr/>
        </p:nvSpPr>
        <p:spPr bwMode="auto">
          <a:xfrm>
            <a:off x="5334000" y="2514600"/>
            <a:ext cx="381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a:latin typeface="Comic Sans MS" pitchFamily="66" charset="0"/>
              </a:rPr>
              <a:t>a)</a:t>
            </a:r>
          </a:p>
        </p:txBody>
      </p:sp>
      <p:sp>
        <p:nvSpPr>
          <p:cNvPr id="8220" name="Text Box 28"/>
          <p:cNvSpPr txBox="1">
            <a:spLocks noChangeArrowheads="1"/>
          </p:cNvSpPr>
          <p:nvPr/>
        </p:nvSpPr>
        <p:spPr bwMode="auto">
          <a:xfrm>
            <a:off x="5638800" y="25146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a:latin typeface="Comic Sans MS" pitchFamily="66" charset="0"/>
              </a:rPr>
              <a:t>f(x) = x</a:t>
            </a:r>
            <a:r>
              <a:rPr lang="en-GB" sz="1600" baseline="30000">
                <a:latin typeface="Comic Sans MS" pitchFamily="66" charset="0"/>
              </a:rPr>
              <a:t>3</a:t>
            </a:r>
          </a:p>
        </p:txBody>
      </p:sp>
      <p:sp>
        <p:nvSpPr>
          <p:cNvPr id="8221" name="Text Box 29"/>
          <p:cNvSpPr txBox="1">
            <a:spLocks noChangeArrowheads="1"/>
          </p:cNvSpPr>
          <p:nvPr/>
        </p:nvSpPr>
        <p:spPr bwMode="auto">
          <a:xfrm>
            <a:off x="5334000" y="1905000"/>
            <a:ext cx="35052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a:latin typeface="Comic Sans MS" pitchFamily="66" charset="0"/>
              </a:rPr>
              <a:t>Find the derived function of each of the following…</a:t>
            </a:r>
            <a:endParaRPr lang="en-GB" sz="1400" baseline="30000">
              <a:latin typeface="Comic Sans MS" pitchFamily="66" charset="0"/>
            </a:endParaRPr>
          </a:p>
        </p:txBody>
      </p:sp>
      <p:sp>
        <p:nvSpPr>
          <p:cNvPr id="8223" name="Text Box 31"/>
          <p:cNvSpPr txBox="1">
            <a:spLocks noChangeArrowheads="1"/>
          </p:cNvSpPr>
          <p:nvPr/>
        </p:nvSpPr>
        <p:spPr bwMode="auto">
          <a:xfrm>
            <a:off x="5638800" y="2971800"/>
            <a:ext cx="13716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a:solidFill>
                  <a:srgbClr val="FF0000"/>
                </a:solidFill>
                <a:latin typeface="Comic Sans MS" pitchFamily="66" charset="0"/>
              </a:rPr>
              <a:t>f’(x) = 3x</a:t>
            </a:r>
            <a:r>
              <a:rPr lang="en-GB" sz="1600" baseline="30000">
                <a:solidFill>
                  <a:srgbClr val="FF0000"/>
                </a:solidFill>
                <a:latin typeface="Comic Sans MS" pitchFamily="66" charset="0"/>
              </a:rPr>
              <a:t>2</a:t>
            </a:r>
          </a:p>
        </p:txBody>
      </p:sp>
      <p:sp>
        <p:nvSpPr>
          <p:cNvPr id="8224" name="Text Box 32"/>
          <p:cNvSpPr txBox="1">
            <a:spLocks noChangeArrowheads="1"/>
          </p:cNvSpPr>
          <p:nvPr/>
        </p:nvSpPr>
        <p:spPr bwMode="auto">
          <a:xfrm>
            <a:off x="5334000" y="3581400"/>
            <a:ext cx="381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a:latin typeface="Comic Sans MS" pitchFamily="66" charset="0"/>
              </a:rPr>
              <a:t>b)</a:t>
            </a:r>
          </a:p>
        </p:txBody>
      </p:sp>
      <p:sp>
        <p:nvSpPr>
          <p:cNvPr id="8225" name="Text Box 33"/>
          <p:cNvSpPr txBox="1">
            <a:spLocks noChangeArrowheads="1"/>
          </p:cNvSpPr>
          <p:nvPr/>
        </p:nvSpPr>
        <p:spPr bwMode="auto">
          <a:xfrm>
            <a:off x="5638800" y="35814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a:latin typeface="Comic Sans MS" pitchFamily="66" charset="0"/>
              </a:rPr>
              <a:t>f(x) = 2x</a:t>
            </a:r>
            <a:r>
              <a:rPr lang="en-GB" sz="1600" baseline="30000">
                <a:latin typeface="Comic Sans MS" pitchFamily="66" charset="0"/>
              </a:rPr>
              <a:t>2</a:t>
            </a:r>
          </a:p>
        </p:txBody>
      </p:sp>
      <p:sp>
        <p:nvSpPr>
          <p:cNvPr id="8226" name="Text Box 34"/>
          <p:cNvSpPr txBox="1">
            <a:spLocks noChangeArrowheads="1"/>
          </p:cNvSpPr>
          <p:nvPr/>
        </p:nvSpPr>
        <p:spPr bwMode="auto">
          <a:xfrm>
            <a:off x="5638800" y="4038600"/>
            <a:ext cx="1828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a:solidFill>
                  <a:srgbClr val="FF0000"/>
                </a:solidFill>
                <a:latin typeface="Comic Sans MS" pitchFamily="66" charset="0"/>
              </a:rPr>
              <a:t>f’(x) = 4x</a:t>
            </a:r>
            <a:r>
              <a:rPr lang="en-GB" sz="1600" baseline="30000">
                <a:solidFill>
                  <a:srgbClr val="FF0000"/>
                </a:solidFill>
                <a:latin typeface="Comic Sans MS" pitchFamily="66" charset="0"/>
              </a:rPr>
              <a:t>1</a:t>
            </a:r>
            <a:r>
              <a:rPr lang="en-GB" sz="1600">
                <a:solidFill>
                  <a:srgbClr val="FF0000"/>
                </a:solidFill>
                <a:latin typeface="Comic Sans MS" pitchFamily="66" charset="0"/>
              </a:rPr>
              <a:t> (4x)</a:t>
            </a:r>
          </a:p>
        </p:txBody>
      </p:sp>
      <p:sp>
        <p:nvSpPr>
          <p:cNvPr id="8227" name="Text Box 35"/>
          <p:cNvSpPr txBox="1">
            <a:spLocks noChangeArrowheads="1"/>
          </p:cNvSpPr>
          <p:nvPr/>
        </p:nvSpPr>
        <p:spPr bwMode="auto">
          <a:xfrm>
            <a:off x="5334000" y="4648200"/>
            <a:ext cx="381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a:latin typeface="Comic Sans MS" pitchFamily="66" charset="0"/>
              </a:rPr>
              <a:t>c)</a:t>
            </a:r>
          </a:p>
        </p:txBody>
      </p:sp>
      <p:sp>
        <p:nvSpPr>
          <p:cNvPr id="8228" name="Text Box 36"/>
          <p:cNvSpPr txBox="1">
            <a:spLocks noChangeArrowheads="1"/>
          </p:cNvSpPr>
          <p:nvPr/>
        </p:nvSpPr>
        <p:spPr bwMode="auto">
          <a:xfrm>
            <a:off x="5638800" y="46482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a:latin typeface="Comic Sans MS" pitchFamily="66" charset="0"/>
              </a:rPr>
              <a:t>f(x) = x</a:t>
            </a:r>
            <a:r>
              <a:rPr lang="en-GB" sz="1600" baseline="30000">
                <a:latin typeface="Comic Sans MS" pitchFamily="66" charset="0"/>
              </a:rPr>
              <a:t>-2</a:t>
            </a:r>
          </a:p>
        </p:txBody>
      </p:sp>
      <p:sp>
        <p:nvSpPr>
          <p:cNvPr id="8229" name="Text Box 37"/>
          <p:cNvSpPr txBox="1">
            <a:spLocks noChangeArrowheads="1"/>
          </p:cNvSpPr>
          <p:nvPr/>
        </p:nvSpPr>
        <p:spPr bwMode="auto">
          <a:xfrm>
            <a:off x="5638800" y="5105400"/>
            <a:ext cx="1828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a:solidFill>
                  <a:srgbClr val="FF0000"/>
                </a:solidFill>
                <a:latin typeface="Comic Sans MS" pitchFamily="66" charset="0"/>
              </a:rPr>
              <a:t>f’(x) = -2x</a:t>
            </a:r>
            <a:r>
              <a:rPr lang="en-GB" sz="1600" baseline="30000">
                <a:solidFill>
                  <a:srgbClr val="FF0000"/>
                </a:solidFill>
                <a:latin typeface="Comic Sans MS" pitchFamily="66" charset="0"/>
              </a:rPr>
              <a:t>-3</a:t>
            </a:r>
          </a:p>
        </p:txBody>
      </p:sp>
      <p:sp>
        <p:nvSpPr>
          <p:cNvPr id="8230" name="Text Box 38"/>
          <p:cNvSpPr txBox="1">
            <a:spLocks noChangeArrowheads="1"/>
          </p:cNvSpPr>
          <p:nvPr/>
        </p:nvSpPr>
        <p:spPr bwMode="auto">
          <a:xfrm>
            <a:off x="5334000" y="5715000"/>
            <a:ext cx="381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a:latin typeface="Comic Sans MS" pitchFamily="66" charset="0"/>
              </a:rPr>
              <a:t>d)</a:t>
            </a:r>
          </a:p>
        </p:txBody>
      </p:sp>
      <p:sp>
        <p:nvSpPr>
          <p:cNvPr id="8231" name="Text Box 39"/>
          <p:cNvSpPr txBox="1">
            <a:spLocks noChangeArrowheads="1"/>
          </p:cNvSpPr>
          <p:nvPr/>
        </p:nvSpPr>
        <p:spPr bwMode="auto">
          <a:xfrm>
            <a:off x="5638800" y="5715000"/>
            <a:ext cx="1524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a:latin typeface="Comic Sans MS" pitchFamily="66" charset="0"/>
              </a:rPr>
              <a:t>f(x) = -3x</a:t>
            </a:r>
            <a:r>
              <a:rPr lang="en-GB" sz="1600" baseline="30000">
                <a:latin typeface="Comic Sans MS" pitchFamily="66" charset="0"/>
              </a:rPr>
              <a:t>-3</a:t>
            </a:r>
          </a:p>
        </p:txBody>
      </p:sp>
      <p:sp>
        <p:nvSpPr>
          <p:cNvPr id="8232" name="Text Box 40"/>
          <p:cNvSpPr txBox="1">
            <a:spLocks noChangeArrowheads="1"/>
          </p:cNvSpPr>
          <p:nvPr/>
        </p:nvSpPr>
        <p:spPr bwMode="auto">
          <a:xfrm>
            <a:off x="5638800" y="6172200"/>
            <a:ext cx="1828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a:solidFill>
                  <a:srgbClr val="FF0000"/>
                </a:solidFill>
                <a:latin typeface="Comic Sans MS" pitchFamily="66" charset="0"/>
              </a:rPr>
              <a:t>f’(x) = 9x</a:t>
            </a:r>
            <a:r>
              <a:rPr lang="en-GB" sz="1600" baseline="30000">
                <a:solidFill>
                  <a:srgbClr val="FF0000"/>
                </a:solidFill>
                <a:latin typeface="Comic Sans MS" pitchFamily="66" charset="0"/>
              </a:rPr>
              <a:t>-4</a:t>
            </a:r>
          </a:p>
        </p:txBody>
      </p:sp>
      <p:pic>
        <p:nvPicPr>
          <p:cNvPr id="6169" name="Picture 41" descr="diff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010400" y="228600"/>
            <a:ext cx="19050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animEffect transition="in" filter="blinds(horizontal)">
                                      <p:cBhvr>
                                        <p:cTn id="7" dur="500"/>
                                        <p:tgtEl>
                                          <p:spTgt spid="8195">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8212"/>
                                        </p:tgtEl>
                                        <p:attrNameLst>
                                          <p:attrName>style.visibility</p:attrName>
                                        </p:attrNameLst>
                                      </p:cBhvr>
                                      <p:to>
                                        <p:strVal val="visible"/>
                                      </p:to>
                                    </p:set>
                                    <p:animEffect transition="in" filter="blinds(horizontal)">
                                      <p:cBhvr>
                                        <p:cTn id="12" dur="500"/>
                                        <p:tgtEl>
                                          <p:spTgt spid="82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214"/>
                                        </p:tgtEl>
                                        <p:attrNameLst>
                                          <p:attrName>style.visibility</p:attrName>
                                        </p:attrNameLst>
                                      </p:cBhvr>
                                      <p:to>
                                        <p:strVal val="visible"/>
                                      </p:to>
                                    </p:set>
                                    <p:animEffect transition="in" filter="blinds(horizontal)">
                                      <p:cBhvr>
                                        <p:cTn id="17" dur="500"/>
                                        <p:tgtEl>
                                          <p:spTgt spid="821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215"/>
                                        </p:tgtEl>
                                        <p:attrNameLst>
                                          <p:attrName>style.visibility</p:attrName>
                                        </p:attrNameLst>
                                      </p:cBhvr>
                                      <p:to>
                                        <p:strVal val="visible"/>
                                      </p:to>
                                    </p:set>
                                    <p:animEffect transition="in" filter="blinds(horizontal)">
                                      <p:cBhvr>
                                        <p:cTn id="22" dur="500"/>
                                        <p:tgtEl>
                                          <p:spTgt spid="821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8195">
                                            <p:txEl>
                                              <p:pRg st="8" end="8"/>
                                            </p:txEl>
                                          </p:spTgt>
                                        </p:tgtEl>
                                        <p:attrNameLst>
                                          <p:attrName>style.visibility</p:attrName>
                                        </p:attrNameLst>
                                      </p:cBhvr>
                                      <p:to>
                                        <p:strVal val="visible"/>
                                      </p:to>
                                    </p:set>
                                    <p:animEffect transition="in" filter="blinds(horizontal)">
                                      <p:cBhvr>
                                        <p:cTn id="27" dur="500"/>
                                        <p:tgtEl>
                                          <p:spTgt spid="8195">
                                            <p:txEl>
                                              <p:pRg st="8" end="8"/>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8213"/>
                                        </p:tgtEl>
                                        <p:attrNameLst>
                                          <p:attrName>style.visibility</p:attrName>
                                        </p:attrNameLst>
                                      </p:cBhvr>
                                      <p:to>
                                        <p:strVal val="visible"/>
                                      </p:to>
                                    </p:set>
                                    <p:animEffect transition="in" filter="blinds(horizontal)">
                                      <p:cBhvr>
                                        <p:cTn id="32" dur="500"/>
                                        <p:tgtEl>
                                          <p:spTgt spid="821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8216"/>
                                        </p:tgtEl>
                                        <p:attrNameLst>
                                          <p:attrName>style.visibility</p:attrName>
                                        </p:attrNameLst>
                                      </p:cBhvr>
                                      <p:to>
                                        <p:strVal val="visible"/>
                                      </p:to>
                                    </p:set>
                                    <p:animEffect transition="in" filter="blinds(horizontal)">
                                      <p:cBhvr>
                                        <p:cTn id="37" dur="500"/>
                                        <p:tgtEl>
                                          <p:spTgt spid="821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8217"/>
                                        </p:tgtEl>
                                        <p:attrNameLst>
                                          <p:attrName>style.visibility</p:attrName>
                                        </p:attrNameLst>
                                      </p:cBhvr>
                                      <p:to>
                                        <p:strVal val="visible"/>
                                      </p:to>
                                    </p:set>
                                    <p:animEffect transition="in" filter="blinds(horizontal)">
                                      <p:cBhvr>
                                        <p:cTn id="42" dur="500"/>
                                        <p:tgtEl>
                                          <p:spTgt spid="821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8218"/>
                                        </p:tgtEl>
                                        <p:attrNameLst>
                                          <p:attrName>style.visibility</p:attrName>
                                        </p:attrNameLst>
                                      </p:cBhvr>
                                      <p:to>
                                        <p:strVal val="visible"/>
                                      </p:to>
                                    </p:set>
                                    <p:animEffect transition="in" filter="blinds(horizontal)">
                                      <p:cBhvr>
                                        <p:cTn id="47" dur="500"/>
                                        <p:tgtEl>
                                          <p:spTgt spid="8218"/>
                                        </p:tgtEl>
                                      </p:cBhvr>
                                    </p:animEffect>
                                  </p:childTnLst>
                                </p:cTn>
                              </p:par>
                              <p:par>
                                <p:cTn id="48" presetID="3" presetClass="entr" presetSubtype="10" fill="hold" grpId="0" nodeType="withEffect">
                                  <p:stCondLst>
                                    <p:cond delay="0"/>
                                  </p:stCondLst>
                                  <p:childTnLst>
                                    <p:set>
                                      <p:cBhvr>
                                        <p:cTn id="49" dur="1" fill="hold">
                                          <p:stCondLst>
                                            <p:cond delay="0"/>
                                          </p:stCondLst>
                                        </p:cTn>
                                        <p:tgtEl>
                                          <p:spTgt spid="8221"/>
                                        </p:tgtEl>
                                        <p:attrNameLst>
                                          <p:attrName>style.visibility</p:attrName>
                                        </p:attrNameLst>
                                      </p:cBhvr>
                                      <p:to>
                                        <p:strVal val="visible"/>
                                      </p:to>
                                    </p:set>
                                    <p:animEffect transition="in" filter="blinds(horizontal)">
                                      <p:cBhvr>
                                        <p:cTn id="50" dur="500"/>
                                        <p:tgtEl>
                                          <p:spTgt spid="8221"/>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8219"/>
                                        </p:tgtEl>
                                        <p:attrNameLst>
                                          <p:attrName>style.visibility</p:attrName>
                                        </p:attrNameLst>
                                      </p:cBhvr>
                                      <p:to>
                                        <p:strVal val="visible"/>
                                      </p:to>
                                    </p:set>
                                    <p:animEffect transition="in" filter="blinds(horizontal)">
                                      <p:cBhvr>
                                        <p:cTn id="55" dur="500"/>
                                        <p:tgtEl>
                                          <p:spTgt spid="8219"/>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8220"/>
                                        </p:tgtEl>
                                        <p:attrNameLst>
                                          <p:attrName>style.visibility</p:attrName>
                                        </p:attrNameLst>
                                      </p:cBhvr>
                                      <p:to>
                                        <p:strVal val="visible"/>
                                      </p:to>
                                    </p:set>
                                    <p:animEffect transition="in" filter="blinds(horizontal)">
                                      <p:cBhvr>
                                        <p:cTn id="58" dur="500"/>
                                        <p:tgtEl>
                                          <p:spTgt spid="8220"/>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3" presetClass="entr" presetSubtype="10" fill="hold" nodeType="clickEffect">
                                  <p:stCondLst>
                                    <p:cond delay="0"/>
                                  </p:stCondLst>
                                  <p:childTnLst>
                                    <p:set>
                                      <p:cBhvr>
                                        <p:cTn id="62" dur="1" fill="hold">
                                          <p:stCondLst>
                                            <p:cond delay="0"/>
                                          </p:stCondLst>
                                        </p:cTn>
                                        <p:tgtEl>
                                          <p:spTgt spid="8223">
                                            <p:txEl>
                                              <p:pRg st="0" end="0"/>
                                            </p:txEl>
                                          </p:spTgt>
                                        </p:tgtEl>
                                        <p:attrNameLst>
                                          <p:attrName>style.visibility</p:attrName>
                                        </p:attrNameLst>
                                      </p:cBhvr>
                                      <p:to>
                                        <p:strVal val="visible"/>
                                      </p:to>
                                    </p:set>
                                    <p:animEffect transition="in" filter="blinds(horizontal)">
                                      <p:cBhvr>
                                        <p:cTn id="63" dur="500"/>
                                        <p:tgtEl>
                                          <p:spTgt spid="8223">
                                            <p:txEl>
                                              <p:pRg st="0" end="0"/>
                                            </p:txEl>
                                          </p:spTgt>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8224"/>
                                        </p:tgtEl>
                                        <p:attrNameLst>
                                          <p:attrName>style.visibility</p:attrName>
                                        </p:attrNameLst>
                                      </p:cBhvr>
                                      <p:to>
                                        <p:strVal val="visible"/>
                                      </p:to>
                                    </p:set>
                                    <p:animEffect transition="in" filter="blinds(horizontal)">
                                      <p:cBhvr>
                                        <p:cTn id="68" dur="500"/>
                                        <p:tgtEl>
                                          <p:spTgt spid="8224"/>
                                        </p:tgtEl>
                                      </p:cBhvr>
                                    </p:animEffect>
                                  </p:childTnLst>
                                </p:cTn>
                              </p:par>
                              <p:par>
                                <p:cTn id="69" presetID="3" presetClass="entr" presetSubtype="10" fill="hold" grpId="0" nodeType="withEffect">
                                  <p:stCondLst>
                                    <p:cond delay="0"/>
                                  </p:stCondLst>
                                  <p:childTnLst>
                                    <p:set>
                                      <p:cBhvr>
                                        <p:cTn id="70" dur="1" fill="hold">
                                          <p:stCondLst>
                                            <p:cond delay="0"/>
                                          </p:stCondLst>
                                        </p:cTn>
                                        <p:tgtEl>
                                          <p:spTgt spid="8225"/>
                                        </p:tgtEl>
                                        <p:attrNameLst>
                                          <p:attrName>style.visibility</p:attrName>
                                        </p:attrNameLst>
                                      </p:cBhvr>
                                      <p:to>
                                        <p:strVal val="visible"/>
                                      </p:to>
                                    </p:set>
                                    <p:animEffect transition="in" filter="blinds(horizontal)">
                                      <p:cBhvr>
                                        <p:cTn id="71" dur="500"/>
                                        <p:tgtEl>
                                          <p:spTgt spid="8225"/>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3" presetClass="entr" presetSubtype="10" fill="hold" nodeType="clickEffect">
                                  <p:stCondLst>
                                    <p:cond delay="0"/>
                                  </p:stCondLst>
                                  <p:childTnLst>
                                    <p:set>
                                      <p:cBhvr>
                                        <p:cTn id="75" dur="1" fill="hold">
                                          <p:stCondLst>
                                            <p:cond delay="0"/>
                                          </p:stCondLst>
                                        </p:cTn>
                                        <p:tgtEl>
                                          <p:spTgt spid="8226">
                                            <p:txEl>
                                              <p:pRg st="0" end="0"/>
                                            </p:txEl>
                                          </p:spTgt>
                                        </p:tgtEl>
                                        <p:attrNameLst>
                                          <p:attrName>style.visibility</p:attrName>
                                        </p:attrNameLst>
                                      </p:cBhvr>
                                      <p:to>
                                        <p:strVal val="visible"/>
                                      </p:to>
                                    </p:set>
                                    <p:animEffect transition="in" filter="blinds(horizontal)">
                                      <p:cBhvr>
                                        <p:cTn id="76" dur="500"/>
                                        <p:tgtEl>
                                          <p:spTgt spid="8226">
                                            <p:txEl>
                                              <p:pRg st="0" end="0"/>
                                            </p:txEl>
                                          </p:spTgt>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3" presetClass="entr" presetSubtype="10" fill="hold" grpId="0" nodeType="clickEffect">
                                  <p:stCondLst>
                                    <p:cond delay="0"/>
                                  </p:stCondLst>
                                  <p:childTnLst>
                                    <p:set>
                                      <p:cBhvr>
                                        <p:cTn id="80" dur="1" fill="hold">
                                          <p:stCondLst>
                                            <p:cond delay="0"/>
                                          </p:stCondLst>
                                        </p:cTn>
                                        <p:tgtEl>
                                          <p:spTgt spid="8227"/>
                                        </p:tgtEl>
                                        <p:attrNameLst>
                                          <p:attrName>style.visibility</p:attrName>
                                        </p:attrNameLst>
                                      </p:cBhvr>
                                      <p:to>
                                        <p:strVal val="visible"/>
                                      </p:to>
                                    </p:set>
                                    <p:animEffect transition="in" filter="blinds(horizontal)">
                                      <p:cBhvr>
                                        <p:cTn id="81" dur="500"/>
                                        <p:tgtEl>
                                          <p:spTgt spid="8227"/>
                                        </p:tgtEl>
                                      </p:cBhvr>
                                    </p:animEffect>
                                  </p:childTnLst>
                                </p:cTn>
                              </p:par>
                              <p:par>
                                <p:cTn id="82" presetID="3" presetClass="entr" presetSubtype="10" fill="hold" grpId="0" nodeType="withEffect">
                                  <p:stCondLst>
                                    <p:cond delay="0"/>
                                  </p:stCondLst>
                                  <p:childTnLst>
                                    <p:set>
                                      <p:cBhvr>
                                        <p:cTn id="83" dur="1" fill="hold">
                                          <p:stCondLst>
                                            <p:cond delay="0"/>
                                          </p:stCondLst>
                                        </p:cTn>
                                        <p:tgtEl>
                                          <p:spTgt spid="8228"/>
                                        </p:tgtEl>
                                        <p:attrNameLst>
                                          <p:attrName>style.visibility</p:attrName>
                                        </p:attrNameLst>
                                      </p:cBhvr>
                                      <p:to>
                                        <p:strVal val="visible"/>
                                      </p:to>
                                    </p:set>
                                    <p:animEffect transition="in" filter="blinds(horizontal)">
                                      <p:cBhvr>
                                        <p:cTn id="84" dur="500"/>
                                        <p:tgtEl>
                                          <p:spTgt spid="8228"/>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8229"/>
                                        </p:tgtEl>
                                        <p:attrNameLst>
                                          <p:attrName>style.visibility</p:attrName>
                                        </p:attrNameLst>
                                      </p:cBhvr>
                                      <p:to>
                                        <p:strVal val="visible"/>
                                      </p:to>
                                    </p:set>
                                    <p:animEffect transition="in" filter="blinds(horizontal)">
                                      <p:cBhvr>
                                        <p:cTn id="89" dur="500"/>
                                        <p:tgtEl>
                                          <p:spTgt spid="8229"/>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8230"/>
                                        </p:tgtEl>
                                        <p:attrNameLst>
                                          <p:attrName>style.visibility</p:attrName>
                                        </p:attrNameLst>
                                      </p:cBhvr>
                                      <p:to>
                                        <p:strVal val="visible"/>
                                      </p:to>
                                    </p:set>
                                    <p:animEffect transition="in" filter="blinds(horizontal)">
                                      <p:cBhvr>
                                        <p:cTn id="94" dur="500"/>
                                        <p:tgtEl>
                                          <p:spTgt spid="8230"/>
                                        </p:tgtEl>
                                      </p:cBhvr>
                                    </p:animEffect>
                                  </p:childTnLst>
                                </p:cTn>
                              </p:par>
                              <p:par>
                                <p:cTn id="95" presetID="3" presetClass="entr" presetSubtype="10" fill="hold" grpId="0" nodeType="withEffect">
                                  <p:stCondLst>
                                    <p:cond delay="0"/>
                                  </p:stCondLst>
                                  <p:childTnLst>
                                    <p:set>
                                      <p:cBhvr>
                                        <p:cTn id="96" dur="1" fill="hold">
                                          <p:stCondLst>
                                            <p:cond delay="0"/>
                                          </p:stCondLst>
                                        </p:cTn>
                                        <p:tgtEl>
                                          <p:spTgt spid="8231"/>
                                        </p:tgtEl>
                                        <p:attrNameLst>
                                          <p:attrName>style.visibility</p:attrName>
                                        </p:attrNameLst>
                                      </p:cBhvr>
                                      <p:to>
                                        <p:strVal val="visible"/>
                                      </p:to>
                                    </p:set>
                                    <p:animEffect transition="in" filter="blinds(horizontal)">
                                      <p:cBhvr>
                                        <p:cTn id="97" dur="500"/>
                                        <p:tgtEl>
                                          <p:spTgt spid="8231"/>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8232"/>
                                        </p:tgtEl>
                                        <p:attrNameLst>
                                          <p:attrName>style.visibility</p:attrName>
                                        </p:attrNameLst>
                                      </p:cBhvr>
                                      <p:to>
                                        <p:strVal val="visible"/>
                                      </p:to>
                                    </p:set>
                                    <p:animEffect transition="in" filter="blinds(horizontal)">
                                      <p:cBhvr>
                                        <p:cTn id="102" dur="500"/>
                                        <p:tgtEl>
                                          <p:spTgt spid="82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14" grpId="0" animBg="1"/>
      <p:bldP spid="8215" grpId="0"/>
      <p:bldP spid="8216" grpId="0" animBg="1"/>
      <p:bldP spid="8217" grpId="0"/>
      <p:bldP spid="8218" grpId="0"/>
      <p:bldP spid="8219" grpId="0"/>
      <p:bldP spid="8220" grpId="0"/>
      <p:bldP spid="8221" grpId="0"/>
      <p:bldP spid="8224" grpId="0"/>
      <p:bldP spid="8225" grpId="0"/>
      <p:bldP spid="8227" grpId="0"/>
      <p:bldP spid="8228" grpId="0"/>
      <p:bldP spid="8229" grpId="0"/>
      <p:bldP spid="8230" grpId="0"/>
      <p:bldP spid="8231" grpId="0"/>
      <p:bldP spid="823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GB" smtClean="0">
                <a:latin typeface="Comic Sans MS" pitchFamily="66" charset="0"/>
              </a:rPr>
              <a:t>Differentiation</a:t>
            </a:r>
          </a:p>
        </p:txBody>
      </p:sp>
      <p:sp>
        <p:nvSpPr>
          <p:cNvPr id="7171" name="Rectangle 3"/>
          <p:cNvSpPr>
            <a:spLocks noGrp="1" noChangeArrowheads="1"/>
          </p:cNvSpPr>
          <p:nvPr>
            <p:ph type="body" idx="1"/>
          </p:nvPr>
        </p:nvSpPr>
        <p:spPr>
          <a:xfrm>
            <a:off x="228600" y="1600200"/>
            <a:ext cx="4495800" cy="4953000"/>
          </a:xfrm>
        </p:spPr>
        <p:txBody>
          <a:bodyPr/>
          <a:lstStyle/>
          <a:p>
            <a:pPr marL="0" indent="0" algn="ctr" eaLnBrk="1" hangingPunct="1">
              <a:buFontTx/>
              <a:buNone/>
            </a:pPr>
            <a:r>
              <a:rPr lang="en-GB" sz="1600" b="1" u="sng" smtClean="0">
                <a:latin typeface="Comic Sans MS" pitchFamily="66" charset="0"/>
              </a:rPr>
              <a:t>You need to be able to find the gradient function of a formula</a:t>
            </a:r>
          </a:p>
          <a:p>
            <a:pPr marL="0" indent="0" eaLnBrk="1" hangingPunct="1">
              <a:buFontTx/>
              <a:buNone/>
            </a:pPr>
            <a:endParaRPr lang="en-GB" sz="1800" b="1" smtClean="0">
              <a:latin typeface="Comic Sans MS" pitchFamily="66" charset="0"/>
            </a:endParaRPr>
          </a:p>
          <a:p>
            <a:pPr marL="0" indent="0" eaLnBrk="1" hangingPunct="1">
              <a:buFontTx/>
              <a:buNone/>
            </a:pPr>
            <a:r>
              <a:rPr lang="en-GB" sz="1800" smtClean="0">
                <a:latin typeface="Comic Sans MS" pitchFamily="66" charset="0"/>
              </a:rPr>
              <a:t>As a general rule, if;</a:t>
            </a:r>
          </a:p>
          <a:p>
            <a:pPr marL="0" indent="0" eaLnBrk="1" hangingPunct="1">
              <a:buFontTx/>
              <a:buNone/>
            </a:pPr>
            <a:endParaRPr lang="en-GB" sz="1800" smtClean="0">
              <a:latin typeface="Comic Sans MS" pitchFamily="66" charset="0"/>
            </a:endParaRPr>
          </a:p>
          <a:p>
            <a:pPr marL="0" indent="0" eaLnBrk="1" hangingPunct="1">
              <a:buFontTx/>
              <a:buNone/>
            </a:pPr>
            <a:endParaRPr lang="en-GB" sz="1800" smtClean="0">
              <a:latin typeface="Comic Sans MS" pitchFamily="66" charset="0"/>
            </a:endParaRPr>
          </a:p>
          <a:p>
            <a:pPr marL="0" indent="0" eaLnBrk="1" hangingPunct="1">
              <a:buFontTx/>
              <a:buNone/>
            </a:pPr>
            <a:endParaRPr lang="en-GB" sz="1800" smtClean="0">
              <a:latin typeface="Comic Sans MS" pitchFamily="66" charset="0"/>
            </a:endParaRPr>
          </a:p>
          <a:p>
            <a:pPr marL="0" indent="0" eaLnBrk="1" hangingPunct="1">
              <a:buFontTx/>
              <a:buNone/>
            </a:pPr>
            <a:endParaRPr lang="en-GB" sz="1800" smtClean="0">
              <a:latin typeface="Comic Sans MS" pitchFamily="66" charset="0"/>
            </a:endParaRPr>
          </a:p>
          <a:p>
            <a:pPr marL="0" indent="0" eaLnBrk="1" hangingPunct="1">
              <a:buFontTx/>
              <a:buNone/>
            </a:pPr>
            <a:endParaRPr lang="en-GB" sz="1800" smtClean="0">
              <a:latin typeface="Comic Sans MS" pitchFamily="66" charset="0"/>
            </a:endParaRPr>
          </a:p>
          <a:p>
            <a:pPr marL="0" indent="0" eaLnBrk="1" hangingPunct="1">
              <a:buFontTx/>
              <a:buNone/>
            </a:pPr>
            <a:r>
              <a:rPr lang="en-GB" sz="1800" smtClean="0">
                <a:latin typeface="Comic Sans MS" pitchFamily="66" charset="0"/>
              </a:rPr>
              <a:t>then…</a:t>
            </a:r>
          </a:p>
        </p:txBody>
      </p:sp>
      <p:sp>
        <p:nvSpPr>
          <p:cNvPr id="7172" name="Text Box 4"/>
          <p:cNvSpPr txBox="1">
            <a:spLocks noChangeArrowheads="1"/>
          </p:cNvSpPr>
          <p:nvPr/>
        </p:nvSpPr>
        <p:spPr bwMode="auto">
          <a:xfrm>
            <a:off x="8534400" y="6491288"/>
            <a:ext cx="609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atin typeface="Comic Sans MS" pitchFamily="66" charset="0"/>
              </a:rPr>
              <a:t>7B</a:t>
            </a:r>
          </a:p>
        </p:txBody>
      </p:sp>
      <p:graphicFrame>
        <p:nvGraphicFramePr>
          <p:cNvPr id="7173" name="Object 5"/>
          <p:cNvGraphicFramePr>
            <a:graphicFrameLocks noChangeAspect="1"/>
          </p:cNvGraphicFramePr>
          <p:nvPr/>
        </p:nvGraphicFramePr>
        <p:xfrm>
          <a:off x="304800" y="3362325"/>
          <a:ext cx="1289050" cy="422275"/>
        </p:xfrm>
        <a:graphic>
          <a:graphicData uri="http://schemas.openxmlformats.org/presentationml/2006/ole">
            <mc:AlternateContent xmlns:mc="http://schemas.openxmlformats.org/markup-compatibility/2006">
              <mc:Choice xmlns:v="urn:schemas-microsoft-com:vml" Requires="v">
                <p:oleObj spid="_x0000_s7223" name="Equation" r:id="rId3" imgW="698500" imgH="228600" progId="Equation.DSMT4">
                  <p:embed/>
                </p:oleObj>
              </mc:Choice>
              <mc:Fallback>
                <p:oleObj name="Equation" r:id="rId3" imgW="698500" imgH="2286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362325"/>
                        <a:ext cx="1289050" cy="422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304800" y="5124450"/>
          <a:ext cx="1639888" cy="422275"/>
        </p:xfrm>
        <a:graphic>
          <a:graphicData uri="http://schemas.openxmlformats.org/presentationml/2006/ole">
            <mc:AlternateContent xmlns:mc="http://schemas.openxmlformats.org/markup-compatibility/2006">
              <mc:Choice xmlns:v="urn:schemas-microsoft-com:vml" Requires="v">
                <p:oleObj spid="_x0000_s7224" name="Equation" r:id="rId5" imgW="889000" imgH="228600" progId="Equation.DSMT4">
                  <p:embed/>
                </p:oleObj>
              </mc:Choice>
              <mc:Fallback>
                <p:oleObj name="Equation" r:id="rId5" imgW="889000" imgH="22860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5124450"/>
                        <a:ext cx="1639888" cy="422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75" name="Line 7"/>
          <p:cNvSpPr>
            <a:spLocks noChangeShapeType="1"/>
          </p:cNvSpPr>
          <p:nvPr/>
        </p:nvSpPr>
        <p:spPr bwMode="auto">
          <a:xfrm flipH="1">
            <a:off x="1676400" y="3581400"/>
            <a:ext cx="5334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6" name="Text Box 8"/>
          <p:cNvSpPr txBox="1">
            <a:spLocks noChangeArrowheads="1"/>
          </p:cNvSpPr>
          <p:nvPr/>
        </p:nvSpPr>
        <p:spPr bwMode="auto">
          <a:xfrm>
            <a:off x="2286000" y="3124200"/>
            <a:ext cx="1676400"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This is the </a:t>
            </a:r>
            <a:r>
              <a:rPr lang="en-GB" sz="1400" u="sng">
                <a:solidFill>
                  <a:srgbClr val="FF0000"/>
                </a:solidFill>
                <a:latin typeface="Comic Sans MS" pitchFamily="66" charset="0"/>
              </a:rPr>
              <a:t>formula</a:t>
            </a:r>
            <a:r>
              <a:rPr lang="en-GB" sz="1400">
                <a:solidFill>
                  <a:srgbClr val="FF0000"/>
                </a:solidFill>
                <a:latin typeface="Comic Sans MS" pitchFamily="66" charset="0"/>
              </a:rPr>
              <a:t> for the curve, ie) the function</a:t>
            </a:r>
          </a:p>
        </p:txBody>
      </p:sp>
      <p:sp>
        <p:nvSpPr>
          <p:cNvPr id="7177" name="Line 9"/>
          <p:cNvSpPr>
            <a:spLocks noChangeShapeType="1"/>
          </p:cNvSpPr>
          <p:nvPr/>
        </p:nvSpPr>
        <p:spPr bwMode="auto">
          <a:xfrm flipH="1">
            <a:off x="2057400" y="5343525"/>
            <a:ext cx="5334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78" name="Text Box 10"/>
          <p:cNvSpPr txBox="1">
            <a:spLocks noChangeArrowheads="1"/>
          </p:cNvSpPr>
          <p:nvPr/>
        </p:nvSpPr>
        <p:spPr bwMode="auto">
          <a:xfrm>
            <a:off x="2667000" y="4724400"/>
            <a:ext cx="1981200" cy="1900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This is the </a:t>
            </a:r>
            <a:r>
              <a:rPr lang="en-GB" sz="1400" u="sng">
                <a:solidFill>
                  <a:srgbClr val="FF0000"/>
                </a:solidFill>
                <a:latin typeface="Comic Sans MS" pitchFamily="66" charset="0"/>
              </a:rPr>
              <a:t>gradient function</a:t>
            </a:r>
            <a:r>
              <a:rPr lang="en-GB" sz="1400">
                <a:solidFill>
                  <a:srgbClr val="FF0000"/>
                </a:solidFill>
                <a:latin typeface="Comic Sans MS" pitchFamily="66" charset="0"/>
              </a:rPr>
              <a:t> for f(x). The formula that gives the gradient at any point.</a:t>
            </a:r>
          </a:p>
          <a:p>
            <a:pPr algn="ctr" eaLnBrk="1" hangingPunct="1">
              <a:spcBef>
                <a:spcPct val="50000"/>
              </a:spcBef>
            </a:pPr>
            <a:r>
              <a:rPr lang="en-GB" sz="1400">
                <a:solidFill>
                  <a:srgbClr val="FF0000"/>
                </a:solidFill>
                <a:latin typeface="Comic Sans MS" pitchFamily="66" charset="0"/>
              </a:rPr>
              <a:t>Its is also know as the derivative, or ‘derived function’</a:t>
            </a:r>
          </a:p>
        </p:txBody>
      </p:sp>
      <p:sp>
        <p:nvSpPr>
          <p:cNvPr id="7179" name="Text Box 11"/>
          <p:cNvSpPr txBox="1">
            <a:spLocks noChangeArrowheads="1"/>
          </p:cNvSpPr>
          <p:nvPr/>
        </p:nvSpPr>
        <p:spPr bwMode="auto">
          <a:xfrm>
            <a:off x="5334000" y="16002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b="1" u="sng">
                <a:latin typeface="Comic Sans MS" pitchFamily="66" charset="0"/>
              </a:rPr>
              <a:t>Examples</a:t>
            </a:r>
          </a:p>
        </p:txBody>
      </p:sp>
      <p:sp>
        <p:nvSpPr>
          <p:cNvPr id="9228" name="Text Box 12"/>
          <p:cNvSpPr txBox="1">
            <a:spLocks noChangeArrowheads="1"/>
          </p:cNvSpPr>
          <p:nvPr/>
        </p:nvSpPr>
        <p:spPr bwMode="auto">
          <a:xfrm>
            <a:off x="5334000" y="2667000"/>
            <a:ext cx="381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a:latin typeface="Comic Sans MS" pitchFamily="66" charset="0"/>
              </a:rPr>
              <a:t>e)</a:t>
            </a:r>
          </a:p>
        </p:txBody>
      </p:sp>
      <p:sp>
        <p:nvSpPr>
          <p:cNvPr id="7181" name="Text Box 14"/>
          <p:cNvSpPr txBox="1">
            <a:spLocks noChangeArrowheads="1"/>
          </p:cNvSpPr>
          <p:nvPr/>
        </p:nvSpPr>
        <p:spPr bwMode="auto">
          <a:xfrm>
            <a:off x="5334000" y="1905000"/>
            <a:ext cx="35052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a:latin typeface="Comic Sans MS" pitchFamily="66" charset="0"/>
              </a:rPr>
              <a:t>Find the derived function of each of the following…</a:t>
            </a:r>
            <a:endParaRPr lang="en-GB" sz="1400" baseline="30000">
              <a:latin typeface="Comic Sans MS" pitchFamily="66" charset="0"/>
            </a:endParaRPr>
          </a:p>
        </p:txBody>
      </p:sp>
      <p:graphicFrame>
        <p:nvGraphicFramePr>
          <p:cNvPr id="9241" name="Object 25"/>
          <p:cNvGraphicFramePr>
            <a:graphicFrameLocks noChangeAspect="1"/>
          </p:cNvGraphicFramePr>
          <p:nvPr/>
        </p:nvGraphicFramePr>
        <p:xfrm>
          <a:off x="5715000" y="2590800"/>
          <a:ext cx="914400" cy="544513"/>
        </p:xfrm>
        <a:graphic>
          <a:graphicData uri="http://schemas.openxmlformats.org/presentationml/2006/ole">
            <mc:AlternateContent xmlns:mc="http://schemas.openxmlformats.org/markup-compatibility/2006">
              <mc:Choice xmlns:v="urn:schemas-microsoft-com:vml" Requires="v">
                <p:oleObj spid="_x0000_s7225" name="Equation" r:id="rId7" imgW="660113" imgH="393529" progId="Equation.DSMT4">
                  <p:embed/>
                </p:oleObj>
              </mc:Choice>
              <mc:Fallback>
                <p:oleObj name="Equation" r:id="rId7" imgW="660113" imgH="393529" progId="Equation.DSMT4">
                  <p:embed/>
                  <p:pic>
                    <p:nvPicPr>
                      <p:cNvPr id="0" name="Object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15000" y="2590800"/>
                        <a:ext cx="914400" cy="544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42" name="Object 26"/>
          <p:cNvGraphicFramePr>
            <a:graphicFrameLocks noChangeAspect="1"/>
          </p:cNvGraphicFramePr>
          <p:nvPr/>
        </p:nvGraphicFramePr>
        <p:xfrm>
          <a:off x="5715000" y="3352800"/>
          <a:ext cx="931863" cy="317500"/>
        </p:xfrm>
        <a:graphic>
          <a:graphicData uri="http://schemas.openxmlformats.org/presentationml/2006/ole">
            <mc:AlternateContent xmlns:mc="http://schemas.openxmlformats.org/markup-compatibility/2006">
              <mc:Choice xmlns:v="urn:schemas-microsoft-com:vml" Requires="v">
                <p:oleObj spid="_x0000_s7226" name="Equation" r:id="rId9" imgW="672808" imgH="228501" progId="Equation.DSMT4">
                  <p:embed/>
                </p:oleObj>
              </mc:Choice>
              <mc:Fallback>
                <p:oleObj name="Equation" r:id="rId9" imgW="672808" imgH="228501" progId="Equation.DSMT4">
                  <p:embed/>
                  <p:pic>
                    <p:nvPicPr>
                      <p:cNvPr id="0" name="Object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15000" y="3352800"/>
                        <a:ext cx="931863" cy="317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43" name="Object 27"/>
          <p:cNvGraphicFramePr>
            <a:graphicFrameLocks noChangeAspect="1"/>
          </p:cNvGraphicFramePr>
          <p:nvPr/>
        </p:nvGraphicFramePr>
        <p:xfrm>
          <a:off x="5715000" y="3886200"/>
          <a:ext cx="1195388" cy="317500"/>
        </p:xfrm>
        <a:graphic>
          <a:graphicData uri="http://schemas.openxmlformats.org/presentationml/2006/ole">
            <mc:AlternateContent xmlns:mc="http://schemas.openxmlformats.org/markup-compatibility/2006">
              <mc:Choice xmlns:v="urn:schemas-microsoft-com:vml" Requires="v">
                <p:oleObj spid="_x0000_s7227" name="Equation" r:id="rId11" imgW="863225" imgH="228501" progId="Equation.DSMT4">
                  <p:embed/>
                </p:oleObj>
              </mc:Choice>
              <mc:Fallback>
                <p:oleObj name="Equation" r:id="rId11" imgW="863225" imgH="228501" progId="Equation.DSMT4">
                  <p:embed/>
                  <p:pic>
                    <p:nvPicPr>
                      <p:cNvPr id="0" name="Object 2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15000" y="3886200"/>
                        <a:ext cx="1195388" cy="317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244" name="Arc 28"/>
          <p:cNvSpPr>
            <a:spLocks/>
          </p:cNvSpPr>
          <p:nvPr/>
        </p:nvSpPr>
        <p:spPr bwMode="auto">
          <a:xfrm>
            <a:off x="6858000" y="2895600"/>
            <a:ext cx="228600" cy="609600"/>
          </a:xfrm>
          <a:custGeom>
            <a:avLst/>
            <a:gdLst>
              <a:gd name="T0" fmla="*/ 0 w 21600"/>
              <a:gd name="T1" fmla="*/ 0 h 43182"/>
              <a:gd name="T2" fmla="*/ 97451 w 21600"/>
              <a:gd name="T3" fmla="*/ 8605719 h 43182"/>
              <a:gd name="T4" fmla="*/ 0 w 21600"/>
              <a:gd name="T5" fmla="*/ 4304652 h 43182"/>
              <a:gd name="T6" fmla="*/ 0 60000 65536"/>
              <a:gd name="T7" fmla="*/ 0 60000 65536"/>
              <a:gd name="T8" fmla="*/ 0 60000 65536"/>
            </a:gdLst>
            <a:ahLst/>
            <a:cxnLst>
              <a:cxn ang="T6">
                <a:pos x="T0" y="T1"/>
              </a:cxn>
              <a:cxn ang="T7">
                <a:pos x="T2" y="T3"/>
              </a:cxn>
              <a:cxn ang="T8">
                <a:pos x="T4" y="T5"/>
              </a:cxn>
            </a:cxnLst>
            <a:rect l="0" t="0" r="r" b="b"/>
            <a:pathLst>
              <a:path w="21600" h="43182" fill="none" extrusionOk="0">
                <a:moveTo>
                  <a:pt x="-1" y="0"/>
                </a:moveTo>
                <a:cubicBezTo>
                  <a:pt x="11929" y="0"/>
                  <a:pt x="21600" y="9670"/>
                  <a:pt x="21600" y="21600"/>
                </a:cubicBezTo>
                <a:cubicBezTo>
                  <a:pt x="21600" y="33190"/>
                  <a:pt x="12451" y="42715"/>
                  <a:pt x="870" y="43182"/>
                </a:cubicBezTo>
              </a:path>
              <a:path w="21600" h="43182" stroke="0" extrusionOk="0">
                <a:moveTo>
                  <a:pt x="-1" y="0"/>
                </a:moveTo>
                <a:cubicBezTo>
                  <a:pt x="11929" y="0"/>
                  <a:pt x="21600" y="9670"/>
                  <a:pt x="21600" y="21600"/>
                </a:cubicBezTo>
                <a:cubicBezTo>
                  <a:pt x="21600" y="33190"/>
                  <a:pt x="12451" y="42715"/>
                  <a:pt x="870" y="43182"/>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9245" name="Text Box 29"/>
          <p:cNvSpPr txBox="1">
            <a:spLocks noChangeArrowheads="1"/>
          </p:cNvSpPr>
          <p:nvPr/>
        </p:nvSpPr>
        <p:spPr bwMode="auto">
          <a:xfrm>
            <a:off x="7010400" y="2932113"/>
            <a:ext cx="19812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Must be written in the form ax</a:t>
            </a:r>
            <a:r>
              <a:rPr lang="en-GB" sz="1400" baseline="30000">
                <a:solidFill>
                  <a:srgbClr val="FF0000"/>
                </a:solidFill>
                <a:latin typeface="Comic Sans MS" pitchFamily="66" charset="0"/>
              </a:rPr>
              <a:t>n</a:t>
            </a:r>
            <a:r>
              <a:rPr lang="en-GB" sz="1400">
                <a:solidFill>
                  <a:srgbClr val="FF0000"/>
                </a:solidFill>
                <a:latin typeface="Comic Sans MS" pitchFamily="66" charset="0"/>
              </a:rPr>
              <a:t> first!</a:t>
            </a:r>
          </a:p>
        </p:txBody>
      </p:sp>
      <p:sp>
        <p:nvSpPr>
          <p:cNvPr id="9246" name="Text Box 30"/>
          <p:cNvSpPr txBox="1">
            <a:spLocks noChangeArrowheads="1"/>
          </p:cNvSpPr>
          <p:nvPr/>
        </p:nvSpPr>
        <p:spPr bwMode="auto">
          <a:xfrm>
            <a:off x="5334000" y="4724400"/>
            <a:ext cx="381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a:latin typeface="Comic Sans MS" pitchFamily="66" charset="0"/>
              </a:rPr>
              <a:t>f)</a:t>
            </a:r>
          </a:p>
        </p:txBody>
      </p:sp>
      <p:graphicFrame>
        <p:nvGraphicFramePr>
          <p:cNvPr id="9247" name="Object 31"/>
          <p:cNvGraphicFramePr>
            <a:graphicFrameLocks noChangeAspect="1"/>
          </p:cNvGraphicFramePr>
          <p:nvPr/>
        </p:nvGraphicFramePr>
        <p:xfrm>
          <a:off x="5715000" y="4724400"/>
          <a:ext cx="950913" cy="333375"/>
        </p:xfrm>
        <a:graphic>
          <a:graphicData uri="http://schemas.openxmlformats.org/presentationml/2006/ole">
            <mc:AlternateContent xmlns:mc="http://schemas.openxmlformats.org/markup-compatibility/2006">
              <mc:Choice xmlns:v="urn:schemas-microsoft-com:vml" Requires="v">
                <p:oleObj spid="_x0000_s7228" name="Equation" r:id="rId13" imgW="685800" imgH="241300" progId="Equation.DSMT4">
                  <p:embed/>
                </p:oleObj>
              </mc:Choice>
              <mc:Fallback>
                <p:oleObj name="Equation" r:id="rId13" imgW="685800" imgH="241300" progId="Equation.DSMT4">
                  <p:embed/>
                  <p:pic>
                    <p:nvPicPr>
                      <p:cNvPr id="0" name="Object 3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15000" y="4724400"/>
                        <a:ext cx="950913"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48" name="Object 32"/>
          <p:cNvGraphicFramePr>
            <a:graphicFrameLocks noChangeAspect="1"/>
          </p:cNvGraphicFramePr>
          <p:nvPr/>
        </p:nvGraphicFramePr>
        <p:xfrm>
          <a:off x="5715000" y="5334000"/>
          <a:ext cx="879475" cy="458788"/>
        </p:xfrm>
        <a:graphic>
          <a:graphicData uri="http://schemas.openxmlformats.org/presentationml/2006/ole">
            <mc:AlternateContent xmlns:mc="http://schemas.openxmlformats.org/markup-compatibility/2006">
              <mc:Choice xmlns:v="urn:schemas-microsoft-com:vml" Requires="v">
                <p:oleObj spid="_x0000_s7229" name="Equation" r:id="rId15" imgW="634725" imgH="330057" progId="Equation.DSMT4">
                  <p:embed/>
                </p:oleObj>
              </mc:Choice>
              <mc:Fallback>
                <p:oleObj name="Equation" r:id="rId15" imgW="634725" imgH="330057" progId="Equation.DSMT4">
                  <p:embed/>
                  <p:pic>
                    <p:nvPicPr>
                      <p:cNvPr id="0" name="Object 3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15000" y="5334000"/>
                        <a:ext cx="879475" cy="458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49" name="Object 33"/>
          <p:cNvGraphicFramePr>
            <a:graphicFrameLocks noChangeAspect="1"/>
          </p:cNvGraphicFramePr>
          <p:nvPr/>
        </p:nvGraphicFramePr>
        <p:xfrm>
          <a:off x="5715000" y="5791200"/>
          <a:ext cx="1177925" cy="582613"/>
        </p:xfrm>
        <a:graphic>
          <a:graphicData uri="http://schemas.openxmlformats.org/presentationml/2006/ole">
            <mc:AlternateContent xmlns:mc="http://schemas.openxmlformats.org/markup-compatibility/2006">
              <mc:Choice xmlns:v="urn:schemas-microsoft-com:vml" Requires="v">
                <p:oleObj spid="_x0000_s7230" name="Equation" r:id="rId17" imgW="850531" imgH="418918" progId="Equation.DSMT4">
                  <p:embed/>
                </p:oleObj>
              </mc:Choice>
              <mc:Fallback>
                <p:oleObj name="Equation" r:id="rId17" imgW="850531" imgH="418918" progId="Equation.DSMT4">
                  <p:embed/>
                  <p:pic>
                    <p:nvPicPr>
                      <p:cNvPr id="0" name="Object 3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715000" y="5791200"/>
                        <a:ext cx="1177925"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50" name="Object 34"/>
          <p:cNvGraphicFramePr>
            <a:graphicFrameLocks noChangeAspect="1"/>
          </p:cNvGraphicFramePr>
          <p:nvPr/>
        </p:nvGraphicFramePr>
        <p:xfrm>
          <a:off x="7467600" y="5791200"/>
          <a:ext cx="1143000" cy="582613"/>
        </p:xfrm>
        <a:graphic>
          <a:graphicData uri="http://schemas.openxmlformats.org/presentationml/2006/ole">
            <mc:AlternateContent xmlns:mc="http://schemas.openxmlformats.org/markup-compatibility/2006">
              <mc:Choice xmlns:v="urn:schemas-microsoft-com:vml" Requires="v">
                <p:oleObj spid="_x0000_s7231" name="Equation" r:id="rId19" imgW="825500" imgH="419100" progId="Equation.DSMT4">
                  <p:embed/>
                </p:oleObj>
              </mc:Choice>
              <mc:Fallback>
                <p:oleObj name="Equation" r:id="rId19" imgW="825500" imgH="419100" progId="Equation.DSMT4">
                  <p:embed/>
                  <p:pic>
                    <p:nvPicPr>
                      <p:cNvPr id="0" name="Object 3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7467600" y="5791200"/>
                        <a:ext cx="1143000"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251" name="Line 35"/>
          <p:cNvSpPr>
            <a:spLocks noChangeShapeType="1"/>
          </p:cNvSpPr>
          <p:nvPr/>
        </p:nvSpPr>
        <p:spPr bwMode="auto">
          <a:xfrm>
            <a:off x="7010400" y="6096000"/>
            <a:ext cx="304800" cy="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9252" name="Arc 36"/>
          <p:cNvSpPr>
            <a:spLocks/>
          </p:cNvSpPr>
          <p:nvPr/>
        </p:nvSpPr>
        <p:spPr bwMode="auto">
          <a:xfrm>
            <a:off x="6858000" y="4953000"/>
            <a:ext cx="228600" cy="609600"/>
          </a:xfrm>
          <a:custGeom>
            <a:avLst/>
            <a:gdLst>
              <a:gd name="T0" fmla="*/ 0 w 21600"/>
              <a:gd name="T1" fmla="*/ 0 h 43182"/>
              <a:gd name="T2" fmla="*/ 97451 w 21600"/>
              <a:gd name="T3" fmla="*/ 8605719 h 43182"/>
              <a:gd name="T4" fmla="*/ 0 w 21600"/>
              <a:gd name="T5" fmla="*/ 4304652 h 43182"/>
              <a:gd name="T6" fmla="*/ 0 60000 65536"/>
              <a:gd name="T7" fmla="*/ 0 60000 65536"/>
              <a:gd name="T8" fmla="*/ 0 60000 65536"/>
            </a:gdLst>
            <a:ahLst/>
            <a:cxnLst>
              <a:cxn ang="T6">
                <a:pos x="T0" y="T1"/>
              </a:cxn>
              <a:cxn ang="T7">
                <a:pos x="T2" y="T3"/>
              </a:cxn>
              <a:cxn ang="T8">
                <a:pos x="T4" y="T5"/>
              </a:cxn>
            </a:cxnLst>
            <a:rect l="0" t="0" r="r" b="b"/>
            <a:pathLst>
              <a:path w="21600" h="43182" fill="none" extrusionOk="0">
                <a:moveTo>
                  <a:pt x="-1" y="0"/>
                </a:moveTo>
                <a:cubicBezTo>
                  <a:pt x="11929" y="0"/>
                  <a:pt x="21600" y="9670"/>
                  <a:pt x="21600" y="21600"/>
                </a:cubicBezTo>
                <a:cubicBezTo>
                  <a:pt x="21600" y="33190"/>
                  <a:pt x="12451" y="42715"/>
                  <a:pt x="870" y="43182"/>
                </a:cubicBezTo>
              </a:path>
              <a:path w="21600" h="43182" stroke="0" extrusionOk="0">
                <a:moveTo>
                  <a:pt x="-1" y="0"/>
                </a:moveTo>
                <a:cubicBezTo>
                  <a:pt x="11929" y="0"/>
                  <a:pt x="21600" y="9670"/>
                  <a:pt x="21600" y="21600"/>
                </a:cubicBezTo>
                <a:cubicBezTo>
                  <a:pt x="21600" y="33190"/>
                  <a:pt x="12451" y="42715"/>
                  <a:pt x="870" y="43182"/>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9253" name="Text Box 37"/>
          <p:cNvSpPr txBox="1">
            <a:spLocks noChangeArrowheads="1"/>
          </p:cNvSpPr>
          <p:nvPr/>
        </p:nvSpPr>
        <p:spPr bwMode="auto">
          <a:xfrm>
            <a:off x="7010400" y="4953000"/>
            <a:ext cx="19812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Must be written in the form ax</a:t>
            </a:r>
            <a:r>
              <a:rPr lang="en-GB" sz="1400" baseline="30000">
                <a:solidFill>
                  <a:srgbClr val="FF0000"/>
                </a:solidFill>
                <a:latin typeface="Comic Sans MS" pitchFamily="66" charset="0"/>
              </a:rPr>
              <a:t>n</a:t>
            </a:r>
            <a:r>
              <a:rPr lang="en-GB" sz="1400">
                <a:solidFill>
                  <a:srgbClr val="FF0000"/>
                </a:solidFill>
                <a:latin typeface="Comic Sans MS" pitchFamily="66" charset="0"/>
              </a:rPr>
              <a:t> first!</a:t>
            </a:r>
          </a:p>
        </p:txBody>
      </p:sp>
      <p:pic>
        <p:nvPicPr>
          <p:cNvPr id="7195" name="Picture 38" descr="diff1"/>
          <p:cNvPicPr>
            <a:picLocks noChangeAspect="1" noChangeArrowheads="1"/>
          </p:cNvPicPr>
          <p:nvPr/>
        </p:nvPicPr>
        <p:blipFill>
          <a:blip r:embed="rId21" cstate="print">
            <a:extLst>
              <a:ext uri="{28A0092B-C50C-407E-A947-70E740481C1C}">
                <a14:useLocalDpi xmlns:a14="http://schemas.microsoft.com/office/drawing/2010/main" val="0"/>
              </a:ext>
            </a:extLst>
          </a:blip>
          <a:srcRect/>
          <a:stretch>
            <a:fillRect/>
          </a:stretch>
        </p:blipFill>
        <p:spPr bwMode="auto">
          <a:xfrm>
            <a:off x="7010400" y="228600"/>
            <a:ext cx="19050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228"/>
                                        </p:tgtEl>
                                        <p:attrNameLst>
                                          <p:attrName>style.visibility</p:attrName>
                                        </p:attrNameLst>
                                      </p:cBhvr>
                                      <p:to>
                                        <p:strVal val="visible"/>
                                      </p:to>
                                    </p:set>
                                    <p:animEffect transition="in" filter="blinds(horizontal)">
                                      <p:cBhvr>
                                        <p:cTn id="7" dur="500"/>
                                        <p:tgtEl>
                                          <p:spTgt spid="9228"/>
                                        </p:tgtEl>
                                      </p:cBhvr>
                                    </p:animEffect>
                                  </p:childTnLst>
                                </p:cTn>
                              </p:par>
                              <p:par>
                                <p:cTn id="8" presetID="3" presetClass="entr" presetSubtype="10" fill="hold" nodeType="withEffect">
                                  <p:stCondLst>
                                    <p:cond delay="0"/>
                                  </p:stCondLst>
                                  <p:childTnLst>
                                    <p:set>
                                      <p:cBhvr>
                                        <p:cTn id="9" dur="1" fill="hold">
                                          <p:stCondLst>
                                            <p:cond delay="0"/>
                                          </p:stCondLst>
                                        </p:cTn>
                                        <p:tgtEl>
                                          <p:spTgt spid="9241"/>
                                        </p:tgtEl>
                                        <p:attrNameLst>
                                          <p:attrName>style.visibility</p:attrName>
                                        </p:attrNameLst>
                                      </p:cBhvr>
                                      <p:to>
                                        <p:strVal val="visible"/>
                                      </p:to>
                                    </p:set>
                                    <p:animEffect transition="in" filter="blinds(horizontal)">
                                      <p:cBhvr>
                                        <p:cTn id="10" dur="500"/>
                                        <p:tgtEl>
                                          <p:spTgt spid="9241"/>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9244"/>
                                        </p:tgtEl>
                                        <p:attrNameLst>
                                          <p:attrName>style.visibility</p:attrName>
                                        </p:attrNameLst>
                                      </p:cBhvr>
                                      <p:to>
                                        <p:strVal val="visible"/>
                                      </p:to>
                                    </p:set>
                                    <p:animEffect transition="in" filter="blinds(horizontal)">
                                      <p:cBhvr>
                                        <p:cTn id="15" dur="500"/>
                                        <p:tgtEl>
                                          <p:spTgt spid="9244"/>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9245"/>
                                        </p:tgtEl>
                                        <p:attrNameLst>
                                          <p:attrName>style.visibility</p:attrName>
                                        </p:attrNameLst>
                                      </p:cBhvr>
                                      <p:to>
                                        <p:strVal val="visible"/>
                                      </p:to>
                                    </p:set>
                                    <p:animEffect transition="in" filter="blinds(horizontal)">
                                      <p:cBhvr>
                                        <p:cTn id="18" dur="500"/>
                                        <p:tgtEl>
                                          <p:spTgt spid="9245"/>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nodeType="clickEffect">
                                  <p:stCondLst>
                                    <p:cond delay="0"/>
                                  </p:stCondLst>
                                  <p:childTnLst>
                                    <p:set>
                                      <p:cBhvr>
                                        <p:cTn id="22" dur="1" fill="hold">
                                          <p:stCondLst>
                                            <p:cond delay="0"/>
                                          </p:stCondLst>
                                        </p:cTn>
                                        <p:tgtEl>
                                          <p:spTgt spid="9242"/>
                                        </p:tgtEl>
                                        <p:attrNameLst>
                                          <p:attrName>style.visibility</p:attrName>
                                        </p:attrNameLst>
                                      </p:cBhvr>
                                      <p:to>
                                        <p:strVal val="visible"/>
                                      </p:to>
                                    </p:set>
                                    <p:animEffect transition="in" filter="blinds(horizontal)">
                                      <p:cBhvr>
                                        <p:cTn id="23" dur="500"/>
                                        <p:tgtEl>
                                          <p:spTgt spid="9242"/>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nodeType="clickEffect">
                                  <p:stCondLst>
                                    <p:cond delay="0"/>
                                  </p:stCondLst>
                                  <p:childTnLst>
                                    <p:set>
                                      <p:cBhvr>
                                        <p:cTn id="27" dur="1" fill="hold">
                                          <p:stCondLst>
                                            <p:cond delay="0"/>
                                          </p:stCondLst>
                                        </p:cTn>
                                        <p:tgtEl>
                                          <p:spTgt spid="9243"/>
                                        </p:tgtEl>
                                        <p:attrNameLst>
                                          <p:attrName>style.visibility</p:attrName>
                                        </p:attrNameLst>
                                      </p:cBhvr>
                                      <p:to>
                                        <p:strVal val="visible"/>
                                      </p:to>
                                    </p:set>
                                    <p:animEffect transition="in" filter="blinds(horizontal)">
                                      <p:cBhvr>
                                        <p:cTn id="28" dur="500"/>
                                        <p:tgtEl>
                                          <p:spTgt spid="9243"/>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9246"/>
                                        </p:tgtEl>
                                        <p:attrNameLst>
                                          <p:attrName>style.visibility</p:attrName>
                                        </p:attrNameLst>
                                      </p:cBhvr>
                                      <p:to>
                                        <p:strVal val="visible"/>
                                      </p:to>
                                    </p:set>
                                    <p:animEffect transition="in" filter="blinds(horizontal)">
                                      <p:cBhvr>
                                        <p:cTn id="33" dur="500"/>
                                        <p:tgtEl>
                                          <p:spTgt spid="9246"/>
                                        </p:tgtEl>
                                      </p:cBhvr>
                                    </p:animEffect>
                                  </p:childTnLst>
                                </p:cTn>
                              </p:par>
                              <p:par>
                                <p:cTn id="34" presetID="3" presetClass="entr" presetSubtype="10" fill="hold" nodeType="withEffect">
                                  <p:stCondLst>
                                    <p:cond delay="0"/>
                                  </p:stCondLst>
                                  <p:childTnLst>
                                    <p:set>
                                      <p:cBhvr>
                                        <p:cTn id="35" dur="1" fill="hold">
                                          <p:stCondLst>
                                            <p:cond delay="0"/>
                                          </p:stCondLst>
                                        </p:cTn>
                                        <p:tgtEl>
                                          <p:spTgt spid="9247"/>
                                        </p:tgtEl>
                                        <p:attrNameLst>
                                          <p:attrName>style.visibility</p:attrName>
                                        </p:attrNameLst>
                                      </p:cBhvr>
                                      <p:to>
                                        <p:strVal val="visible"/>
                                      </p:to>
                                    </p:set>
                                    <p:animEffect transition="in" filter="blinds(horizontal)">
                                      <p:cBhvr>
                                        <p:cTn id="36" dur="500"/>
                                        <p:tgtEl>
                                          <p:spTgt spid="9247"/>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9252"/>
                                        </p:tgtEl>
                                        <p:attrNameLst>
                                          <p:attrName>style.visibility</p:attrName>
                                        </p:attrNameLst>
                                      </p:cBhvr>
                                      <p:to>
                                        <p:strVal val="visible"/>
                                      </p:to>
                                    </p:set>
                                    <p:animEffect transition="in" filter="blinds(horizontal)">
                                      <p:cBhvr>
                                        <p:cTn id="41" dur="500"/>
                                        <p:tgtEl>
                                          <p:spTgt spid="9252"/>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9253"/>
                                        </p:tgtEl>
                                        <p:attrNameLst>
                                          <p:attrName>style.visibility</p:attrName>
                                        </p:attrNameLst>
                                      </p:cBhvr>
                                      <p:to>
                                        <p:strVal val="visible"/>
                                      </p:to>
                                    </p:set>
                                    <p:animEffect transition="in" filter="blinds(horizontal)">
                                      <p:cBhvr>
                                        <p:cTn id="44" dur="500"/>
                                        <p:tgtEl>
                                          <p:spTgt spid="9253"/>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ntr" presetSubtype="10" fill="hold" nodeType="clickEffect">
                                  <p:stCondLst>
                                    <p:cond delay="0"/>
                                  </p:stCondLst>
                                  <p:childTnLst>
                                    <p:set>
                                      <p:cBhvr>
                                        <p:cTn id="48" dur="1" fill="hold">
                                          <p:stCondLst>
                                            <p:cond delay="0"/>
                                          </p:stCondLst>
                                        </p:cTn>
                                        <p:tgtEl>
                                          <p:spTgt spid="9248"/>
                                        </p:tgtEl>
                                        <p:attrNameLst>
                                          <p:attrName>style.visibility</p:attrName>
                                        </p:attrNameLst>
                                      </p:cBhvr>
                                      <p:to>
                                        <p:strVal val="visible"/>
                                      </p:to>
                                    </p:set>
                                    <p:animEffect transition="in" filter="blinds(horizontal)">
                                      <p:cBhvr>
                                        <p:cTn id="49" dur="500"/>
                                        <p:tgtEl>
                                          <p:spTgt spid="9248"/>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nodeType="clickEffect">
                                  <p:stCondLst>
                                    <p:cond delay="0"/>
                                  </p:stCondLst>
                                  <p:childTnLst>
                                    <p:set>
                                      <p:cBhvr>
                                        <p:cTn id="53" dur="1" fill="hold">
                                          <p:stCondLst>
                                            <p:cond delay="0"/>
                                          </p:stCondLst>
                                        </p:cTn>
                                        <p:tgtEl>
                                          <p:spTgt spid="9249"/>
                                        </p:tgtEl>
                                        <p:attrNameLst>
                                          <p:attrName>style.visibility</p:attrName>
                                        </p:attrNameLst>
                                      </p:cBhvr>
                                      <p:to>
                                        <p:strVal val="visible"/>
                                      </p:to>
                                    </p:set>
                                    <p:animEffect transition="in" filter="blinds(horizontal)">
                                      <p:cBhvr>
                                        <p:cTn id="54" dur="500"/>
                                        <p:tgtEl>
                                          <p:spTgt spid="9249"/>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9251"/>
                                        </p:tgtEl>
                                        <p:attrNameLst>
                                          <p:attrName>style.visibility</p:attrName>
                                        </p:attrNameLst>
                                      </p:cBhvr>
                                      <p:to>
                                        <p:strVal val="visible"/>
                                      </p:to>
                                    </p:set>
                                    <p:animEffect transition="in" filter="blinds(horizontal)">
                                      <p:cBhvr>
                                        <p:cTn id="59" dur="500"/>
                                        <p:tgtEl>
                                          <p:spTgt spid="9251"/>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3" presetClass="entr" presetSubtype="10" fill="hold" nodeType="clickEffect">
                                  <p:stCondLst>
                                    <p:cond delay="0"/>
                                  </p:stCondLst>
                                  <p:childTnLst>
                                    <p:set>
                                      <p:cBhvr>
                                        <p:cTn id="63" dur="1" fill="hold">
                                          <p:stCondLst>
                                            <p:cond delay="0"/>
                                          </p:stCondLst>
                                        </p:cTn>
                                        <p:tgtEl>
                                          <p:spTgt spid="9250"/>
                                        </p:tgtEl>
                                        <p:attrNameLst>
                                          <p:attrName>style.visibility</p:attrName>
                                        </p:attrNameLst>
                                      </p:cBhvr>
                                      <p:to>
                                        <p:strVal val="visible"/>
                                      </p:to>
                                    </p:set>
                                    <p:animEffect transition="in" filter="blinds(horizontal)">
                                      <p:cBhvr>
                                        <p:cTn id="64" dur="500"/>
                                        <p:tgtEl>
                                          <p:spTgt spid="92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8" grpId="0"/>
      <p:bldP spid="9244" grpId="0" animBg="1"/>
      <p:bldP spid="9245" grpId="0"/>
      <p:bldP spid="9246" grpId="0"/>
      <p:bldP spid="9251" grpId="0" animBg="1"/>
      <p:bldP spid="9252" grpId="0" animBg="1"/>
      <p:bldP spid="925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WordArt 2"/>
          <p:cNvSpPr>
            <a:spLocks noChangeArrowheads="1" noChangeShapeType="1" noTextEdit="1"/>
          </p:cNvSpPr>
          <p:nvPr/>
        </p:nvSpPr>
        <p:spPr bwMode="auto">
          <a:xfrm>
            <a:off x="1524000" y="2667000"/>
            <a:ext cx="6019800" cy="1285875"/>
          </a:xfrm>
          <a:prstGeom prst="rect">
            <a:avLst/>
          </a:prstGeom>
        </p:spPr>
        <p:txBody>
          <a:bodyPr wrap="none" fromWordArt="1">
            <a:prstTxWarp prst="textSlantUp">
              <a:avLst>
                <a:gd name="adj" fmla="val 32056"/>
              </a:avLst>
            </a:prstTxWarp>
          </a:bodyPr>
          <a:lstStyle/>
          <a:p>
            <a:pPr algn="ctr"/>
            <a:r>
              <a:rPr lang="en-GB" sz="3600" kern="10" dirty="0">
                <a:ln w="25400">
                  <a:solidFill>
                    <a:schemeClr val="tx1"/>
                  </a:solidFill>
                  <a:round/>
                  <a:headEnd/>
                  <a:tailEnd/>
                </a:ln>
                <a:solidFill>
                  <a:srgbClr val="FF0000"/>
                </a:solidFill>
                <a:effectLst>
                  <a:outerShdw dist="53882" dir="2700000" algn="ctr" rotWithShape="0">
                    <a:srgbClr val="9999FF">
                      <a:alpha val="79999"/>
                    </a:srgbClr>
                  </a:outerShdw>
                </a:effectLst>
                <a:latin typeface="Impact"/>
              </a:rPr>
              <a:t>Teachings for Exercise </a:t>
            </a:r>
            <a:r>
              <a:rPr lang="en-GB" sz="3600" kern="10" dirty="0" smtClean="0">
                <a:ln w="25400">
                  <a:solidFill>
                    <a:schemeClr val="tx1"/>
                  </a:solidFill>
                  <a:round/>
                  <a:headEnd/>
                  <a:tailEnd/>
                </a:ln>
                <a:solidFill>
                  <a:srgbClr val="FF0000"/>
                </a:solidFill>
                <a:effectLst>
                  <a:outerShdw dist="53882" dir="2700000" algn="ctr" rotWithShape="0">
                    <a:srgbClr val="9999FF">
                      <a:alpha val="79999"/>
                    </a:srgbClr>
                  </a:outerShdw>
                </a:effectLst>
                <a:latin typeface="Impact"/>
              </a:rPr>
              <a:t>7C/7D</a:t>
            </a:r>
            <a:endParaRPr lang="en-GB" sz="3600" kern="10" dirty="0">
              <a:ln w="25400">
                <a:solidFill>
                  <a:schemeClr val="tx1"/>
                </a:solidFill>
                <a:round/>
                <a:headEnd/>
                <a:tailEnd/>
              </a:ln>
              <a:solidFill>
                <a:srgbClr val="FF0000"/>
              </a:solidFill>
              <a:effectLst>
                <a:outerShdw dist="53882" dir="2700000" algn="ctr" rotWithShape="0">
                  <a:srgbClr val="9999FF">
                    <a:alpha val="79999"/>
                  </a:srgbClr>
                </a:outerShdw>
              </a:effectLst>
              <a:latin typeface="Impac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GB" smtClean="0">
                <a:latin typeface="Comic Sans MS" pitchFamily="66" charset="0"/>
              </a:rPr>
              <a:t>Differentiation</a:t>
            </a:r>
          </a:p>
        </p:txBody>
      </p:sp>
      <p:sp>
        <p:nvSpPr>
          <p:cNvPr id="11267" name="Rectangle 3"/>
          <p:cNvSpPr>
            <a:spLocks noGrp="1" noChangeArrowheads="1"/>
          </p:cNvSpPr>
          <p:nvPr>
            <p:ph type="body" idx="1"/>
          </p:nvPr>
        </p:nvSpPr>
        <p:spPr>
          <a:xfrm>
            <a:off x="228600" y="1600200"/>
            <a:ext cx="4495800" cy="4953000"/>
          </a:xfrm>
        </p:spPr>
        <p:txBody>
          <a:bodyPr/>
          <a:lstStyle/>
          <a:p>
            <a:pPr marL="0" indent="0" algn="ctr" eaLnBrk="1" hangingPunct="1">
              <a:buFontTx/>
              <a:buNone/>
            </a:pPr>
            <a:r>
              <a:rPr lang="en-GB" sz="1800" b="1" u="sng" smtClean="0">
                <a:latin typeface="Comic Sans MS" pitchFamily="66" charset="0"/>
              </a:rPr>
              <a:t>You need to be able to solve Graphical problems using the Gradient Function</a:t>
            </a:r>
            <a:endParaRPr lang="en-GB" sz="1800" smtClean="0">
              <a:latin typeface="Comic Sans MS" pitchFamily="66" charset="0"/>
            </a:endParaRPr>
          </a:p>
          <a:p>
            <a:pPr marL="0" indent="0" algn="ctr" eaLnBrk="1" hangingPunct="1">
              <a:buFontTx/>
              <a:buNone/>
            </a:pPr>
            <a:endParaRPr lang="en-GB" sz="1800" smtClean="0">
              <a:latin typeface="Comic Sans MS" pitchFamily="66" charset="0"/>
            </a:endParaRPr>
          </a:p>
          <a:p>
            <a:pPr marL="0" indent="0" eaLnBrk="1" hangingPunct="1">
              <a:buFontTx/>
              <a:buNone/>
            </a:pPr>
            <a:r>
              <a:rPr lang="en-GB" sz="1600" smtClean="0">
                <a:latin typeface="Comic Sans MS" pitchFamily="66" charset="0"/>
              </a:rPr>
              <a:t>Remember that differentiating gives us a formula for the gradient at a given point on the graph (x).</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A standard question will ask you to work out the gradient of a curve at a particular point. This is when differentiating is used.</a:t>
            </a:r>
          </a:p>
        </p:txBody>
      </p:sp>
      <p:sp>
        <p:nvSpPr>
          <p:cNvPr id="9220" name="Text Box 4"/>
          <p:cNvSpPr txBox="1">
            <a:spLocks noChangeArrowheads="1"/>
          </p:cNvSpPr>
          <p:nvPr/>
        </p:nvSpPr>
        <p:spPr bwMode="auto">
          <a:xfrm>
            <a:off x="8382000" y="6491288"/>
            <a:ext cx="762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dirty="0" smtClean="0">
                <a:latin typeface="Comic Sans MS" pitchFamily="66" charset="0"/>
              </a:rPr>
              <a:t>7C/D</a:t>
            </a:r>
            <a:endParaRPr lang="en-GB" dirty="0">
              <a:latin typeface="Comic Sans MS" pitchFamily="66" charset="0"/>
            </a:endParaRPr>
          </a:p>
        </p:txBody>
      </p:sp>
      <p:sp>
        <p:nvSpPr>
          <p:cNvPr id="11284" name="Text Box 20"/>
          <p:cNvSpPr txBox="1">
            <a:spLocks noChangeArrowheads="1"/>
          </p:cNvSpPr>
          <p:nvPr/>
        </p:nvSpPr>
        <p:spPr bwMode="auto">
          <a:xfrm>
            <a:off x="5334000" y="16002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b="1" u="sng">
                <a:latin typeface="Comic Sans MS" pitchFamily="66" charset="0"/>
              </a:rPr>
              <a:t>Examples</a:t>
            </a:r>
          </a:p>
        </p:txBody>
      </p:sp>
      <p:sp>
        <p:nvSpPr>
          <p:cNvPr id="11285" name="Text Box 21"/>
          <p:cNvSpPr txBox="1">
            <a:spLocks noChangeArrowheads="1"/>
          </p:cNvSpPr>
          <p:nvPr/>
        </p:nvSpPr>
        <p:spPr bwMode="auto">
          <a:xfrm>
            <a:off x="5334000" y="1905000"/>
            <a:ext cx="35052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a:latin typeface="Comic Sans MS" pitchFamily="66" charset="0"/>
              </a:rPr>
              <a:t>a) Calculate the gradient of the curve f(x) = x</a:t>
            </a:r>
            <a:r>
              <a:rPr lang="en-GB" sz="1400" baseline="30000">
                <a:latin typeface="Comic Sans MS" pitchFamily="66" charset="0"/>
              </a:rPr>
              <a:t>2</a:t>
            </a:r>
            <a:r>
              <a:rPr lang="en-GB" sz="1400">
                <a:latin typeface="Comic Sans MS" pitchFamily="66" charset="0"/>
              </a:rPr>
              <a:t> where x = 3</a:t>
            </a:r>
            <a:endParaRPr lang="en-GB" sz="1400" baseline="30000">
              <a:latin typeface="Comic Sans MS" pitchFamily="66" charset="0"/>
            </a:endParaRPr>
          </a:p>
        </p:txBody>
      </p:sp>
      <p:graphicFrame>
        <p:nvGraphicFramePr>
          <p:cNvPr id="11286" name="Object 22"/>
          <p:cNvGraphicFramePr>
            <a:graphicFrameLocks noChangeAspect="1"/>
          </p:cNvGraphicFramePr>
          <p:nvPr/>
        </p:nvGraphicFramePr>
        <p:xfrm>
          <a:off x="5410200" y="2743200"/>
          <a:ext cx="862013" cy="315913"/>
        </p:xfrm>
        <a:graphic>
          <a:graphicData uri="http://schemas.openxmlformats.org/presentationml/2006/ole">
            <mc:AlternateContent xmlns:mc="http://schemas.openxmlformats.org/markup-compatibility/2006">
              <mc:Choice xmlns:v="urn:schemas-microsoft-com:vml" Requires="v">
                <p:oleObj spid="_x0000_s9261" name="Equation" r:id="rId4" imgW="622030" imgH="228501" progId="Equation.DSMT4">
                  <p:embed/>
                </p:oleObj>
              </mc:Choice>
              <mc:Fallback>
                <p:oleObj name="Equation" r:id="rId4" imgW="622030" imgH="228501" progId="Equation.DSMT4">
                  <p:embed/>
                  <p:pic>
                    <p:nvPicPr>
                      <p:cNvPr id="0" name="Object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10200" y="2743200"/>
                        <a:ext cx="862013" cy="315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87" name="Object 23"/>
          <p:cNvGraphicFramePr>
            <a:graphicFrameLocks noChangeAspect="1"/>
          </p:cNvGraphicFramePr>
          <p:nvPr/>
        </p:nvGraphicFramePr>
        <p:xfrm>
          <a:off x="5410200" y="3276600"/>
          <a:ext cx="950913" cy="280988"/>
        </p:xfrm>
        <a:graphic>
          <a:graphicData uri="http://schemas.openxmlformats.org/presentationml/2006/ole">
            <mc:AlternateContent xmlns:mc="http://schemas.openxmlformats.org/markup-compatibility/2006">
              <mc:Choice xmlns:v="urn:schemas-microsoft-com:vml" Requires="v">
                <p:oleObj spid="_x0000_s9262" name="Equation" r:id="rId6" imgW="685800" imgH="203200" progId="Equation.DSMT4">
                  <p:embed/>
                </p:oleObj>
              </mc:Choice>
              <mc:Fallback>
                <p:oleObj name="Equation" r:id="rId6" imgW="685800" imgH="203200" progId="Equation.DSMT4">
                  <p:embed/>
                  <p:pic>
                    <p:nvPicPr>
                      <p:cNvPr id="0" name="Object 2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10200" y="3276600"/>
                        <a:ext cx="950913" cy="280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89" name="Object 25"/>
          <p:cNvGraphicFramePr>
            <a:graphicFrameLocks noChangeAspect="1"/>
          </p:cNvGraphicFramePr>
          <p:nvPr/>
        </p:nvGraphicFramePr>
        <p:xfrm>
          <a:off x="5410200" y="3810000"/>
          <a:ext cx="828675" cy="280988"/>
        </p:xfrm>
        <a:graphic>
          <a:graphicData uri="http://schemas.openxmlformats.org/presentationml/2006/ole">
            <mc:AlternateContent xmlns:mc="http://schemas.openxmlformats.org/markup-compatibility/2006">
              <mc:Choice xmlns:v="urn:schemas-microsoft-com:vml" Requires="v">
                <p:oleObj spid="_x0000_s9263" name="Equation" r:id="rId8" imgW="596641" imgH="203112" progId="Equation.DSMT4">
                  <p:embed/>
                </p:oleObj>
              </mc:Choice>
              <mc:Fallback>
                <p:oleObj name="Equation" r:id="rId8" imgW="596641" imgH="203112" progId="Equation.DSMT4">
                  <p:embed/>
                  <p:pic>
                    <p:nvPicPr>
                      <p:cNvPr id="0" name="Object 2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10200" y="3810000"/>
                        <a:ext cx="828675" cy="280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290" name="Arc 26"/>
          <p:cNvSpPr>
            <a:spLocks/>
          </p:cNvSpPr>
          <p:nvPr/>
        </p:nvSpPr>
        <p:spPr bwMode="auto">
          <a:xfrm>
            <a:off x="6629400" y="2895600"/>
            <a:ext cx="228600" cy="457200"/>
          </a:xfrm>
          <a:custGeom>
            <a:avLst/>
            <a:gdLst>
              <a:gd name="T0" fmla="*/ 0 w 21600"/>
              <a:gd name="T1" fmla="*/ 0 h 43182"/>
              <a:gd name="T2" fmla="*/ 97451 w 21600"/>
              <a:gd name="T3" fmla="*/ 4840717 h 43182"/>
              <a:gd name="T4" fmla="*/ 0 w 21600"/>
              <a:gd name="T5" fmla="*/ 2421364 h 43182"/>
              <a:gd name="T6" fmla="*/ 0 60000 65536"/>
              <a:gd name="T7" fmla="*/ 0 60000 65536"/>
              <a:gd name="T8" fmla="*/ 0 60000 65536"/>
            </a:gdLst>
            <a:ahLst/>
            <a:cxnLst>
              <a:cxn ang="T6">
                <a:pos x="T0" y="T1"/>
              </a:cxn>
              <a:cxn ang="T7">
                <a:pos x="T2" y="T3"/>
              </a:cxn>
              <a:cxn ang="T8">
                <a:pos x="T4" y="T5"/>
              </a:cxn>
            </a:cxnLst>
            <a:rect l="0" t="0" r="r" b="b"/>
            <a:pathLst>
              <a:path w="21600" h="43182" fill="none" extrusionOk="0">
                <a:moveTo>
                  <a:pt x="-1" y="0"/>
                </a:moveTo>
                <a:cubicBezTo>
                  <a:pt x="11929" y="0"/>
                  <a:pt x="21600" y="9670"/>
                  <a:pt x="21600" y="21600"/>
                </a:cubicBezTo>
                <a:cubicBezTo>
                  <a:pt x="21600" y="33190"/>
                  <a:pt x="12451" y="42715"/>
                  <a:pt x="870" y="43182"/>
                </a:cubicBezTo>
              </a:path>
              <a:path w="21600" h="43182" stroke="0" extrusionOk="0">
                <a:moveTo>
                  <a:pt x="-1" y="0"/>
                </a:moveTo>
                <a:cubicBezTo>
                  <a:pt x="11929" y="0"/>
                  <a:pt x="21600" y="9670"/>
                  <a:pt x="21600" y="21600"/>
                </a:cubicBezTo>
                <a:cubicBezTo>
                  <a:pt x="21600" y="33190"/>
                  <a:pt x="12451" y="42715"/>
                  <a:pt x="870" y="43182"/>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291" name="Text Box 27"/>
          <p:cNvSpPr txBox="1">
            <a:spLocks noChangeArrowheads="1"/>
          </p:cNvSpPr>
          <p:nvPr/>
        </p:nvSpPr>
        <p:spPr bwMode="auto">
          <a:xfrm>
            <a:off x="6934200" y="2819400"/>
            <a:ext cx="19812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Differentiate to get the gradient function</a:t>
            </a:r>
          </a:p>
        </p:txBody>
      </p:sp>
      <p:sp>
        <p:nvSpPr>
          <p:cNvPr id="11292" name="Arc 28"/>
          <p:cNvSpPr>
            <a:spLocks/>
          </p:cNvSpPr>
          <p:nvPr/>
        </p:nvSpPr>
        <p:spPr bwMode="auto">
          <a:xfrm>
            <a:off x="6629400" y="3505200"/>
            <a:ext cx="228600" cy="457200"/>
          </a:xfrm>
          <a:custGeom>
            <a:avLst/>
            <a:gdLst>
              <a:gd name="T0" fmla="*/ 0 w 21600"/>
              <a:gd name="T1" fmla="*/ 0 h 43182"/>
              <a:gd name="T2" fmla="*/ 97451 w 21600"/>
              <a:gd name="T3" fmla="*/ 4840717 h 43182"/>
              <a:gd name="T4" fmla="*/ 0 w 21600"/>
              <a:gd name="T5" fmla="*/ 2421364 h 43182"/>
              <a:gd name="T6" fmla="*/ 0 60000 65536"/>
              <a:gd name="T7" fmla="*/ 0 60000 65536"/>
              <a:gd name="T8" fmla="*/ 0 60000 65536"/>
            </a:gdLst>
            <a:ahLst/>
            <a:cxnLst>
              <a:cxn ang="T6">
                <a:pos x="T0" y="T1"/>
              </a:cxn>
              <a:cxn ang="T7">
                <a:pos x="T2" y="T3"/>
              </a:cxn>
              <a:cxn ang="T8">
                <a:pos x="T4" y="T5"/>
              </a:cxn>
            </a:cxnLst>
            <a:rect l="0" t="0" r="r" b="b"/>
            <a:pathLst>
              <a:path w="21600" h="43182" fill="none" extrusionOk="0">
                <a:moveTo>
                  <a:pt x="-1" y="0"/>
                </a:moveTo>
                <a:cubicBezTo>
                  <a:pt x="11929" y="0"/>
                  <a:pt x="21600" y="9670"/>
                  <a:pt x="21600" y="21600"/>
                </a:cubicBezTo>
                <a:cubicBezTo>
                  <a:pt x="21600" y="33190"/>
                  <a:pt x="12451" y="42715"/>
                  <a:pt x="870" y="43182"/>
                </a:cubicBezTo>
              </a:path>
              <a:path w="21600" h="43182" stroke="0" extrusionOk="0">
                <a:moveTo>
                  <a:pt x="-1" y="0"/>
                </a:moveTo>
                <a:cubicBezTo>
                  <a:pt x="11929" y="0"/>
                  <a:pt x="21600" y="9670"/>
                  <a:pt x="21600" y="21600"/>
                </a:cubicBezTo>
                <a:cubicBezTo>
                  <a:pt x="21600" y="33190"/>
                  <a:pt x="12451" y="42715"/>
                  <a:pt x="870" y="43182"/>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293" name="Text Box 29"/>
          <p:cNvSpPr txBox="1">
            <a:spLocks noChangeArrowheads="1"/>
          </p:cNvSpPr>
          <p:nvPr/>
        </p:nvSpPr>
        <p:spPr bwMode="auto">
          <a:xfrm>
            <a:off x="6934200" y="3429000"/>
            <a:ext cx="1981200"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Substitute in the value for x at the required point</a:t>
            </a:r>
          </a:p>
        </p:txBody>
      </p:sp>
      <p:sp>
        <p:nvSpPr>
          <p:cNvPr id="11294" name="Text Box 30"/>
          <p:cNvSpPr txBox="1">
            <a:spLocks noChangeArrowheads="1"/>
          </p:cNvSpPr>
          <p:nvPr/>
        </p:nvSpPr>
        <p:spPr bwMode="auto">
          <a:xfrm>
            <a:off x="5410200" y="4419600"/>
            <a:ext cx="35052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a:latin typeface="Comic Sans MS" pitchFamily="66" charset="0"/>
              </a:rPr>
              <a:t>b) Calculate the gradient of the curve f(x) = x</a:t>
            </a:r>
            <a:r>
              <a:rPr lang="en-GB" sz="1400" baseline="30000">
                <a:latin typeface="Comic Sans MS" pitchFamily="66" charset="0"/>
              </a:rPr>
              <a:t>2</a:t>
            </a:r>
            <a:r>
              <a:rPr lang="en-GB" sz="1400">
                <a:latin typeface="Comic Sans MS" pitchFamily="66" charset="0"/>
              </a:rPr>
              <a:t> at the coordinate (-2,4) </a:t>
            </a:r>
            <a:endParaRPr lang="en-GB" sz="1400" baseline="30000">
              <a:latin typeface="Comic Sans MS" pitchFamily="66" charset="0"/>
            </a:endParaRPr>
          </a:p>
        </p:txBody>
      </p:sp>
      <p:graphicFrame>
        <p:nvGraphicFramePr>
          <p:cNvPr id="11295" name="Object 31"/>
          <p:cNvGraphicFramePr>
            <a:graphicFrameLocks noChangeAspect="1"/>
          </p:cNvGraphicFramePr>
          <p:nvPr/>
        </p:nvGraphicFramePr>
        <p:xfrm>
          <a:off x="5410200" y="5029200"/>
          <a:ext cx="862013" cy="315913"/>
        </p:xfrm>
        <a:graphic>
          <a:graphicData uri="http://schemas.openxmlformats.org/presentationml/2006/ole">
            <mc:AlternateContent xmlns:mc="http://schemas.openxmlformats.org/markup-compatibility/2006">
              <mc:Choice xmlns:v="urn:schemas-microsoft-com:vml" Requires="v">
                <p:oleObj spid="_x0000_s9264" name="Equation" r:id="rId10" imgW="622030" imgH="228501" progId="Equation.DSMT4">
                  <p:embed/>
                </p:oleObj>
              </mc:Choice>
              <mc:Fallback>
                <p:oleObj name="Equation" r:id="rId10" imgW="622030" imgH="228501" progId="Equation.DSMT4">
                  <p:embed/>
                  <p:pic>
                    <p:nvPicPr>
                      <p:cNvPr id="0" name="Object 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10200" y="5029200"/>
                        <a:ext cx="862013" cy="315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96" name="Object 32"/>
          <p:cNvGraphicFramePr>
            <a:graphicFrameLocks noChangeAspect="1"/>
          </p:cNvGraphicFramePr>
          <p:nvPr/>
        </p:nvGraphicFramePr>
        <p:xfrm>
          <a:off x="5410200" y="5562600"/>
          <a:ext cx="950913" cy="280988"/>
        </p:xfrm>
        <a:graphic>
          <a:graphicData uri="http://schemas.openxmlformats.org/presentationml/2006/ole">
            <mc:AlternateContent xmlns:mc="http://schemas.openxmlformats.org/markup-compatibility/2006">
              <mc:Choice xmlns:v="urn:schemas-microsoft-com:vml" Requires="v">
                <p:oleObj spid="_x0000_s9265" name="Equation" r:id="rId11" imgW="685800" imgH="203200" progId="Equation.DSMT4">
                  <p:embed/>
                </p:oleObj>
              </mc:Choice>
              <mc:Fallback>
                <p:oleObj name="Equation" r:id="rId11" imgW="685800" imgH="203200" progId="Equation.DSMT4">
                  <p:embed/>
                  <p:pic>
                    <p:nvPicPr>
                      <p:cNvPr id="0" name="Object 3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10200" y="5562600"/>
                        <a:ext cx="950913" cy="280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97" name="Object 33"/>
          <p:cNvGraphicFramePr>
            <a:graphicFrameLocks noChangeAspect="1"/>
          </p:cNvGraphicFramePr>
          <p:nvPr/>
        </p:nvGraphicFramePr>
        <p:xfrm>
          <a:off x="5410200" y="6096000"/>
          <a:ext cx="1076325" cy="280988"/>
        </p:xfrm>
        <a:graphic>
          <a:graphicData uri="http://schemas.openxmlformats.org/presentationml/2006/ole">
            <mc:AlternateContent xmlns:mc="http://schemas.openxmlformats.org/markup-compatibility/2006">
              <mc:Choice xmlns:v="urn:schemas-microsoft-com:vml" Requires="v">
                <p:oleObj spid="_x0000_s9266" name="Equation" r:id="rId12" imgW="774364" imgH="203112" progId="Equation.DSMT4">
                  <p:embed/>
                </p:oleObj>
              </mc:Choice>
              <mc:Fallback>
                <p:oleObj name="Equation" r:id="rId12" imgW="774364" imgH="203112" progId="Equation.DSMT4">
                  <p:embed/>
                  <p:pic>
                    <p:nvPicPr>
                      <p:cNvPr id="0" name="Object 3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10200" y="6096000"/>
                        <a:ext cx="1076325" cy="280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298" name="Arc 34"/>
          <p:cNvSpPr>
            <a:spLocks/>
          </p:cNvSpPr>
          <p:nvPr/>
        </p:nvSpPr>
        <p:spPr bwMode="auto">
          <a:xfrm>
            <a:off x="6629400" y="5181600"/>
            <a:ext cx="228600" cy="457200"/>
          </a:xfrm>
          <a:custGeom>
            <a:avLst/>
            <a:gdLst>
              <a:gd name="T0" fmla="*/ 0 w 21600"/>
              <a:gd name="T1" fmla="*/ 0 h 43182"/>
              <a:gd name="T2" fmla="*/ 97451 w 21600"/>
              <a:gd name="T3" fmla="*/ 4840717 h 43182"/>
              <a:gd name="T4" fmla="*/ 0 w 21600"/>
              <a:gd name="T5" fmla="*/ 2421364 h 43182"/>
              <a:gd name="T6" fmla="*/ 0 60000 65536"/>
              <a:gd name="T7" fmla="*/ 0 60000 65536"/>
              <a:gd name="T8" fmla="*/ 0 60000 65536"/>
            </a:gdLst>
            <a:ahLst/>
            <a:cxnLst>
              <a:cxn ang="T6">
                <a:pos x="T0" y="T1"/>
              </a:cxn>
              <a:cxn ang="T7">
                <a:pos x="T2" y="T3"/>
              </a:cxn>
              <a:cxn ang="T8">
                <a:pos x="T4" y="T5"/>
              </a:cxn>
            </a:cxnLst>
            <a:rect l="0" t="0" r="r" b="b"/>
            <a:pathLst>
              <a:path w="21600" h="43182" fill="none" extrusionOk="0">
                <a:moveTo>
                  <a:pt x="-1" y="0"/>
                </a:moveTo>
                <a:cubicBezTo>
                  <a:pt x="11929" y="0"/>
                  <a:pt x="21600" y="9670"/>
                  <a:pt x="21600" y="21600"/>
                </a:cubicBezTo>
                <a:cubicBezTo>
                  <a:pt x="21600" y="33190"/>
                  <a:pt x="12451" y="42715"/>
                  <a:pt x="870" y="43182"/>
                </a:cubicBezTo>
              </a:path>
              <a:path w="21600" h="43182" stroke="0" extrusionOk="0">
                <a:moveTo>
                  <a:pt x="-1" y="0"/>
                </a:moveTo>
                <a:cubicBezTo>
                  <a:pt x="11929" y="0"/>
                  <a:pt x="21600" y="9670"/>
                  <a:pt x="21600" y="21600"/>
                </a:cubicBezTo>
                <a:cubicBezTo>
                  <a:pt x="21600" y="33190"/>
                  <a:pt x="12451" y="42715"/>
                  <a:pt x="870" y="43182"/>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299" name="Text Box 35"/>
          <p:cNvSpPr txBox="1">
            <a:spLocks noChangeArrowheads="1"/>
          </p:cNvSpPr>
          <p:nvPr/>
        </p:nvSpPr>
        <p:spPr bwMode="auto">
          <a:xfrm>
            <a:off x="6934200" y="5105400"/>
            <a:ext cx="19812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Differentiate to get the gradient function</a:t>
            </a:r>
          </a:p>
        </p:txBody>
      </p:sp>
      <p:sp>
        <p:nvSpPr>
          <p:cNvPr id="11300" name="Arc 36"/>
          <p:cNvSpPr>
            <a:spLocks/>
          </p:cNvSpPr>
          <p:nvPr/>
        </p:nvSpPr>
        <p:spPr bwMode="auto">
          <a:xfrm>
            <a:off x="6629400" y="5791200"/>
            <a:ext cx="228600" cy="457200"/>
          </a:xfrm>
          <a:custGeom>
            <a:avLst/>
            <a:gdLst>
              <a:gd name="T0" fmla="*/ 0 w 21600"/>
              <a:gd name="T1" fmla="*/ 0 h 43182"/>
              <a:gd name="T2" fmla="*/ 97451 w 21600"/>
              <a:gd name="T3" fmla="*/ 4840717 h 43182"/>
              <a:gd name="T4" fmla="*/ 0 w 21600"/>
              <a:gd name="T5" fmla="*/ 2421364 h 43182"/>
              <a:gd name="T6" fmla="*/ 0 60000 65536"/>
              <a:gd name="T7" fmla="*/ 0 60000 65536"/>
              <a:gd name="T8" fmla="*/ 0 60000 65536"/>
            </a:gdLst>
            <a:ahLst/>
            <a:cxnLst>
              <a:cxn ang="T6">
                <a:pos x="T0" y="T1"/>
              </a:cxn>
              <a:cxn ang="T7">
                <a:pos x="T2" y="T3"/>
              </a:cxn>
              <a:cxn ang="T8">
                <a:pos x="T4" y="T5"/>
              </a:cxn>
            </a:cxnLst>
            <a:rect l="0" t="0" r="r" b="b"/>
            <a:pathLst>
              <a:path w="21600" h="43182" fill="none" extrusionOk="0">
                <a:moveTo>
                  <a:pt x="-1" y="0"/>
                </a:moveTo>
                <a:cubicBezTo>
                  <a:pt x="11929" y="0"/>
                  <a:pt x="21600" y="9670"/>
                  <a:pt x="21600" y="21600"/>
                </a:cubicBezTo>
                <a:cubicBezTo>
                  <a:pt x="21600" y="33190"/>
                  <a:pt x="12451" y="42715"/>
                  <a:pt x="870" y="43182"/>
                </a:cubicBezTo>
              </a:path>
              <a:path w="21600" h="43182" stroke="0" extrusionOk="0">
                <a:moveTo>
                  <a:pt x="-1" y="0"/>
                </a:moveTo>
                <a:cubicBezTo>
                  <a:pt x="11929" y="0"/>
                  <a:pt x="21600" y="9670"/>
                  <a:pt x="21600" y="21600"/>
                </a:cubicBezTo>
                <a:cubicBezTo>
                  <a:pt x="21600" y="33190"/>
                  <a:pt x="12451" y="42715"/>
                  <a:pt x="870" y="43182"/>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301" name="Text Box 37"/>
          <p:cNvSpPr txBox="1">
            <a:spLocks noChangeArrowheads="1"/>
          </p:cNvSpPr>
          <p:nvPr/>
        </p:nvSpPr>
        <p:spPr bwMode="auto">
          <a:xfrm>
            <a:off x="6934200" y="5715000"/>
            <a:ext cx="1981200"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400">
                <a:solidFill>
                  <a:srgbClr val="FF0000"/>
                </a:solidFill>
                <a:latin typeface="Comic Sans MS" pitchFamily="66" charset="0"/>
              </a:rPr>
              <a:t>Substitute in the value for x at the required point</a:t>
            </a:r>
          </a:p>
        </p:txBody>
      </p:sp>
      <p:sp>
        <p:nvSpPr>
          <p:cNvPr id="11302" name="Line 38"/>
          <p:cNvSpPr>
            <a:spLocks noChangeShapeType="1"/>
          </p:cNvSpPr>
          <p:nvPr/>
        </p:nvSpPr>
        <p:spPr bwMode="auto">
          <a:xfrm flipV="1">
            <a:off x="2209800" y="5029200"/>
            <a:ext cx="0" cy="1524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303" name="Line 39"/>
          <p:cNvSpPr>
            <a:spLocks noChangeShapeType="1"/>
          </p:cNvSpPr>
          <p:nvPr/>
        </p:nvSpPr>
        <p:spPr bwMode="auto">
          <a:xfrm>
            <a:off x="1447800" y="5791200"/>
            <a:ext cx="1676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304" name="Arc 40"/>
          <p:cNvSpPr>
            <a:spLocks/>
          </p:cNvSpPr>
          <p:nvPr/>
        </p:nvSpPr>
        <p:spPr bwMode="auto">
          <a:xfrm rot="5400000">
            <a:off x="1905000" y="5105400"/>
            <a:ext cx="685800" cy="685800"/>
          </a:xfrm>
          <a:custGeom>
            <a:avLst/>
            <a:gdLst>
              <a:gd name="T0" fmla="*/ 0 w 21600"/>
              <a:gd name="T1" fmla="*/ 0 h 43183"/>
              <a:gd name="T2" fmla="*/ 867950 w 21600"/>
              <a:gd name="T3" fmla="*/ 10891361 h 43183"/>
              <a:gd name="T4" fmla="*/ 0 w 21600"/>
              <a:gd name="T5" fmla="*/ 5447824 h 43183"/>
              <a:gd name="T6" fmla="*/ 0 60000 65536"/>
              <a:gd name="T7" fmla="*/ 0 60000 65536"/>
              <a:gd name="T8" fmla="*/ 0 60000 65536"/>
            </a:gdLst>
            <a:ahLst/>
            <a:cxnLst>
              <a:cxn ang="T6">
                <a:pos x="T0" y="T1"/>
              </a:cxn>
              <a:cxn ang="T7">
                <a:pos x="T2" y="T3"/>
              </a:cxn>
              <a:cxn ang="T8">
                <a:pos x="T4" y="T5"/>
              </a:cxn>
            </a:cxnLst>
            <a:rect l="0" t="0" r="r" b="b"/>
            <a:pathLst>
              <a:path w="21600" h="43183" fill="none" extrusionOk="0">
                <a:moveTo>
                  <a:pt x="-1" y="0"/>
                </a:moveTo>
                <a:cubicBezTo>
                  <a:pt x="11929" y="0"/>
                  <a:pt x="21600" y="9670"/>
                  <a:pt x="21600" y="21600"/>
                </a:cubicBezTo>
                <a:cubicBezTo>
                  <a:pt x="21600" y="33194"/>
                  <a:pt x="12446" y="42720"/>
                  <a:pt x="860" y="43182"/>
                </a:cubicBezTo>
              </a:path>
              <a:path w="21600" h="43183" stroke="0" extrusionOk="0">
                <a:moveTo>
                  <a:pt x="-1" y="0"/>
                </a:moveTo>
                <a:cubicBezTo>
                  <a:pt x="11929" y="0"/>
                  <a:pt x="21600" y="9670"/>
                  <a:pt x="21600" y="21600"/>
                </a:cubicBezTo>
                <a:cubicBezTo>
                  <a:pt x="21600" y="33194"/>
                  <a:pt x="12446" y="42720"/>
                  <a:pt x="860" y="43182"/>
                </a:cubicBezTo>
                <a:lnTo>
                  <a:pt x="0" y="21600"/>
                </a:lnTo>
                <a:lnTo>
                  <a:pt x="-1" y="0"/>
                </a:lnTo>
                <a:close/>
              </a:path>
            </a:pathLst>
          </a:custGeom>
          <a:noFill/>
          <a:ln w="254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1305" name="Text Box 41"/>
          <p:cNvSpPr txBox="1">
            <a:spLocks noChangeArrowheads="1"/>
          </p:cNvSpPr>
          <p:nvPr/>
        </p:nvSpPr>
        <p:spPr bwMode="auto">
          <a:xfrm>
            <a:off x="2590800" y="5029200"/>
            <a:ext cx="838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a:solidFill>
                  <a:srgbClr val="FF0000"/>
                </a:solidFill>
                <a:latin typeface="Comic Sans MS" pitchFamily="66" charset="0"/>
              </a:rPr>
              <a:t>y = x</a:t>
            </a:r>
            <a:r>
              <a:rPr lang="en-GB" sz="1400" baseline="30000">
                <a:solidFill>
                  <a:srgbClr val="FF0000"/>
                </a:solidFill>
                <a:latin typeface="Comic Sans MS" pitchFamily="66" charset="0"/>
              </a:rPr>
              <a:t>2</a:t>
            </a:r>
          </a:p>
        </p:txBody>
      </p:sp>
      <p:pic>
        <p:nvPicPr>
          <p:cNvPr id="9242" name="Picture 42" descr="diff1"/>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010400" y="228600"/>
            <a:ext cx="19050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animEffect transition="in" filter="blinds(horizontal)">
                                      <p:cBhvr>
                                        <p:cTn id="7" dur="500"/>
                                        <p:tgtEl>
                                          <p:spTgt spid="11267">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1267">
                                            <p:txEl>
                                              <p:pRg st="4" end="4"/>
                                            </p:txEl>
                                          </p:spTgt>
                                        </p:tgtEl>
                                        <p:attrNameLst>
                                          <p:attrName>style.visibility</p:attrName>
                                        </p:attrNameLst>
                                      </p:cBhvr>
                                      <p:to>
                                        <p:strVal val="visible"/>
                                      </p:to>
                                    </p:set>
                                    <p:animEffect transition="in" filter="blinds(horizontal)">
                                      <p:cBhvr>
                                        <p:cTn id="12" dur="500"/>
                                        <p:tgtEl>
                                          <p:spTgt spid="11267">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285"/>
                                        </p:tgtEl>
                                        <p:attrNameLst>
                                          <p:attrName>style.visibility</p:attrName>
                                        </p:attrNameLst>
                                      </p:cBhvr>
                                      <p:to>
                                        <p:strVal val="visible"/>
                                      </p:to>
                                    </p:set>
                                    <p:animEffect transition="in" filter="blinds(horizontal)">
                                      <p:cBhvr>
                                        <p:cTn id="17" dur="500"/>
                                        <p:tgtEl>
                                          <p:spTgt spid="11285"/>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11284"/>
                                        </p:tgtEl>
                                        <p:attrNameLst>
                                          <p:attrName>style.visibility</p:attrName>
                                        </p:attrNameLst>
                                      </p:cBhvr>
                                      <p:to>
                                        <p:strVal val="visible"/>
                                      </p:to>
                                    </p:set>
                                    <p:animEffect transition="in" filter="blinds(horizontal)">
                                      <p:cBhvr>
                                        <p:cTn id="20" dur="500"/>
                                        <p:tgtEl>
                                          <p:spTgt spid="1128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nodeType="clickEffect">
                                  <p:stCondLst>
                                    <p:cond delay="0"/>
                                  </p:stCondLst>
                                  <p:childTnLst>
                                    <p:set>
                                      <p:cBhvr>
                                        <p:cTn id="24" dur="1" fill="hold">
                                          <p:stCondLst>
                                            <p:cond delay="0"/>
                                          </p:stCondLst>
                                        </p:cTn>
                                        <p:tgtEl>
                                          <p:spTgt spid="11286"/>
                                        </p:tgtEl>
                                        <p:attrNameLst>
                                          <p:attrName>style.visibility</p:attrName>
                                        </p:attrNameLst>
                                      </p:cBhvr>
                                      <p:to>
                                        <p:strVal val="visible"/>
                                      </p:to>
                                    </p:set>
                                    <p:animEffect transition="in" filter="blinds(horizontal)">
                                      <p:cBhvr>
                                        <p:cTn id="25" dur="500"/>
                                        <p:tgtEl>
                                          <p:spTgt spid="1128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1290"/>
                                        </p:tgtEl>
                                        <p:attrNameLst>
                                          <p:attrName>style.visibility</p:attrName>
                                        </p:attrNameLst>
                                      </p:cBhvr>
                                      <p:to>
                                        <p:strVal val="visible"/>
                                      </p:to>
                                    </p:set>
                                    <p:animEffect transition="in" filter="blinds(horizontal)">
                                      <p:cBhvr>
                                        <p:cTn id="30" dur="500"/>
                                        <p:tgtEl>
                                          <p:spTgt spid="11290"/>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1291"/>
                                        </p:tgtEl>
                                        <p:attrNameLst>
                                          <p:attrName>style.visibility</p:attrName>
                                        </p:attrNameLst>
                                      </p:cBhvr>
                                      <p:to>
                                        <p:strVal val="visible"/>
                                      </p:to>
                                    </p:set>
                                    <p:animEffect transition="in" filter="blinds(horizontal)">
                                      <p:cBhvr>
                                        <p:cTn id="35" dur="500"/>
                                        <p:tgtEl>
                                          <p:spTgt spid="11291"/>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nodeType="clickEffect">
                                  <p:stCondLst>
                                    <p:cond delay="0"/>
                                  </p:stCondLst>
                                  <p:childTnLst>
                                    <p:set>
                                      <p:cBhvr>
                                        <p:cTn id="39" dur="1" fill="hold">
                                          <p:stCondLst>
                                            <p:cond delay="0"/>
                                          </p:stCondLst>
                                        </p:cTn>
                                        <p:tgtEl>
                                          <p:spTgt spid="11287"/>
                                        </p:tgtEl>
                                        <p:attrNameLst>
                                          <p:attrName>style.visibility</p:attrName>
                                        </p:attrNameLst>
                                      </p:cBhvr>
                                      <p:to>
                                        <p:strVal val="visible"/>
                                      </p:to>
                                    </p:set>
                                    <p:animEffect transition="in" filter="blinds(horizontal)">
                                      <p:cBhvr>
                                        <p:cTn id="40" dur="500"/>
                                        <p:tgtEl>
                                          <p:spTgt spid="11287"/>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1292"/>
                                        </p:tgtEl>
                                        <p:attrNameLst>
                                          <p:attrName>style.visibility</p:attrName>
                                        </p:attrNameLst>
                                      </p:cBhvr>
                                      <p:to>
                                        <p:strVal val="visible"/>
                                      </p:to>
                                    </p:set>
                                    <p:animEffect transition="in" filter="blinds(horizontal)">
                                      <p:cBhvr>
                                        <p:cTn id="45" dur="500"/>
                                        <p:tgtEl>
                                          <p:spTgt spid="11292"/>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11293"/>
                                        </p:tgtEl>
                                        <p:attrNameLst>
                                          <p:attrName>style.visibility</p:attrName>
                                        </p:attrNameLst>
                                      </p:cBhvr>
                                      <p:to>
                                        <p:strVal val="visible"/>
                                      </p:to>
                                    </p:set>
                                    <p:animEffect transition="in" filter="blinds(horizontal)">
                                      <p:cBhvr>
                                        <p:cTn id="50" dur="500"/>
                                        <p:tgtEl>
                                          <p:spTgt spid="11293"/>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3" presetClass="entr" presetSubtype="10" fill="hold" nodeType="clickEffect">
                                  <p:stCondLst>
                                    <p:cond delay="0"/>
                                  </p:stCondLst>
                                  <p:childTnLst>
                                    <p:set>
                                      <p:cBhvr>
                                        <p:cTn id="54" dur="1" fill="hold">
                                          <p:stCondLst>
                                            <p:cond delay="0"/>
                                          </p:stCondLst>
                                        </p:cTn>
                                        <p:tgtEl>
                                          <p:spTgt spid="11289"/>
                                        </p:tgtEl>
                                        <p:attrNameLst>
                                          <p:attrName>style.visibility</p:attrName>
                                        </p:attrNameLst>
                                      </p:cBhvr>
                                      <p:to>
                                        <p:strVal val="visible"/>
                                      </p:to>
                                    </p:set>
                                    <p:animEffect transition="in" filter="blinds(horizontal)">
                                      <p:cBhvr>
                                        <p:cTn id="55" dur="500"/>
                                        <p:tgtEl>
                                          <p:spTgt spid="11289"/>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3" presetClass="entr" presetSubtype="10" fill="hold" grpId="0" nodeType="clickEffect">
                                  <p:stCondLst>
                                    <p:cond delay="0"/>
                                  </p:stCondLst>
                                  <p:childTnLst>
                                    <p:set>
                                      <p:cBhvr>
                                        <p:cTn id="59" dur="1" fill="hold">
                                          <p:stCondLst>
                                            <p:cond delay="0"/>
                                          </p:stCondLst>
                                        </p:cTn>
                                        <p:tgtEl>
                                          <p:spTgt spid="11294"/>
                                        </p:tgtEl>
                                        <p:attrNameLst>
                                          <p:attrName>style.visibility</p:attrName>
                                        </p:attrNameLst>
                                      </p:cBhvr>
                                      <p:to>
                                        <p:strVal val="visible"/>
                                      </p:to>
                                    </p:set>
                                    <p:animEffect transition="in" filter="blinds(horizontal)">
                                      <p:cBhvr>
                                        <p:cTn id="60" dur="500"/>
                                        <p:tgtEl>
                                          <p:spTgt spid="11294"/>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ntr" presetSubtype="10" fill="hold" nodeType="clickEffect">
                                  <p:stCondLst>
                                    <p:cond delay="0"/>
                                  </p:stCondLst>
                                  <p:childTnLst>
                                    <p:set>
                                      <p:cBhvr>
                                        <p:cTn id="64" dur="1" fill="hold">
                                          <p:stCondLst>
                                            <p:cond delay="0"/>
                                          </p:stCondLst>
                                        </p:cTn>
                                        <p:tgtEl>
                                          <p:spTgt spid="11295"/>
                                        </p:tgtEl>
                                        <p:attrNameLst>
                                          <p:attrName>style.visibility</p:attrName>
                                        </p:attrNameLst>
                                      </p:cBhvr>
                                      <p:to>
                                        <p:strVal val="visible"/>
                                      </p:to>
                                    </p:set>
                                    <p:animEffect transition="in" filter="blinds(horizontal)">
                                      <p:cBhvr>
                                        <p:cTn id="65" dur="500"/>
                                        <p:tgtEl>
                                          <p:spTgt spid="11295"/>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3" presetClass="entr" presetSubtype="10" fill="hold" grpId="0" nodeType="clickEffect">
                                  <p:stCondLst>
                                    <p:cond delay="0"/>
                                  </p:stCondLst>
                                  <p:childTnLst>
                                    <p:set>
                                      <p:cBhvr>
                                        <p:cTn id="69" dur="1" fill="hold">
                                          <p:stCondLst>
                                            <p:cond delay="0"/>
                                          </p:stCondLst>
                                        </p:cTn>
                                        <p:tgtEl>
                                          <p:spTgt spid="11298"/>
                                        </p:tgtEl>
                                        <p:attrNameLst>
                                          <p:attrName>style.visibility</p:attrName>
                                        </p:attrNameLst>
                                      </p:cBhvr>
                                      <p:to>
                                        <p:strVal val="visible"/>
                                      </p:to>
                                    </p:set>
                                    <p:animEffect transition="in" filter="blinds(horizontal)">
                                      <p:cBhvr>
                                        <p:cTn id="70" dur="500"/>
                                        <p:tgtEl>
                                          <p:spTgt spid="11298"/>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11299"/>
                                        </p:tgtEl>
                                        <p:attrNameLst>
                                          <p:attrName>style.visibility</p:attrName>
                                        </p:attrNameLst>
                                      </p:cBhvr>
                                      <p:to>
                                        <p:strVal val="visible"/>
                                      </p:to>
                                    </p:set>
                                    <p:animEffect transition="in" filter="blinds(horizontal)">
                                      <p:cBhvr>
                                        <p:cTn id="75" dur="500"/>
                                        <p:tgtEl>
                                          <p:spTgt spid="11299"/>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3" presetClass="entr" presetSubtype="10" fill="hold" nodeType="clickEffect">
                                  <p:stCondLst>
                                    <p:cond delay="0"/>
                                  </p:stCondLst>
                                  <p:childTnLst>
                                    <p:set>
                                      <p:cBhvr>
                                        <p:cTn id="79" dur="1" fill="hold">
                                          <p:stCondLst>
                                            <p:cond delay="0"/>
                                          </p:stCondLst>
                                        </p:cTn>
                                        <p:tgtEl>
                                          <p:spTgt spid="11296"/>
                                        </p:tgtEl>
                                        <p:attrNameLst>
                                          <p:attrName>style.visibility</p:attrName>
                                        </p:attrNameLst>
                                      </p:cBhvr>
                                      <p:to>
                                        <p:strVal val="visible"/>
                                      </p:to>
                                    </p:set>
                                    <p:animEffect transition="in" filter="blinds(horizontal)">
                                      <p:cBhvr>
                                        <p:cTn id="80" dur="500"/>
                                        <p:tgtEl>
                                          <p:spTgt spid="11296"/>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3" presetClass="entr" presetSubtype="10" fill="hold" grpId="0" nodeType="clickEffect">
                                  <p:stCondLst>
                                    <p:cond delay="0"/>
                                  </p:stCondLst>
                                  <p:childTnLst>
                                    <p:set>
                                      <p:cBhvr>
                                        <p:cTn id="84" dur="1" fill="hold">
                                          <p:stCondLst>
                                            <p:cond delay="0"/>
                                          </p:stCondLst>
                                        </p:cTn>
                                        <p:tgtEl>
                                          <p:spTgt spid="11300"/>
                                        </p:tgtEl>
                                        <p:attrNameLst>
                                          <p:attrName>style.visibility</p:attrName>
                                        </p:attrNameLst>
                                      </p:cBhvr>
                                      <p:to>
                                        <p:strVal val="visible"/>
                                      </p:to>
                                    </p:set>
                                    <p:animEffect transition="in" filter="blinds(horizontal)">
                                      <p:cBhvr>
                                        <p:cTn id="85" dur="500"/>
                                        <p:tgtEl>
                                          <p:spTgt spid="11300"/>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3" presetClass="entr" presetSubtype="10" fill="hold" grpId="0" nodeType="clickEffect">
                                  <p:stCondLst>
                                    <p:cond delay="0"/>
                                  </p:stCondLst>
                                  <p:childTnLst>
                                    <p:set>
                                      <p:cBhvr>
                                        <p:cTn id="89" dur="1" fill="hold">
                                          <p:stCondLst>
                                            <p:cond delay="0"/>
                                          </p:stCondLst>
                                        </p:cTn>
                                        <p:tgtEl>
                                          <p:spTgt spid="11301"/>
                                        </p:tgtEl>
                                        <p:attrNameLst>
                                          <p:attrName>style.visibility</p:attrName>
                                        </p:attrNameLst>
                                      </p:cBhvr>
                                      <p:to>
                                        <p:strVal val="visible"/>
                                      </p:to>
                                    </p:set>
                                    <p:animEffect transition="in" filter="blinds(horizontal)">
                                      <p:cBhvr>
                                        <p:cTn id="90" dur="500"/>
                                        <p:tgtEl>
                                          <p:spTgt spid="11301"/>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3" presetClass="entr" presetSubtype="10" fill="hold" nodeType="clickEffect">
                                  <p:stCondLst>
                                    <p:cond delay="0"/>
                                  </p:stCondLst>
                                  <p:childTnLst>
                                    <p:set>
                                      <p:cBhvr>
                                        <p:cTn id="94" dur="1" fill="hold">
                                          <p:stCondLst>
                                            <p:cond delay="0"/>
                                          </p:stCondLst>
                                        </p:cTn>
                                        <p:tgtEl>
                                          <p:spTgt spid="11297"/>
                                        </p:tgtEl>
                                        <p:attrNameLst>
                                          <p:attrName>style.visibility</p:attrName>
                                        </p:attrNameLst>
                                      </p:cBhvr>
                                      <p:to>
                                        <p:strVal val="visible"/>
                                      </p:to>
                                    </p:set>
                                    <p:animEffect transition="in" filter="blinds(horizontal)">
                                      <p:cBhvr>
                                        <p:cTn id="95" dur="500"/>
                                        <p:tgtEl>
                                          <p:spTgt spid="11297"/>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3" presetClass="entr" presetSubtype="10" fill="hold" grpId="0" nodeType="clickEffect">
                                  <p:stCondLst>
                                    <p:cond delay="0"/>
                                  </p:stCondLst>
                                  <p:childTnLst>
                                    <p:set>
                                      <p:cBhvr>
                                        <p:cTn id="99" dur="1" fill="hold">
                                          <p:stCondLst>
                                            <p:cond delay="0"/>
                                          </p:stCondLst>
                                        </p:cTn>
                                        <p:tgtEl>
                                          <p:spTgt spid="11302"/>
                                        </p:tgtEl>
                                        <p:attrNameLst>
                                          <p:attrName>style.visibility</p:attrName>
                                        </p:attrNameLst>
                                      </p:cBhvr>
                                      <p:to>
                                        <p:strVal val="visible"/>
                                      </p:to>
                                    </p:set>
                                    <p:animEffect transition="in" filter="blinds(horizontal)">
                                      <p:cBhvr>
                                        <p:cTn id="100" dur="500"/>
                                        <p:tgtEl>
                                          <p:spTgt spid="11302"/>
                                        </p:tgtEl>
                                      </p:cBhvr>
                                    </p:animEffect>
                                  </p:childTnLst>
                                </p:cTn>
                              </p:par>
                              <p:par>
                                <p:cTn id="101" presetID="3" presetClass="entr" presetSubtype="10" fill="hold" grpId="0" nodeType="withEffect">
                                  <p:stCondLst>
                                    <p:cond delay="0"/>
                                  </p:stCondLst>
                                  <p:childTnLst>
                                    <p:set>
                                      <p:cBhvr>
                                        <p:cTn id="102" dur="1" fill="hold">
                                          <p:stCondLst>
                                            <p:cond delay="0"/>
                                          </p:stCondLst>
                                        </p:cTn>
                                        <p:tgtEl>
                                          <p:spTgt spid="11303"/>
                                        </p:tgtEl>
                                        <p:attrNameLst>
                                          <p:attrName>style.visibility</p:attrName>
                                        </p:attrNameLst>
                                      </p:cBhvr>
                                      <p:to>
                                        <p:strVal val="visible"/>
                                      </p:to>
                                    </p:set>
                                    <p:animEffect transition="in" filter="blinds(horizontal)">
                                      <p:cBhvr>
                                        <p:cTn id="103" dur="500"/>
                                        <p:tgtEl>
                                          <p:spTgt spid="11303"/>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3" presetClass="entr" presetSubtype="10" fill="hold" grpId="0" nodeType="clickEffect">
                                  <p:stCondLst>
                                    <p:cond delay="0"/>
                                  </p:stCondLst>
                                  <p:childTnLst>
                                    <p:set>
                                      <p:cBhvr>
                                        <p:cTn id="107" dur="1" fill="hold">
                                          <p:stCondLst>
                                            <p:cond delay="0"/>
                                          </p:stCondLst>
                                        </p:cTn>
                                        <p:tgtEl>
                                          <p:spTgt spid="11304"/>
                                        </p:tgtEl>
                                        <p:attrNameLst>
                                          <p:attrName>style.visibility</p:attrName>
                                        </p:attrNameLst>
                                      </p:cBhvr>
                                      <p:to>
                                        <p:strVal val="visible"/>
                                      </p:to>
                                    </p:set>
                                    <p:animEffect transition="in" filter="blinds(horizontal)">
                                      <p:cBhvr>
                                        <p:cTn id="108" dur="500"/>
                                        <p:tgtEl>
                                          <p:spTgt spid="11304"/>
                                        </p:tgtEl>
                                      </p:cBhvr>
                                    </p:animEffect>
                                  </p:childTnLst>
                                </p:cTn>
                              </p:par>
                              <p:par>
                                <p:cTn id="109" presetID="3" presetClass="entr" presetSubtype="10" fill="hold" grpId="0" nodeType="withEffect">
                                  <p:stCondLst>
                                    <p:cond delay="0"/>
                                  </p:stCondLst>
                                  <p:childTnLst>
                                    <p:set>
                                      <p:cBhvr>
                                        <p:cTn id="110" dur="1" fill="hold">
                                          <p:stCondLst>
                                            <p:cond delay="0"/>
                                          </p:stCondLst>
                                        </p:cTn>
                                        <p:tgtEl>
                                          <p:spTgt spid="11305"/>
                                        </p:tgtEl>
                                        <p:attrNameLst>
                                          <p:attrName>style.visibility</p:attrName>
                                        </p:attrNameLst>
                                      </p:cBhvr>
                                      <p:to>
                                        <p:strVal val="visible"/>
                                      </p:to>
                                    </p:set>
                                    <p:animEffect transition="in" filter="blinds(horizontal)">
                                      <p:cBhvr>
                                        <p:cTn id="111" dur="500"/>
                                        <p:tgtEl>
                                          <p:spTgt spid="113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4" grpId="0"/>
      <p:bldP spid="11285" grpId="0"/>
      <p:bldP spid="11290" grpId="0" animBg="1"/>
      <p:bldP spid="11291" grpId="0"/>
      <p:bldP spid="11292" grpId="0" animBg="1"/>
      <p:bldP spid="11293" grpId="0"/>
      <p:bldP spid="11294" grpId="0"/>
      <p:bldP spid="11298" grpId="0" animBg="1"/>
      <p:bldP spid="11299" grpId="0"/>
      <p:bldP spid="11300" grpId="0" animBg="1"/>
      <p:bldP spid="11301" grpId="0"/>
      <p:bldP spid="11302" grpId="0" animBg="1"/>
      <p:bldP spid="11303" grpId="0" animBg="1"/>
      <p:bldP spid="11304" grpId="0" animBg="1"/>
      <p:bldP spid="1130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smtClean="0">
                <a:latin typeface="Comic Sans MS" pitchFamily="66" charset="0"/>
              </a:rPr>
              <a:t>Differentiation</a:t>
            </a:r>
          </a:p>
        </p:txBody>
      </p:sp>
      <p:sp>
        <p:nvSpPr>
          <p:cNvPr id="10243" name="Rectangle 3"/>
          <p:cNvSpPr>
            <a:spLocks noGrp="1" noChangeArrowheads="1"/>
          </p:cNvSpPr>
          <p:nvPr>
            <p:ph type="body" idx="1"/>
          </p:nvPr>
        </p:nvSpPr>
        <p:spPr>
          <a:xfrm>
            <a:off x="228600" y="1600200"/>
            <a:ext cx="4495800" cy="4953000"/>
          </a:xfrm>
        </p:spPr>
        <p:txBody>
          <a:bodyPr/>
          <a:lstStyle/>
          <a:p>
            <a:pPr marL="0" indent="0" algn="ctr" eaLnBrk="1" hangingPunct="1">
              <a:buFontTx/>
              <a:buNone/>
            </a:pPr>
            <a:r>
              <a:rPr lang="en-GB" sz="1800" b="1" u="sng" smtClean="0">
                <a:latin typeface="Comic Sans MS" pitchFamily="66" charset="0"/>
              </a:rPr>
              <a:t>You need to be able to solve Graphical problems using the Gradient Function</a:t>
            </a:r>
            <a:endParaRPr lang="en-GB" sz="1800" smtClean="0">
              <a:latin typeface="Comic Sans MS" pitchFamily="66" charset="0"/>
            </a:endParaRPr>
          </a:p>
          <a:p>
            <a:pPr marL="0" indent="0" algn="ctr" eaLnBrk="1" hangingPunct="1">
              <a:buFontTx/>
              <a:buNone/>
            </a:pPr>
            <a:endParaRPr lang="en-GB" sz="1800" smtClean="0">
              <a:latin typeface="Comic Sans MS" pitchFamily="66" charset="0"/>
            </a:endParaRPr>
          </a:p>
          <a:p>
            <a:pPr marL="0" indent="0" eaLnBrk="1" hangingPunct="1">
              <a:buFontTx/>
              <a:buNone/>
            </a:pPr>
            <a:r>
              <a:rPr lang="en-GB" sz="1600" smtClean="0">
                <a:latin typeface="Comic Sans MS" pitchFamily="66" charset="0"/>
              </a:rPr>
              <a:t>Remember that differentiating gives us a formula for the gradient at a given point on the graph (x).</a:t>
            </a:r>
          </a:p>
          <a:p>
            <a:pPr marL="0" indent="0" eaLnBrk="1" hangingPunct="1">
              <a:buFontTx/>
              <a:buNone/>
            </a:pPr>
            <a:endParaRPr lang="en-GB" sz="1600" smtClean="0">
              <a:latin typeface="Comic Sans MS" pitchFamily="66" charset="0"/>
            </a:endParaRPr>
          </a:p>
          <a:p>
            <a:pPr marL="0" indent="0" eaLnBrk="1" hangingPunct="1">
              <a:buFontTx/>
              <a:buNone/>
            </a:pPr>
            <a:r>
              <a:rPr lang="en-GB" sz="1600" smtClean="0">
                <a:latin typeface="Comic Sans MS" pitchFamily="66" charset="0"/>
              </a:rPr>
              <a:t>A standard question will ask you to work out the gradient of a curve at a particular point. This is when differentiating is used.</a:t>
            </a:r>
          </a:p>
        </p:txBody>
      </p:sp>
      <p:sp>
        <p:nvSpPr>
          <p:cNvPr id="10245" name="Text Box 5"/>
          <p:cNvSpPr txBox="1">
            <a:spLocks noChangeArrowheads="1"/>
          </p:cNvSpPr>
          <p:nvPr/>
        </p:nvSpPr>
        <p:spPr bwMode="auto">
          <a:xfrm>
            <a:off x="5334000" y="16002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600" b="1" u="sng">
                <a:latin typeface="Comic Sans MS" pitchFamily="66" charset="0"/>
              </a:rPr>
              <a:t>Examples</a:t>
            </a:r>
          </a:p>
        </p:txBody>
      </p:sp>
      <p:sp>
        <p:nvSpPr>
          <p:cNvPr id="10246" name="Text Box 6"/>
          <p:cNvSpPr txBox="1">
            <a:spLocks noChangeArrowheads="1"/>
          </p:cNvSpPr>
          <p:nvPr/>
        </p:nvSpPr>
        <p:spPr bwMode="auto">
          <a:xfrm>
            <a:off x="5334000" y="1905000"/>
            <a:ext cx="3505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sz="1400">
                <a:latin typeface="Comic Sans MS" pitchFamily="66" charset="0"/>
              </a:rPr>
              <a:t>c) Find </a:t>
            </a:r>
            <a:r>
              <a:rPr lang="en-GB" sz="1400" baseline="30000">
                <a:latin typeface="Comic Sans MS" pitchFamily="66" charset="0"/>
              </a:rPr>
              <a:t>dy</a:t>
            </a:r>
            <a:r>
              <a:rPr lang="en-GB" sz="1400">
                <a:latin typeface="Comic Sans MS" pitchFamily="66" charset="0"/>
              </a:rPr>
              <a:t>/</a:t>
            </a:r>
            <a:r>
              <a:rPr lang="en-GB" sz="1400" baseline="-25000">
                <a:latin typeface="Comic Sans MS" pitchFamily="66" charset="0"/>
              </a:rPr>
              <a:t>dx</a:t>
            </a:r>
            <a:r>
              <a:rPr lang="en-GB" sz="1400">
                <a:latin typeface="Comic Sans MS" pitchFamily="66" charset="0"/>
              </a:rPr>
              <a:t> when y equals x</a:t>
            </a:r>
            <a:r>
              <a:rPr lang="en-GB" sz="1400" baseline="30000">
                <a:latin typeface="Comic Sans MS" pitchFamily="66" charset="0"/>
              </a:rPr>
              <a:t>2</a:t>
            </a:r>
            <a:r>
              <a:rPr lang="en-GB" sz="1400">
                <a:latin typeface="Comic Sans MS" pitchFamily="66" charset="0"/>
              </a:rPr>
              <a:t> – 6x - 4</a:t>
            </a:r>
            <a:endParaRPr lang="en-GB" sz="1400" baseline="30000">
              <a:latin typeface="Comic Sans MS" pitchFamily="66" charset="0"/>
            </a:endParaRPr>
          </a:p>
        </p:txBody>
      </p:sp>
      <p:graphicFrame>
        <p:nvGraphicFramePr>
          <p:cNvPr id="12314" name="Object 26"/>
          <p:cNvGraphicFramePr>
            <a:graphicFrameLocks noChangeAspect="1"/>
          </p:cNvGraphicFramePr>
          <p:nvPr/>
        </p:nvGraphicFramePr>
        <p:xfrm>
          <a:off x="5410200" y="2362200"/>
          <a:ext cx="1708150" cy="420688"/>
        </p:xfrm>
        <a:graphic>
          <a:graphicData uri="http://schemas.openxmlformats.org/presentationml/2006/ole">
            <mc:AlternateContent xmlns:mc="http://schemas.openxmlformats.org/markup-compatibility/2006">
              <mc:Choice xmlns:v="urn:schemas-microsoft-com:vml" Requires="v">
                <p:oleObj spid="_x0000_s10268" name="Equation" r:id="rId3" imgW="927100" imgH="228600" progId="Equation.DSMT4">
                  <p:embed/>
                </p:oleObj>
              </mc:Choice>
              <mc:Fallback>
                <p:oleObj name="Equation" r:id="rId3" imgW="927100" imgH="228600" progId="Equation.DSMT4">
                  <p:embed/>
                  <p:pic>
                    <p:nvPicPr>
                      <p:cNvPr id="0" name="Object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0200" y="2362200"/>
                        <a:ext cx="1708150"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315" name="Object 27"/>
          <p:cNvGraphicFramePr>
            <a:graphicFrameLocks noChangeAspect="1"/>
          </p:cNvGraphicFramePr>
          <p:nvPr/>
        </p:nvGraphicFramePr>
        <p:xfrm>
          <a:off x="5257800" y="3657600"/>
          <a:ext cx="631825" cy="723900"/>
        </p:xfrm>
        <a:graphic>
          <a:graphicData uri="http://schemas.openxmlformats.org/presentationml/2006/ole">
            <mc:AlternateContent xmlns:mc="http://schemas.openxmlformats.org/markup-compatibility/2006">
              <mc:Choice xmlns:v="urn:schemas-microsoft-com:vml" Requires="v">
                <p:oleObj spid="_x0000_s10269" name="Equation" r:id="rId5" imgW="342751" imgH="393529" progId="Equation.DSMT4">
                  <p:embed/>
                </p:oleObj>
              </mc:Choice>
              <mc:Fallback>
                <p:oleObj name="Equation" r:id="rId5" imgW="342751" imgH="393529" progId="Equation.DSMT4">
                  <p:embed/>
                  <p:pic>
                    <p:nvPicPr>
                      <p:cNvPr id="0" name="Object 2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57800" y="3657600"/>
                        <a:ext cx="631825" cy="723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316" name="Object 28"/>
          <p:cNvGraphicFramePr>
            <a:graphicFrameLocks noChangeAspect="1"/>
          </p:cNvGraphicFramePr>
          <p:nvPr/>
        </p:nvGraphicFramePr>
        <p:xfrm>
          <a:off x="5867400" y="3810000"/>
          <a:ext cx="374650" cy="327025"/>
        </p:xfrm>
        <a:graphic>
          <a:graphicData uri="http://schemas.openxmlformats.org/presentationml/2006/ole">
            <mc:AlternateContent xmlns:mc="http://schemas.openxmlformats.org/markup-compatibility/2006">
              <mc:Choice xmlns:v="urn:schemas-microsoft-com:vml" Requires="v">
                <p:oleObj spid="_x0000_s10270" name="Equation" r:id="rId7" imgW="202936" imgH="177569" progId="Equation.DSMT4">
                  <p:embed/>
                </p:oleObj>
              </mc:Choice>
              <mc:Fallback>
                <p:oleObj name="Equation" r:id="rId7" imgW="202936" imgH="177569" progId="Equation.DSMT4">
                  <p:embed/>
                  <p:pic>
                    <p:nvPicPr>
                      <p:cNvPr id="0" name="Object 2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67400" y="3810000"/>
                        <a:ext cx="374650" cy="327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317" name="Object 29"/>
          <p:cNvGraphicFramePr>
            <a:graphicFrameLocks noChangeAspect="1"/>
          </p:cNvGraphicFramePr>
          <p:nvPr/>
        </p:nvGraphicFramePr>
        <p:xfrm>
          <a:off x="6248400" y="3810000"/>
          <a:ext cx="468313" cy="327025"/>
        </p:xfrm>
        <a:graphic>
          <a:graphicData uri="http://schemas.openxmlformats.org/presentationml/2006/ole">
            <mc:AlternateContent xmlns:mc="http://schemas.openxmlformats.org/markup-compatibility/2006">
              <mc:Choice xmlns:v="urn:schemas-microsoft-com:vml" Requires="v">
                <p:oleObj spid="_x0000_s10271" name="Equation" r:id="rId9" imgW="253670" imgH="177569" progId="Equation.DSMT4">
                  <p:embed/>
                </p:oleObj>
              </mc:Choice>
              <mc:Fallback>
                <p:oleObj name="Equation" r:id="rId9" imgW="253670" imgH="177569" progId="Equation.DSMT4">
                  <p:embed/>
                  <p:pic>
                    <p:nvPicPr>
                      <p:cNvPr id="0" name="Object 2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248400" y="3810000"/>
                        <a:ext cx="468313" cy="327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2319" name="Arc 31"/>
          <p:cNvSpPr>
            <a:spLocks/>
          </p:cNvSpPr>
          <p:nvPr/>
        </p:nvSpPr>
        <p:spPr bwMode="auto">
          <a:xfrm>
            <a:off x="7162800" y="2590800"/>
            <a:ext cx="228600" cy="1447800"/>
          </a:xfrm>
          <a:custGeom>
            <a:avLst/>
            <a:gdLst>
              <a:gd name="T0" fmla="*/ 0 w 21600"/>
              <a:gd name="T1" fmla="*/ 0 h 43174"/>
              <a:gd name="T2" fmla="*/ 118163 w 21600"/>
              <a:gd name="T3" fmla="*/ 48550629 h 43174"/>
              <a:gd name="T4" fmla="*/ 0 w 21600"/>
              <a:gd name="T5" fmla="*/ 24289935 h 43174"/>
              <a:gd name="T6" fmla="*/ 0 60000 65536"/>
              <a:gd name="T7" fmla="*/ 0 60000 65536"/>
              <a:gd name="T8" fmla="*/ 0 60000 65536"/>
            </a:gdLst>
            <a:ahLst/>
            <a:cxnLst>
              <a:cxn ang="T6">
                <a:pos x="T0" y="T1"/>
              </a:cxn>
              <a:cxn ang="T7">
                <a:pos x="T2" y="T3"/>
              </a:cxn>
              <a:cxn ang="T8">
                <a:pos x="T4" y="T5"/>
              </a:cxn>
            </a:cxnLst>
            <a:rect l="0" t="0" r="r" b="b"/>
            <a:pathLst>
              <a:path w="21600" h="43174" fill="none" extrusionOk="0">
                <a:moveTo>
                  <a:pt x="-1" y="0"/>
                </a:moveTo>
                <a:cubicBezTo>
                  <a:pt x="11929" y="0"/>
                  <a:pt x="21600" y="9670"/>
                  <a:pt x="21600" y="21600"/>
                </a:cubicBezTo>
                <a:cubicBezTo>
                  <a:pt x="21600" y="33119"/>
                  <a:pt x="12560" y="42611"/>
                  <a:pt x="1055" y="43174"/>
                </a:cubicBezTo>
              </a:path>
              <a:path w="21600" h="43174" stroke="0" extrusionOk="0">
                <a:moveTo>
                  <a:pt x="-1" y="0"/>
                </a:moveTo>
                <a:cubicBezTo>
                  <a:pt x="11929" y="0"/>
                  <a:pt x="21600" y="9670"/>
                  <a:pt x="21600" y="21600"/>
                </a:cubicBezTo>
                <a:cubicBezTo>
                  <a:pt x="21600" y="33119"/>
                  <a:pt x="12560" y="42611"/>
                  <a:pt x="1055" y="43174"/>
                </a:cubicBezTo>
                <a:lnTo>
                  <a:pt x="0" y="21600"/>
                </a:lnTo>
                <a:lnTo>
                  <a:pt x="-1" y="0"/>
                </a:lnTo>
                <a:close/>
              </a:path>
            </a:pathLst>
          </a:custGeom>
          <a:noFill/>
          <a:ln w="25400">
            <a:solidFill>
              <a:srgbClr val="FF0000"/>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2320" name="Text Box 32"/>
          <p:cNvSpPr txBox="1">
            <a:spLocks noChangeArrowheads="1"/>
          </p:cNvSpPr>
          <p:nvPr/>
        </p:nvSpPr>
        <p:spPr bwMode="auto">
          <a:xfrm>
            <a:off x="7315200" y="2438400"/>
            <a:ext cx="1600200" cy="1681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600">
                <a:solidFill>
                  <a:srgbClr val="FF0000"/>
                </a:solidFill>
                <a:latin typeface="Comic Sans MS" pitchFamily="66" charset="0"/>
              </a:rPr>
              <a:t>Differentiate each term separately.</a:t>
            </a:r>
          </a:p>
          <a:p>
            <a:pPr algn="ctr" eaLnBrk="1" hangingPunct="1">
              <a:spcBef>
                <a:spcPct val="50000"/>
              </a:spcBef>
            </a:pPr>
            <a:r>
              <a:rPr lang="en-GB" sz="1600">
                <a:solidFill>
                  <a:srgbClr val="FF0000"/>
                </a:solidFill>
                <a:latin typeface="Comic Sans MS" pitchFamily="66" charset="0"/>
              </a:rPr>
              <a:t>A number on its own disappears</a:t>
            </a:r>
          </a:p>
        </p:txBody>
      </p:sp>
      <p:sp>
        <p:nvSpPr>
          <p:cNvPr id="12321" name="Line 33"/>
          <p:cNvSpPr>
            <a:spLocks noChangeShapeType="1"/>
          </p:cNvSpPr>
          <p:nvPr/>
        </p:nvSpPr>
        <p:spPr bwMode="auto">
          <a:xfrm flipH="1" flipV="1">
            <a:off x="5562600" y="4495800"/>
            <a:ext cx="228600" cy="533400"/>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322" name="Text Box 34"/>
          <p:cNvSpPr txBox="1">
            <a:spLocks noChangeArrowheads="1"/>
          </p:cNvSpPr>
          <p:nvPr/>
        </p:nvSpPr>
        <p:spPr bwMode="auto">
          <a:xfrm>
            <a:off x="5257800" y="5105400"/>
            <a:ext cx="20574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pPr>
            <a:r>
              <a:rPr lang="en-GB" sz="1600">
                <a:solidFill>
                  <a:srgbClr val="FF0000"/>
                </a:solidFill>
                <a:latin typeface="Comic Sans MS" pitchFamily="66" charset="0"/>
              </a:rPr>
              <a:t>This also means the gradient function</a:t>
            </a:r>
          </a:p>
        </p:txBody>
      </p:sp>
      <p:pic>
        <p:nvPicPr>
          <p:cNvPr id="10255" name="Picture 35" descr="diff1"/>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010400" y="228600"/>
            <a:ext cx="19050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 Box 4"/>
          <p:cNvSpPr txBox="1">
            <a:spLocks noChangeArrowheads="1"/>
          </p:cNvSpPr>
          <p:nvPr/>
        </p:nvSpPr>
        <p:spPr bwMode="auto">
          <a:xfrm>
            <a:off x="8382000" y="6491288"/>
            <a:ext cx="762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dirty="0" smtClean="0">
                <a:latin typeface="Comic Sans MS" pitchFamily="66" charset="0"/>
              </a:rPr>
              <a:t>7C/D</a:t>
            </a:r>
            <a:endParaRPr lang="en-GB"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2314"/>
                                        </p:tgtEl>
                                        <p:attrNameLst>
                                          <p:attrName>style.visibility</p:attrName>
                                        </p:attrNameLst>
                                      </p:cBhvr>
                                      <p:to>
                                        <p:strVal val="visible"/>
                                      </p:to>
                                    </p:set>
                                    <p:animEffect transition="in" filter="blinds(horizontal)">
                                      <p:cBhvr>
                                        <p:cTn id="7" dur="500"/>
                                        <p:tgtEl>
                                          <p:spTgt spid="123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319"/>
                                        </p:tgtEl>
                                        <p:attrNameLst>
                                          <p:attrName>style.visibility</p:attrName>
                                        </p:attrNameLst>
                                      </p:cBhvr>
                                      <p:to>
                                        <p:strVal val="visible"/>
                                      </p:to>
                                    </p:set>
                                    <p:animEffect transition="in" filter="blinds(horizontal)">
                                      <p:cBhvr>
                                        <p:cTn id="12" dur="500"/>
                                        <p:tgtEl>
                                          <p:spTgt spid="1231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2320">
                                            <p:txEl>
                                              <p:pRg st="0" end="0"/>
                                            </p:txEl>
                                          </p:spTgt>
                                        </p:tgtEl>
                                        <p:attrNameLst>
                                          <p:attrName>style.visibility</p:attrName>
                                        </p:attrNameLst>
                                      </p:cBhvr>
                                      <p:to>
                                        <p:strVal val="visible"/>
                                      </p:to>
                                    </p:set>
                                    <p:animEffect transition="in" filter="blinds(horizontal)">
                                      <p:cBhvr>
                                        <p:cTn id="17" dur="500"/>
                                        <p:tgtEl>
                                          <p:spTgt spid="12320">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2320">
                                            <p:txEl>
                                              <p:pRg st="1" end="1"/>
                                            </p:txEl>
                                          </p:spTgt>
                                        </p:tgtEl>
                                        <p:attrNameLst>
                                          <p:attrName>style.visibility</p:attrName>
                                        </p:attrNameLst>
                                      </p:cBhvr>
                                      <p:to>
                                        <p:strVal val="visible"/>
                                      </p:to>
                                    </p:set>
                                    <p:animEffect transition="in" filter="blinds(horizontal)">
                                      <p:cBhvr>
                                        <p:cTn id="22" dur="500"/>
                                        <p:tgtEl>
                                          <p:spTgt spid="12320">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2315"/>
                                        </p:tgtEl>
                                        <p:attrNameLst>
                                          <p:attrName>style.visibility</p:attrName>
                                        </p:attrNameLst>
                                      </p:cBhvr>
                                      <p:to>
                                        <p:strVal val="visible"/>
                                      </p:to>
                                    </p:set>
                                    <p:animEffect transition="in" filter="blinds(horizontal)">
                                      <p:cBhvr>
                                        <p:cTn id="27" dur="500"/>
                                        <p:tgtEl>
                                          <p:spTgt spid="1231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2316"/>
                                        </p:tgtEl>
                                        <p:attrNameLst>
                                          <p:attrName>style.visibility</p:attrName>
                                        </p:attrNameLst>
                                      </p:cBhvr>
                                      <p:to>
                                        <p:strVal val="visible"/>
                                      </p:to>
                                    </p:set>
                                    <p:animEffect transition="in" filter="blinds(horizontal)">
                                      <p:cBhvr>
                                        <p:cTn id="32" dur="500"/>
                                        <p:tgtEl>
                                          <p:spTgt spid="1231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2317"/>
                                        </p:tgtEl>
                                        <p:attrNameLst>
                                          <p:attrName>style.visibility</p:attrName>
                                        </p:attrNameLst>
                                      </p:cBhvr>
                                      <p:to>
                                        <p:strVal val="visible"/>
                                      </p:to>
                                    </p:set>
                                    <p:animEffect transition="in" filter="blinds(horizontal)">
                                      <p:cBhvr>
                                        <p:cTn id="37" dur="500"/>
                                        <p:tgtEl>
                                          <p:spTgt spid="1231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2321"/>
                                        </p:tgtEl>
                                        <p:attrNameLst>
                                          <p:attrName>style.visibility</p:attrName>
                                        </p:attrNameLst>
                                      </p:cBhvr>
                                      <p:to>
                                        <p:strVal val="visible"/>
                                      </p:to>
                                    </p:set>
                                    <p:animEffect transition="in" filter="blinds(horizontal)">
                                      <p:cBhvr>
                                        <p:cTn id="42" dur="500"/>
                                        <p:tgtEl>
                                          <p:spTgt spid="12321"/>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12322"/>
                                        </p:tgtEl>
                                        <p:attrNameLst>
                                          <p:attrName>style.visibility</p:attrName>
                                        </p:attrNameLst>
                                      </p:cBhvr>
                                      <p:to>
                                        <p:strVal val="visible"/>
                                      </p:to>
                                    </p:set>
                                    <p:animEffect transition="in" filter="blinds(horizontal)">
                                      <p:cBhvr>
                                        <p:cTn id="45" dur="500"/>
                                        <p:tgtEl>
                                          <p:spTgt spid="123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19" grpId="0" animBg="1"/>
      <p:bldP spid="12321" grpId="0" animBg="1"/>
      <p:bldP spid="12322" grpId="0"/>
    </p:bldLst>
  </p:timing>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1210</TotalTime>
  <Words>2171</Words>
  <Application>Microsoft Office PowerPoint</Application>
  <PresentationFormat>On-screen Show (4:3)</PresentationFormat>
  <Paragraphs>336</Paragraphs>
  <Slides>28</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0" baseType="lpstr">
      <vt:lpstr>Default Design</vt:lpstr>
      <vt:lpstr>Equation</vt:lpstr>
      <vt:lpstr>PowerPoint Presentation</vt:lpstr>
      <vt:lpstr>Introduction</vt:lpstr>
      <vt:lpstr>PowerPoint Presentation</vt:lpstr>
      <vt:lpstr>Differentiation</vt:lpstr>
      <vt:lpstr>Differentiation</vt:lpstr>
      <vt:lpstr>Differentiation</vt:lpstr>
      <vt:lpstr>PowerPoint Presentation</vt:lpstr>
      <vt:lpstr>Differentiation</vt:lpstr>
      <vt:lpstr>Differentiation</vt:lpstr>
      <vt:lpstr>Differentiation</vt:lpstr>
      <vt:lpstr>Differentiation</vt:lpstr>
      <vt:lpstr>Differentiation</vt:lpstr>
      <vt:lpstr>Differentiation</vt:lpstr>
      <vt:lpstr>PowerPoint Presentation</vt:lpstr>
      <vt:lpstr>Differentiation</vt:lpstr>
      <vt:lpstr>Differentiation</vt:lpstr>
      <vt:lpstr>Differentiation</vt:lpstr>
      <vt:lpstr>PowerPoint Presentation</vt:lpstr>
      <vt:lpstr>Differentiation</vt:lpstr>
      <vt:lpstr>Differentiation</vt:lpstr>
      <vt:lpstr>PowerPoint Presentation</vt:lpstr>
      <vt:lpstr>Differentiation</vt:lpstr>
      <vt:lpstr>Differentiation</vt:lpstr>
      <vt:lpstr>Differentiation</vt:lpstr>
      <vt:lpstr>Differentiation</vt:lpstr>
      <vt:lpstr>Differentiation</vt:lpstr>
      <vt:lpstr>Differentiation</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dc:creator>
  <cp:lastModifiedBy>soe</cp:lastModifiedBy>
  <cp:revision>45</cp:revision>
  <cp:lastPrinted>1601-01-01T00:00:00Z</cp:lastPrinted>
  <dcterms:created xsi:type="dcterms:W3CDTF">2011-01-15T14:17:49Z</dcterms:created>
  <dcterms:modified xsi:type="dcterms:W3CDTF">2013-11-12T00:16:45Z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