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7" r:id="rId18"/>
    <p:sldId id="278" r:id="rId19"/>
    <p:sldId id="272" r:id="rId20"/>
    <p:sldId id="275" r:id="rId21"/>
    <p:sldId id="273" r:id="rId22"/>
    <p:sldId id="274" r:id="rId23"/>
    <p:sldId id="276" r:id="rId2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FFCC"/>
    <a:srgbClr val="CCFFFF"/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41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11" Type="http://schemas.openxmlformats.org/officeDocument/2006/relationships/image" Target="../media/image82.wmf"/><Relationship Id="rId5" Type="http://schemas.openxmlformats.org/officeDocument/2006/relationships/image" Target="../media/image76.wmf"/><Relationship Id="rId10" Type="http://schemas.openxmlformats.org/officeDocument/2006/relationships/image" Target="../media/image81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12" Type="http://schemas.openxmlformats.org/officeDocument/2006/relationships/image" Target="../media/image90.wmf"/><Relationship Id="rId2" Type="http://schemas.openxmlformats.org/officeDocument/2006/relationships/image" Target="../media/image80.wmf"/><Relationship Id="rId1" Type="http://schemas.openxmlformats.org/officeDocument/2006/relationships/image" Target="../media/image72.wmf"/><Relationship Id="rId6" Type="http://schemas.openxmlformats.org/officeDocument/2006/relationships/image" Target="../media/image84.wmf"/><Relationship Id="rId11" Type="http://schemas.openxmlformats.org/officeDocument/2006/relationships/image" Target="../media/image89.wmf"/><Relationship Id="rId5" Type="http://schemas.openxmlformats.org/officeDocument/2006/relationships/image" Target="../media/image83.wmf"/><Relationship Id="rId10" Type="http://schemas.openxmlformats.org/officeDocument/2006/relationships/image" Target="../media/image88.wmf"/><Relationship Id="rId4" Type="http://schemas.openxmlformats.org/officeDocument/2006/relationships/image" Target="../media/image82.wmf"/><Relationship Id="rId9" Type="http://schemas.openxmlformats.org/officeDocument/2006/relationships/image" Target="../media/image8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10" Type="http://schemas.openxmlformats.org/officeDocument/2006/relationships/image" Target="../media/image25.wmf"/><Relationship Id="rId4" Type="http://schemas.openxmlformats.org/officeDocument/2006/relationships/image" Target="../media/image20.wmf"/><Relationship Id="rId9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7" Type="http://schemas.openxmlformats.org/officeDocument/2006/relationships/image" Target="../media/image47.wmf"/><Relationship Id="rId2" Type="http://schemas.openxmlformats.org/officeDocument/2006/relationships/image" Target="../media/image48.wmf"/><Relationship Id="rId1" Type="http://schemas.openxmlformats.org/officeDocument/2006/relationships/image" Target="../media/image41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41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D77A36-A298-47E1-867E-AC2EE755E75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095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33EACC-32BA-4F4A-A606-E80BD790B6F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122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83A3E0-075C-4CB6-AFEF-89D6E6B232A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358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FCB914-1B9B-43C3-9E5A-BAC7CEDF9A0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060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F73B23-CC9B-4920-B754-BE9AEB8730E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487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B21BBE-BF01-4C9F-9B00-0F352FD567E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286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9CABE3-7A73-40DA-8C4A-2B6FEBD1E0A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650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6DA41-6A04-48DB-A609-AC6746A4724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33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5F2993-2C12-4637-A8B9-1057DF33E7A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1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F60307-C1E9-485B-B6E1-BE5F708B0BE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889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C35BF0-758C-432F-909A-53095A276A8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372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100000">
              <a:srgbClr val="CC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5D84699-BB3E-485F-B6B0-206269447E5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20" Type="http://schemas.openxmlformats.org/officeDocument/2006/relationships/image" Target="../media/image1.jpeg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47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39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53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45.wmf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4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60.bin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1.wmf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50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5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67.bin"/><Relationship Id="rId18" Type="http://schemas.openxmlformats.org/officeDocument/2006/relationships/oleObject" Target="../embeddings/oleObject70.bin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8.wmf"/><Relationship Id="rId20" Type="http://schemas.openxmlformats.org/officeDocument/2006/relationships/image" Target="../media/image1.jpeg"/><Relationship Id="rId1" Type="http://schemas.openxmlformats.org/officeDocument/2006/relationships/vmlDrawing" Target="../drawings/vmlDrawing9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55.wmf"/><Relationship Id="rId19" Type="http://schemas.openxmlformats.org/officeDocument/2006/relationships/image" Target="../media/image59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5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image" Target="../media/image1.jpeg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72.bin"/><Relationship Id="rId10" Type="http://schemas.openxmlformats.org/officeDocument/2006/relationships/image" Target="../media/image62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74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13" Type="http://schemas.openxmlformats.org/officeDocument/2006/relationships/image" Target="../media/image79.png"/><Relationship Id="rId3" Type="http://schemas.openxmlformats.org/officeDocument/2006/relationships/image" Target="../media/image69.png"/><Relationship Id="rId7" Type="http://schemas.openxmlformats.org/officeDocument/2006/relationships/image" Target="../media/image73.png"/><Relationship Id="rId12" Type="http://schemas.openxmlformats.org/officeDocument/2006/relationships/image" Target="../media/image78.png"/><Relationship Id="rId17" Type="http://schemas.openxmlformats.org/officeDocument/2006/relationships/image" Target="../media/image83.png"/><Relationship Id="rId2" Type="http://schemas.openxmlformats.org/officeDocument/2006/relationships/image" Target="../media/image2.jpeg"/><Relationship Id="rId16" Type="http://schemas.openxmlformats.org/officeDocument/2006/relationships/image" Target="../media/image8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11" Type="http://schemas.openxmlformats.org/officeDocument/2006/relationships/image" Target="../media/image77.png"/><Relationship Id="rId5" Type="http://schemas.openxmlformats.org/officeDocument/2006/relationships/image" Target="../media/image71.png"/><Relationship Id="rId15" Type="http://schemas.openxmlformats.org/officeDocument/2006/relationships/image" Target="../media/image81.png"/><Relationship Id="rId10" Type="http://schemas.openxmlformats.org/officeDocument/2006/relationships/image" Target="../media/image76.png"/><Relationship Id="rId4" Type="http://schemas.openxmlformats.org/officeDocument/2006/relationships/image" Target="../media/image70.png"/><Relationship Id="rId9" Type="http://schemas.openxmlformats.org/officeDocument/2006/relationships/image" Target="../media/image75.png"/><Relationship Id="rId14" Type="http://schemas.openxmlformats.org/officeDocument/2006/relationships/image" Target="../media/image8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81.bin"/><Relationship Id="rId18" Type="http://schemas.openxmlformats.org/officeDocument/2006/relationships/image" Target="../media/image71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0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80.bin"/><Relationship Id="rId5" Type="http://schemas.openxmlformats.org/officeDocument/2006/relationships/oleObject" Target="../embeddings/oleObject77.bin"/><Relationship Id="rId15" Type="http://schemas.openxmlformats.org/officeDocument/2006/relationships/oleObject" Target="../embeddings/oleObject82.bin"/><Relationship Id="rId10" Type="http://schemas.openxmlformats.org/officeDocument/2006/relationships/image" Target="../media/image67.wmf"/><Relationship Id="rId19" Type="http://schemas.openxmlformats.org/officeDocument/2006/relationships/image" Target="../media/image2.jpeg"/><Relationship Id="rId4" Type="http://schemas.openxmlformats.org/officeDocument/2006/relationships/image" Target="../media/image64.wmf"/><Relationship Id="rId9" Type="http://schemas.openxmlformats.org/officeDocument/2006/relationships/oleObject" Target="../embeddings/oleObject79.bin"/><Relationship Id="rId14" Type="http://schemas.openxmlformats.org/officeDocument/2006/relationships/image" Target="../media/image69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13" Type="http://schemas.openxmlformats.org/officeDocument/2006/relationships/image" Target="../media/image76.wmf"/><Relationship Id="rId18" Type="http://schemas.openxmlformats.org/officeDocument/2006/relationships/oleObject" Target="../embeddings/oleObject91.bin"/><Relationship Id="rId26" Type="http://schemas.openxmlformats.org/officeDocument/2006/relationships/image" Target="../media/image2.jpeg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80.wmf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88.bin"/><Relationship Id="rId17" Type="http://schemas.openxmlformats.org/officeDocument/2006/relationships/image" Target="../media/image78.wmf"/><Relationship Id="rId25" Type="http://schemas.openxmlformats.org/officeDocument/2006/relationships/image" Target="../media/image82.wmf"/><Relationship Id="rId2" Type="http://schemas.openxmlformats.org/officeDocument/2006/relationships/tags" Target="../tags/tag3.xml"/><Relationship Id="rId16" Type="http://schemas.openxmlformats.org/officeDocument/2006/relationships/oleObject" Target="../embeddings/oleObject90.bin"/><Relationship Id="rId20" Type="http://schemas.openxmlformats.org/officeDocument/2006/relationships/oleObject" Target="../embeddings/oleObject92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85.bin"/><Relationship Id="rId11" Type="http://schemas.openxmlformats.org/officeDocument/2006/relationships/image" Target="../media/image75.wmf"/><Relationship Id="rId24" Type="http://schemas.openxmlformats.org/officeDocument/2006/relationships/oleObject" Target="../embeddings/oleObject94.bin"/><Relationship Id="rId5" Type="http://schemas.openxmlformats.org/officeDocument/2006/relationships/image" Target="../media/image72.wmf"/><Relationship Id="rId15" Type="http://schemas.openxmlformats.org/officeDocument/2006/relationships/image" Target="../media/image77.wmf"/><Relationship Id="rId23" Type="http://schemas.openxmlformats.org/officeDocument/2006/relationships/image" Target="../media/image81.wmf"/><Relationship Id="rId10" Type="http://schemas.openxmlformats.org/officeDocument/2006/relationships/oleObject" Target="../embeddings/oleObject87.bin"/><Relationship Id="rId19" Type="http://schemas.openxmlformats.org/officeDocument/2006/relationships/image" Target="../media/image79.wmf"/><Relationship Id="rId4" Type="http://schemas.openxmlformats.org/officeDocument/2006/relationships/oleObject" Target="../embeddings/oleObject84.bin"/><Relationship Id="rId9" Type="http://schemas.openxmlformats.org/officeDocument/2006/relationships/image" Target="../media/image74.wmf"/><Relationship Id="rId14" Type="http://schemas.openxmlformats.org/officeDocument/2006/relationships/oleObject" Target="../embeddings/oleObject89.bin"/><Relationship Id="rId22" Type="http://schemas.openxmlformats.org/officeDocument/2006/relationships/oleObject" Target="../embeddings/oleObject93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100.bin"/><Relationship Id="rId18" Type="http://schemas.openxmlformats.org/officeDocument/2006/relationships/oleObject" Target="../embeddings/oleObject103.bin"/><Relationship Id="rId26" Type="http://schemas.openxmlformats.org/officeDocument/2006/relationships/oleObject" Target="../embeddings/oleObject108.bin"/><Relationship Id="rId3" Type="http://schemas.openxmlformats.org/officeDocument/2006/relationships/oleObject" Target="../embeddings/oleObject95.bin"/><Relationship Id="rId21" Type="http://schemas.openxmlformats.org/officeDocument/2006/relationships/oleObject" Target="../embeddings/oleObject105.bin"/><Relationship Id="rId7" Type="http://schemas.openxmlformats.org/officeDocument/2006/relationships/oleObject" Target="../embeddings/oleObject97.bin"/><Relationship Id="rId12" Type="http://schemas.openxmlformats.org/officeDocument/2006/relationships/image" Target="../media/image83.wmf"/><Relationship Id="rId17" Type="http://schemas.openxmlformats.org/officeDocument/2006/relationships/image" Target="../media/image85.wmf"/><Relationship Id="rId25" Type="http://schemas.openxmlformats.org/officeDocument/2006/relationships/oleObject" Target="../embeddings/oleObject10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2.bin"/><Relationship Id="rId20" Type="http://schemas.openxmlformats.org/officeDocument/2006/relationships/oleObject" Target="../embeddings/oleObject104.bin"/><Relationship Id="rId29" Type="http://schemas.openxmlformats.org/officeDocument/2006/relationships/oleObject" Target="../embeddings/oleObject110.bin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99.bin"/><Relationship Id="rId24" Type="http://schemas.openxmlformats.org/officeDocument/2006/relationships/image" Target="../media/image88.wmf"/><Relationship Id="rId32" Type="http://schemas.openxmlformats.org/officeDocument/2006/relationships/image" Target="../media/image2.jpeg"/><Relationship Id="rId5" Type="http://schemas.openxmlformats.org/officeDocument/2006/relationships/oleObject" Target="../embeddings/oleObject96.bin"/><Relationship Id="rId15" Type="http://schemas.openxmlformats.org/officeDocument/2006/relationships/oleObject" Target="../embeddings/oleObject101.bin"/><Relationship Id="rId23" Type="http://schemas.openxmlformats.org/officeDocument/2006/relationships/oleObject" Target="../embeddings/oleObject106.bin"/><Relationship Id="rId28" Type="http://schemas.openxmlformats.org/officeDocument/2006/relationships/oleObject" Target="../embeddings/oleObject109.bin"/><Relationship Id="rId10" Type="http://schemas.openxmlformats.org/officeDocument/2006/relationships/image" Target="../media/image82.wmf"/><Relationship Id="rId19" Type="http://schemas.openxmlformats.org/officeDocument/2006/relationships/image" Target="../media/image86.wmf"/><Relationship Id="rId31" Type="http://schemas.openxmlformats.org/officeDocument/2006/relationships/image" Target="../media/image90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98.bin"/><Relationship Id="rId14" Type="http://schemas.openxmlformats.org/officeDocument/2006/relationships/image" Target="../media/image84.wmf"/><Relationship Id="rId22" Type="http://schemas.openxmlformats.org/officeDocument/2006/relationships/image" Target="../media/image87.wmf"/><Relationship Id="rId27" Type="http://schemas.openxmlformats.org/officeDocument/2006/relationships/image" Target="../media/image89.wmf"/><Relationship Id="rId30" Type="http://schemas.openxmlformats.org/officeDocument/2006/relationships/oleObject" Target="../embeddings/oleObject111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1.jpeg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9.bin"/><Relationship Id="rId21" Type="http://schemas.openxmlformats.org/officeDocument/2006/relationships/oleObject" Target="../embeddings/oleObject18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Relationship Id="rId2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6.bin"/><Relationship Id="rId25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20" Type="http://schemas.openxmlformats.org/officeDocument/2006/relationships/image" Target="../media/image2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23.bin"/><Relationship Id="rId24" Type="http://schemas.openxmlformats.org/officeDocument/2006/relationships/oleObject" Target="../embeddings/oleObject30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23" Type="http://schemas.openxmlformats.org/officeDocument/2006/relationships/image" Target="../media/image25.wmf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2.wmf"/><Relationship Id="rId22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29.wmf"/><Relationship Id="rId19" Type="http://schemas.openxmlformats.org/officeDocument/2006/relationships/image" Target="../media/image1.jpeg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990600" y="2819400"/>
            <a:ext cx="7162800" cy="896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006600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Integration</a:t>
            </a:r>
          </a:p>
        </p:txBody>
      </p:sp>
      <p:pic>
        <p:nvPicPr>
          <p:cNvPr id="2051" name="Picture 30" descr="integr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5575" y="228600"/>
            <a:ext cx="35655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29" descr="system_integrat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962400"/>
            <a:ext cx="327660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419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800" b="1" u="sng" smtClean="0">
                <a:latin typeface="Comic Sans MS" pitchFamily="66" charset="0"/>
              </a:rPr>
              <a:t>You can apply the idea of Integration separately to each term of </a:t>
            </a:r>
            <a:r>
              <a:rPr lang="en-GB" sz="1800" b="1" u="sng" baseline="30000" smtClean="0">
                <a:latin typeface="Comic Sans MS" pitchFamily="66" charset="0"/>
              </a:rPr>
              <a:t>dy</a:t>
            </a:r>
            <a:r>
              <a:rPr lang="en-GB" sz="1800" b="1" u="sng" smtClean="0">
                <a:latin typeface="Comic Sans MS" pitchFamily="66" charset="0"/>
              </a:rPr>
              <a:t>/</a:t>
            </a:r>
            <a:r>
              <a:rPr lang="en-GB" sz="1800" b="1" u="sng" baseline="-25000" smtClean="0">
                <a:latin typeface="Comic Sans MS" pitchFamily="66" charset="0"/>
              </a:rPr>
              <a:t>dx</a:t>
            </a:r>
          </a:p>
          <a:p>
            <a:pPr marL="0" indent="0" algn="ctr" eaLnBrk="1" hangingPunct="1">
              <a:buFontTx/>
              <a:buNone/>
            </a:pPr>
            <a:endParaRPr lang="en-GB" sz="16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en-GB" sz="1600" smtClean="0">
              <a:latin typeface="Comic Sans MS" pitchFamily="66" charset="0"/>
              <a:sym typeface="Wingdings" pitchFamily="2" charset="2"/>
            </a:endParaRPr>
          </a:p>
          <a:p>
            <a:pPr marL="0" indent="0" eaLnBrk="1" hangingPunct="1">
              <a:buFontTx/>
              <a:buNone/>
            </a:pPr>
            <a:r>
              <a:rPr lang="en-GB" sz="160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sz="1600" smtClean="0">
                <a:latin typeface="Comic Sans MS" pitchFamily="66" charset="0"/>
              </a:rPr>
              <a:t>In short, if you have multiple terms to integrate, do them all separately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8B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800600" y="1676400"/>
            <a:ext cx="2209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4876800" y="1981200"/>
            <a:ext cx="2743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Integrate the following:</a:t>
            </a:r>
          </a:p>
        </p:txBody>
      </p:sp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4953000" y="2438400"/>
          <a:ext cx="2092325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8" name="Equation" r:id="rId3" imgW="1308100" imgH="419100" progId="Equation.DSMT4">
                  <p:embed/>
                </p:oleObj>
              </mc:Choice>
              <mc:Fallback>
                <p:oleObj name="Equation" r:id="rId3" imgW="1308100" imgH="4191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438400"/>
                        <a:ext cx="2092325" cy="66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4953000" y="3429000"/>
          <a:ext cx="933450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9" name="Equation" r:id="rId5" imgW="583947" imgH="685502" progId="Equation.DSMT4">
                  <p:embed/>
                </p:oleObj>
              </mc:Choice>
              <mc:Fallback>
                <p:oleObj name="Equation" r:id="rId5" imgW="583947" imgH="68550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429000"/>
                        <a:ext cx="933450" cy="1096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6019800" y="3429000"/>
          <a:ext cx="892175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0" name="Equation" r:id="rId7" imgW="558800" imgH="685800" progId="Equation.DSMT4">
                  <p:embed/>
                </p:oleObj>
              </mc:Choice>
              <mc:Fallback>
                <p:oleObj name="Equation" r:id="rId7" imgW="558800" imgH="6858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429000"/>
                        <a:ext cx="892175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1" name="Arc 15"/>
          <p:cNvSpPr>
            <a:spLocks/>
          </p:cNvSpPr>
          <p:nvPr/>
        </p:nvSpPr>
        <p:spPr bwMode="auto">
          <a:xfrm>
            <a:off x="7620000" y="2743200"/>
            <a:ext cx="304800" cy="990600"/>
          </a:xfrm>
          <a:custGeom>
            <a:avLst/>
            <a:gdLst>
              <a:gd name="T0" fmla="*/ 2713 w 21794"/>
              <a:gd name="T1" fmla="*/ 0 h 43200"/>
              <a:gd name="T2" fmla="*/ 0 w 21794"/>
              <a:gd name="T3" fmla="*/ 990577 h 43200"/>
              <a:gd name="T4" fmla="*/ 2713 w 21794"/>
              <a:gd name="T5" fmla="*/ 4953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94" h="43200" fill="none" extrusionOk="0">
                <a:moveTo>
                  <a:pt x="193" y="0"/>
                </a:moveTo>
                <a:cubicBezTo>
                  <a:pt x="12123" y="0"/>
                  <a:pt x="21794" y="9670"/>
                  <a:pt x="21794" y="21600"/>
                </a:cubicBezTo>
                <a:cubicBezTo>
                  <a:pt x="21794" y="33529"/>
                  <a:pt x="12123" y="43200"/>
                  <a:pt x="194" y="43200"/>
                </a:cubicBezTo>
                <a:cubicBezTo>
                  <a:pt x="129" y="43200"/>
                  <a:pt x="64" y="43199"/>
                  <a:pt x="-1" y="43199"/>
                </a:cubicBezTo>
              </a:path>
              <a:path w="21794" h="43200" stroke="0" extrusionOk="0">
                <a:moveTo>
                  <a:pt x="193" y="0"/>
                </a:moveTo>
                <a:cubicBezTo>
                  <a:pt x="12123" y="0"/>
                  <a:pt x="21794" y="9670"/>
                  <a:pt x="21794" y="21600"/>
                </a:cubicBezTo>
                <a:cubicBezTo>
                  <a:pt x="21794" y="33529"/>
                  <a:pt x="12123" y="43200"/>
                  <a:pt x="194" y="43200"/>
                </a:cubicBezTo>
                <a:cubicBezTo>
                  <a:pt x="129" y="43200"/>
                  <a:pt x="64" y="43199"/>
                  <a:pt x="-1" y="43199"/>
                </a:cubicBezTo>
                <a:lnTo>
                  <a:pt x="194" y="21600"/>
                </a:lnTo>
                <a:lnTo>
                  <a:pt x="193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7848600" y="2819400"/>
            <a:ext cx="12954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Integrate each part separately</a:t>
            </a:r>
          </a:p>
        </p:txBody>
      </p:sp>
      <p:graphicFrame>
        <p:nvGraphicFramePr>
          <p:cNvPr id="14355" name="Object 19"/>
          <p:cNvGraphicFramePr>
            <a:graphicFrameLocks noChangeAspect="1"/>
          </p:cNvGraphicFramePr>
          <p:nvPr/>
        </p:nvGraphicFramePr>
        <p:xfrm>
          <a:off x="4953000" y="4800600"/>
          <a:ext cx="690563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1" name="Equation" r:id="rId9" imgW="431613" imgH="330057" progId="Equation.DSMT4">
                  <p:embed/>
                </p:oleObj>
              </mc:Choice>
              <mc:Fallback>
                <p:oleObj name="Equation" r:id="rId9" imgW="431613" imgH="330057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800600"/>
                        <a:ext cx="690563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6" name="Object 20"/>
          <p:cNvGraphicFramePr>
            <a:graphicFrameLocks noChangeAspect="1"/>
          </p:cNvGraphicFramePr>
          <p:nvPr/>
        </p:nvGraphicFramePr>
        <p:xfrm>
          <a:off x="5638800" y="4800600"/>
          <a:ext cx="588963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2" name="Equation" r:id="rId11" imgW="368140" imgH="304668" progId="Equation.DSMT4">
                  <p:embed/>
                </p:oleObj>
              </mc:Choice>
              <mc:Fallback>
                <p:oleObj name="Equation" r:id="rId11" imgW="368140" imgH="304668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800600"/>
                        <a:ext cx="588963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5334000" y="3581400"/>
            <a:ext cx="30480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5486400" y="4114800"/>
            <a:ext cx="30480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>
            <a:off x="6248400" y="3581400"/>
            <a:ext cx="30480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61" name="Line 25"/>
          <p:cNvSpPr>
            <a:spLocks noChangeShapeType="1"/>
          </p:cNvSpPr>
          <p:nvPr/>
        </p:nvSpPr>
        <p:spPr bwMode="auto">
          <a:xfrm>
            <a:off x="6553200" y="4114800"/>
            <a:ext cx="30480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14362" name="Object 26"/>
          <p:cNvGraphicFramePr>
            <a:graphicFrameLocks noChangeAspect="1"/>
          </p:cNvGraphicFramePr>
          <p:nvPr/>
        </p:nvGraphicFramePr>
        <p:xfrm>
          <a:off x="4953000" y="5562600"/>
          <a:ext cx="7715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3" name="Equation" r:id="rId13" imgW="482391" imgH="241195" progId="Equation.DSMT4">
                  <p:embed/>
                </p:oleObj>
              </mc:Choice>
              <mc:Fallback>
                <p:oleObj name="Equation" r:id="rId13" imgW="482391" imgH="241195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562600"/>
                        <a:ext cx="771525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3" name="Object 27"/>
          <p:cNvGraphicFramePr>
            <a:graphicFrameLocks noChangeAspect="1"/>
          </p:cNvGraphicFramePr>
          <p:nvPr/>
        </p:nvGraphicFramePr>
        <p:xfrm>
          <a:off x="5791200" y="5410200"/>
          <a:ext cx="66992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4" name="Equation" r:id="rId15" imgW="419100" imgH="419100" progId="Equation.DSMT4">
                  <p:embed/>
                </p:oleObj>
              </mc:Choice>
              <mc:Fallback>
                <p:oleObj name="Equation" r:id="rId15" imgW="419100" imgH="4191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5410200"/>
                        <a:ext cx="669925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4" name="Arc 28"/>
          <p:cNvSpPr>
            <a:spLocks/>
          </p:cNvSpPr>
          <p:nvPr/>
        </p:nvSpPr>
        <p:spPr bwMode="auto">
          <a:xfrm>
            <a:off x="7620000" y="4114800"/>
            <a:ext cx="304800" cy="990600"/>
          </a:xfrm>
          <a:custGeom>
            <a:avLst/>
            <a:gdLst>
              <a:gd name="T0" fmla="*/ 2713 w 21794"/>
              <a:gd name="T1" fmla="*/ 0 h 43200"/>
              <a:gd name="T2" fmla="*/ 0 w 21794"/>
              <a:gd name="T3" fmla="*/ 990577 h 43200"/>
              <a:gd name="T4" fmla="*/ 2713 w 21794"/>
              <a:gd name="T5" fmla="*/ 4953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94" h="43200" fill="none" extrusionOk="0">
                <a:moveTo>
                  <a:pt x="193" y="0"/>
                </a:moveTo>
                <a:cubicBezTo>
                  <a:pt x="12123" y="0"/>
                  <a:pt x="21794" y="9670"/>
                  <a:pt x="21794" y="21600"/>
                </a:cubicBezTo>
                <a:cubicBezTo>
                  <a:pt x="21794" y="33529"/>
                  <a:pt x="12123" y="43200"/>
                  <a:pt x="194" y="43200"/>
                </a:cubicBezTo>
                <a:cubicBezTo>
                  <a:pt x="129" y="43200"/>
                  <a:pt x="64" y="43199"/>
                  <a:pt x="-1" y="43199"/>
                </a:cubicBezTo>
              </a:path>
              <a:path w="21794" h="43200" stroke="0" extrusionOk="0">
                <a:moveTo>
                  <a:pt x="193" y="0"/>
                </a:moveTo>
                <a:cubicBezTo>
                  <a:pt x="12123" y="0"/>
                  <a:pt x="21794" y="9670"/>
                  <a:pt x="21794" y="21600"/>
                </a:cubicBezTo>
                <a:cubicBezTo>
                  <a:pt x="21794" y="33529"/>
                  <a:pt x="12123" y="43200"/>
                  <a:pt x="194" y="43200"/>
                </a:cubicBezTo>
                <a:cubicBezTo>
                  <a:pt x="129" y="43200"/>
                  <a:pt x="64" y="43199"/>
                  <a:pt x="-1" y="43199"/>
                </a:cubicBezTo>
                <a:lnTo>
                  <a:pt x="194" y="21600"/>
                </a:lnTo>
                <a:lnTo>
                  <a:pt x="193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7848600" y="4191000"/>
            <a:ext cx="12954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Deal with the fractions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7848600" y="5105400"/>
            <a:ext cx="1295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Rewrite if necessary</a:t>
            </a:r>
          </a:p>
        </p:txBody>
      </p:sp>
      <p:sp>
        <p:nvSpPr>
          <p:cNvPr id="14367" name="Arc 31"/>
          <p:cNvSpPr>
            <a:spLocks/>
          </p:cNvSpPr>
          <p:nvPr/>
        </p:nvSpPr>
        <p:spPr bwMode="auto">
          <a:xfrm>
            <a:off x="7620000" y="5105400"/>
            <a:ext cx="304800" cy="685800"/>
          </a:xfrm>
          <a:custGeom>
            <a:avLst/>
            <a:gdLst>
              <a:gd name="T0" fmla="*/ 2713 w 21794"/>
              <a:gd name="T1" fmla="*/ 0 h 43200"/>
              <a:gd name="T2" fmla="*/ 0 w 21794"/>
              <a:gd name="T3" fmla="*/ 685784 h 43200"/>
              <a:gd name="T4" fmla="*/ 2713 w 21794"/>
              <a:gd name="T5" fmla="*/ 3429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94" h="43200" fill="none" extrusionOk="0">
                <a:moveTo>
                  <a:pt x="193" y="0"/>
                </a:moveTo>
                <a:cubicBezTo>
                  <a:pt x="12123" y="0"/>
                  <a:pt x="21794" y="9670"/>
                  <a:pt x="21794" y="21600"/>
                </a:cubicBezTo>
                <a:cubicBezTo>
                  <a:pt x="21794" y="33529"/>
                  <a:pt x="12123" y="43200"/>
                  <a:pt x="194" y="43200"/>
                </a:cubicBezTo>
                <a:cubicBezTo>
                  <a:pt x="129" y="43200"/>
                  <a:pt x="64" y="43199"/>
                  <a:pt x="-1" y="43199"/>
                </a:cubicBezTo>
              </a:path>
              <a:path w="21794" h="43200" stroke="0" extrusionOk="0">
                <a:moveTo>
                  <a:pt x="193" y="0"/>
                </a:moveTo>
                <a:cubicBezTo>
                  <a:pt x="12123" y="0"/>
                  <a:pt x="21794" y="9670"/>
                  <a:pt x="21794" y="21600"/>
                </a:cubicBezTo>
                <a:cubicBezTo>
                  <a:pt x="21794" y="33529"/>
                  <a:pt x="12123" y="43200"/>
                  <a:pt x="194" y="43200"/>
                </a:cubicBezTo>
                <a:cubicBezTo>
                  <a:pt x="129" y="43200"/>
                  <a:pt x="64" y="43199"/>
                  <a:pt x="-1" y="43199"/>
                </a:cubicBezTo>
                <a:lnTo>
                  <a:pt x="194" y="21600"/>
                </a:lnTo>
                <a:lnTo>
                  <a:pt x="193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14370" name="Object 34"/>
          <p:cNvGraphicFramePr>
            <a:graphicFrameLocks noChangeAspect="1"/>
          </p:cNvGraphicFramePr>
          <p:nvPr/>
        </p:nvGraphicFramePr>
        <p:xfrm>
          <a:off x="6324600" y="5029200"/>
          <a:ext cx="404813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5" name="Equation" r:id="rId17" imgW="253780" imgH="152268" progId="Equation.DSMT4">
                  <p:embed/>
                </p:oleObj>
              </mc:Choice>
              <mc:Fallback>
                <p:oleObj name="Equation" r:id="rId17" imgW="253780" imgH="152268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5029200"/>
                        <a:ext cx="404813" cy="24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71" name="Object 35"/>
          <p:cNvGraphicFramePr>
            <a:graphicFrameLocks noChangeAspect="1"/>
          </p:cNvGraphicFramePr>
          <p:nvPr/>
        </p:nvGraphicFramePr>
        <p:xfrm>
          <a:off x="6553200" y="5638800"/>
          <a:ext cx="404813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6" name="Equation" r:id="rId19" imgW="253780" imgH="152268" progId="Equation.DSMT4">
                  <p:embed/>
                </p:oleObj>
              </mc:Choice>
              <mc:Fallback>
                <p:oleObj name="Equation" r:id="rId19" imgW="253780" imgH="152268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5638800"/>
                        <a:ext cx="404813" cy="24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90" name="Picture 37" descr="integration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790700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4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1" grpId="0" animBg="1"/>
      <p:bldP spid="14353" grpId="0"/>
      <p:bldP spid="14357" grpId="0" animBg="1"/>
      <p:bldP spid="14359" grpId="0" animBg="1"/>
      <p:bldP spid="14360" grpId="0" animBg="1"/>
      <p:bldP spid="14361" grpId="0" animBg="1"/>
      <p:bldP spid="14364" grpId="0" animBg="1"/>
      <p:bldP spid="14365" grpId="0"/>
      <p:bldP spid="14366" grpId="0"/>
      <p:bldP spid="1436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>
            <a:off x="990600" y="3048000"/>
            <a:ext cx="7162800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006600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8C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962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800" b="1" u="sng" smtClean="0">
                <a:latin typeface="Comic Sans MS" pitchFamily="66" charset="0"/>
              </a:rPr>
              <a:t>You need to be able to use the correct notation for Integration</a:t>
            </a:r>
            <a:endParaRPr lang="en-GB" sz="18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16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en-GB" sz="1600" b="1" u="sng" smtClean="0">
              <a:latin typeface="Comic Sans MS" pitchFamily="66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8C</a:t>
            </a:r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600200" y="2438400"/>
          <a:ext cx="102235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8" name="Equation" r:id="rId3" imgW="469900" imgH="279400" progId="Equation.DSMT4">
                  <p:embed/>
                </p:oleObj>
              </mc:Choice>
              <mc:Fallback>
                <p:oleObj name="Equation" r:id="rId3" imgW="469900" imgH="279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438400"/>
                        <a:ext cx="1022350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Line 6"/>
          <p:cNvSpPr>
            <a:spLocks noChangeShapeType="1"/>
          </p:cNvSpPr>
          <p:nvPr/>
        </p:nvSpPr>
        <p:spPr bwMode="auto">
          <a:xfrm flipV="1">
            <a:off x="990600" y="3048000"/>
            <a:ext cx="609600" cy="533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H="1" flipV="1">
            <a:off x="1981200" y="3048000"/>
            <a:ext cx="0" cy="1828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H="1" flipV="1">
            <a:off x="2590800" y="3048000"/>
            <a:ext cx="228600" cy="533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0" y="3657600"/>
            <a:ext cx="17526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This the the integral sign, meaning integrate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990600" y="4953000"/>
            <a:ext cx="21336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This is the expression to be integrated (brackets are often used to separate it)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2286000" y="3657600"/>
            <a:ext cx="19812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The dx is telling you to integrate ‘with respect to x’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4800600" y="1676400"/>
            <a:ext cx="2209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4876800" y="19812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Find:</a:t>
            </a:r>
          </a:p>
        </p:txBody>
      </p:sp>
      <p:graphicFrame>
        <p:nvGraphicFramePr>
          <p:cNvPr id="16398" name="Object 14"/>
          <p:cNvGraphicFramePr>
            <a:graphicFrameLocks noChangeAspect="1"/>
          </p:cNvGraphicFramePr>
          <p:nvPr/>
        </p:nvGraphicFramePr>
        <p:xfrm>
          <a:off x="4953000" y="2362200"/>
          <a:ext cx="163830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9" name="Equation" r:id="rId5" imgW="939800" imgH="368300" progId="Equation.DSMT4">
                  <p:embed/>
                </p:oleObj>
              </mc:Choice>
              <mc:Fallback>
                <p:oleObj name="Equation" r:id="rId5" imgW="939800" imgH="3683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362200"/>
                        <a:ext cx="1638300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9" name="Object 15"/>
          <p:cNvGraphicFramePr>
            <a:graphicFrameLocks noChangeAspect="1"/>
          </p:cNvGraphicFramePr>
          <p:nvPr/>
        </p:nvGraphicFramePr>
        <p:xfrm>
          <a:off x="4876800" y="3176588"/>
          <a:ext cx="773113" cy="1084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0" name="Equation" r:id="rId7" imgW="444307" imgH="622030" progId="Equation.DSMT4">
                  <p:embed/>
                </p:oleObj>
              </mc:Choice>
              <mc:Fallback>
                <p:oleObj name="Equation" r:id="rId7" imgW="444307" imgH="62203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176588"/>
                        <a:ext cx="773113" cy="1084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0" name="Object 16"/>
          <p:cNvGraphicFramePr>
            <a:graphicFrameLocks noChangeAspect="1"/>
          </p:cNvGraphicFramePr>
          <p:nvPr/>
        </p:nvGraphicFramePr>
        <p:xfrm>
          <a:off x="5791200" y="3328988"/>
          <a:ext cx="7747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1" name="Equation" r:id="rId9" imgW="444307" imgH="418918" progId="Equation.DSMT4">
                  <p:embed/>
                </p:oleObj>
              </mc:Choice>
              <mc:Fallback>
                <p:oleObj name="Equation" r:id="rId9" imgW="444307" imgH="418918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328988"/>
                        <a:ext cx="774700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1" name="Object 17"/>
          <p:cNvGraphicFramePr>
            <a:graphicFrameLocks noChangeAspect="1"/>
          </p:cNvGraphicFramePr>
          <p:nvPr/>
        </p:nvGraphicFramePr>
        <p:xfrm>
          <a:off x="4800600" y="4572000"/>
          <a:ext cx="862013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2" name="Equation" r:id="rId11" imgW="495085" imgH="418918" progId="Equation.DSMT4">
                  <p:embed/>
                </p:oleObj>
              </mc:Choice>
              <mc:Fallback>
                <p:oleObj name="Equation" r:id="rId11" imgW="495085" imgH="418918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572000"/>
                        <a:ext cx="862013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2" name="Object 18"/>
          <p:cNvGraphicFramePr>
            <a:graphicFrameLocks noChangeAspect="1"/>
          </p:cNvGraphicFramePr>
          <p:nvPr/>
        </p:nvGraphicFramePr>
        <p:xfrm>
          <a:off x="5715000" y="4648200"/>
          <a:ext cx="796925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3" name="Equation" r:id="rId13" imgW="457002" imgH="393529" progId="Equation.DSMT4">
                  <p:embed/>
                </p:oleObj>
              </mc:Choice>
              <mc:Fallback>
                <p:oleObj name="Equation" r:id="rId13" imgW="457002" imgH="393529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648200"/>
                        <a:ext cx="796925" cy="687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3" name="Object 19"/>
          <p:cNvGraphicFramePr>
            <a:graphicFrameLocks noChangeAspect="1"/>
          </p:cNvGraphicFramePr>
          <p:nvPr/>
        </p:nvGraphicFramePr>
        <p:xfrm>
          <a:off x="6629400" y="4876800"/>
          <a:ext cx="442913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4" name="Equation" r:id="rId15" imgW="253780" imgH="152268" progId="Equation.DSMT4">
                  <p:embed/>
                </p:oleObj>
              </mc:Choice>
              <mc:Fallback>
                <p:oleObj name="Equation" r:id="rId15" imgW="253780" imgH="152268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876800"/>
                        <a:ext cx="442913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4" name="Arc 20"/>
          <p:cNvSpPr>
            <a:spLocks/>
          </p:cNvSpPr>
          <p:nvPr/>
        </p:nvSpPr>
        <p:spPr bwMode="auto">
          <a:xfrm>
            <a:off x="7467600" y="2719388"/>
            <a:ext cx="381000" cy="9906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990600 h 43190"/>
              <a:gd name="T4" fmla="*/ 0 w 21600"/>
              <a:gd name="T5" fmla="*/ 495415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405" name="Arc 21"/>
          <p:cNvSpPr>
            <a:spLocks/>
          </p:cNvSpPr>
          <p:nvPr/>
        </p:nvSpPr>
        <p:spPr bwMode="auto">
          <a:xfrm>
            <a:off x="7467600" y="3938588"/>
            <a:ext cx="381000" cy="9906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990600 h 43190"/>
              <a:gd name="T4" fmla="*/ 0 w 21600"/>
              <a:gd name="T5" fmla="*/ 495415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7772400" y="2719388"/>
            <a:ext cx="13716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Integrate each part separately</a:t>
            </a: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7772400" y="4014788"/>
            <a:ext cx="13716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Deal with the fractions</a:t>
            </a:r>
          </a:p>
        </p:txBody>
      </p:sp>
      <p:pic>
        <p:nvPicPr>
          <p:cNvPr id="13336" name="Picture 25" descr="integration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790700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 animBg="1"/>
      <p:bldP spid="16391" grpId="0" animBg="1"/>
      <p:bldP spid="16392" grpId="0" animBg="1"/>
      <p:bldP spid="16393" grpId="0"/>
      <p:bldP spid="16394" grpId="0"/>
      <p:bldP spid="16395" grpId="0"/>
      <p:bldP spid="16396" grpId="0"/>
      <p:bldP spid="16397" grpId="0"/>
      <p:bldP spid="16404" grpId="0" animBg="1"/>
      <p:bldP spid="16405" grpId="0" animBg="1"/>
      <p:bldP spid="16406" grpId="0"/>
      <p:bldP spid="1640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962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800" b="1" u="sng" smtClean="0">
                <a:latin typeface="Comic Sans MS" pitchFamily="66" charset="0"/>
              </a:rPr>
              <a:t>You need to be able to use the correct notation for Integration</a:t>
            </a:r>
            <a:endParaRPr lang="en-GB" sz="18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16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en-GB" sz="1600" b="1" u="sng" smtClean="0">
              <a:latin typeface="Comic Sans MS" pitchFamily="66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8C</a:t>
            </a:r>
          </a:p>
        </p:txBody>
      </p:sp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600200" y="2438400"/>
          <a:ext cx="102235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2" name="Equation" r:id="rId3" imgW="469900" imgH="279400" progId="Equation.DSMT4">
                  <p:embed/>
                </p:oleObj>
              </mc:Choice>
              <mc:Fallback>
                <p:oleObj name="Equation" r:id="rId3" imgW="469900" imgH="279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438400"/>
                        <a:ext cx="1022350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2" name="Line 6"/>
          <p:cNvSpPr>
            <a:spLocks noChangeShapeType="1"/>
          </p:cNvSpPr>
          <p:nvPr/>
        </p:nvSpPr>
        <p:spPr bwMode="auto">
          <a:xfrm flipV="1">
            <a:off x="990600" y="3048000"/>
            <a:ext cx="609600" cy="533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H="1" flipV="1">
            <a:off x="1981200" y="3048000"/>
            <a:ext cx="0" cy="1828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 flipH="1" flipV="1">
            <a:off x="2590800" y="3048000"/>
            <a:ext cx="228600" cy="533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0" y="3657600"/>
            <a:ext cx="17526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This the the integral sign, meaning integrate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990600" y="4953000"/>
            <a:ext cx="21336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This is the expression to be integrated (brackets are often used to separate it)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286000" y="3657600"/>
            <a:ext cx="1981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The dx is telling you to integrate ‘with respect to x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4800600" y="1676400"/>
            <a:ext cx="2209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4876800" y="19812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Find:</a:t>
            </a:r>
          </a:p>
        </p:txBody>
      </p:sp>
      <p:graphicFrame>
        <p:nvGraphicFramePr>
          <p:cNvPr id="17422" name="Object 14"/>
          <p:cNvGraphicFramePr>
            <a:graphicFrameLocks noChangeAspect="1"/>
          </p:cNvGraphicFramePr>
          <p:nvPr/>
        </p:nvGraphicFramePr>
        <p:xfrm>
          <a:off x="5029200" y="2362200"/>
          <a:ext cx="148272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3" name="Equation" r:id="rId5" imgW="850900" imgH="368300" progId="Equation.DSMT4">
                  <p:embed/>
                </p:oleObj>
              </mc:Choice>
              <mc:Fallback>
                <p:oleObj name="Equation" r:id="rId5" imgW="850900" imgH="3683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362200"/>
                        <a:ext cx="1482725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3" name="Object 15"/>
          <p:cNvGraphicFramePr>
            <a:graphicFrameLocks noChangeAspect="1"/>
          </p:cNvGraphicFramePr>
          <p:nvPr/>
        </p:nvGraphicFramePr>
        <p:xfrm>
          <a:off x="4800600" y="3267075"/>
          <a:ext cx="949325" cy="106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4" name="Equation" r:id="rId7" imgW="545863" imgH="609336" progId="Equation.DSMT4">
                  <p:embed/>
                </p:oleObj>
              </mc:Choice>
              <mc:Fallback>
                <p:oleObj name="Equation" r:id="rId7" imgW="545863" imgH="609336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267075"/>
                        <a:ext cx="949325" cy="1062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4" name="Object 16"/>
          <p:cNvGraphicFramePr>
            <a:graphicFrameLocks noChangeAspect="1"/>
          </p:cNvGraphicFramePr>
          <p:nvPr/>
        </p:nvGraphicFramePr>
        <p:xfrm>
          <a:off x="5867400" y="3629025"/>
          <a:ext cx="598488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5" name="Equation" r:id="rId9" imgW="342603" imgH="177646" progId="Equation.DSMT4">
                  <p:embed/>
                </p:oleObj>
              </mc:Choice>
              <mc:Fallback>
                <p:oleObj name="Equation" r:id="rId9" imgW="342603" imgH="177646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629025"/>
                        <a:ext cx="598488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5" name="Object 17"/>
          <p:cNvGraphicFramePr>
            <a:graphicFrameLocks noChangeAspect="1"/>
          </p:cNvGraphicFramePr>
          <p:nvPr/>
        </p:nvGraphicFramePr>
        <p:xfrm>
          <a:off x="4724400" y="4648200"/>
          <a:ext cx="1084263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6" name="Equation" r:id="rId11" imgW="622030" imgH="304668" progId="Equation.DSMT4">
                  <p:embed/>
                </p:oleObj>
              </mc:Choice>
              <mc:Fallback>
                <p:oleObj name="Equation" r:id="rId11" imgW="622030" imgH="304668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648200"/>
                        <a:ext cx="1084263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6" name="Object 18"/>
          <p:cNvGraphicFramePr>
            <a:graphicFrameLocks noChangeAspect="1"/>
          </p:cNvGraphicFramePr>
          <p:nvPr/>
        </p:nvGraphicFramePr>
        <p:xfrm>
          <a:off x="5830888" y="4876800"/>
          <a:ext cx="598487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7" name="Equation" r:id="rId13" imgW="342603" imgH="177646" progId="Equation.DSMT4">
                  <p:embed/>
                </p:oleObj>
              </mc:Choice>
              <mc:Fallback>
                <p:oleObj name="Equation" r:id="rId13" imgW="342603" imgH="177646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0888" y="4876800"/>
                        <a:ext cx="598487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7" name="Object 19"/>
          <p:cNvGraphicFramePr>
            <a:graphicFrameLocks noChangeAspect="1"/>
          </p:cNvGraphicFramePr>
          <p:nvPr/>
        </p:nvGraphicFramePr>
        <p:xfrm>
          <a:off x="6535738" y="4922838"/>
          <a:ext cx="442912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8" name="Equation" r:id="rId15" imgW="253780" imgH="152268" progId="Equation.DSMT4">
                  <p:embed/>
                </p:oleObj>
              </mc:Choice>
              <mc:Fallback>
                <p:oleObj name="Equation" r:id="rId15" imgW="253780" imgH="152268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5738" y="4922838"/>
                        <a:ext cx="442912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8" name="Arc 20"/>
          <p:cNvSpPr>
            <a:spLocks/>
          </p:cNvSpPr>
          <p:nvPr/>
        </p:nvSpPr>
        <p:spPr bwMode="auto">
          <a:xfrm>
            <a:off x="7467600" y="2767013"/>
            <a:ext cx="381000" cy="9906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990600 h 43190"/>
              <a:gd name="T4" fmla="*/ 0 w 21600"/>
              <a:gd name="T5" fmla="*/ 495415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29" name="Arc 21"/>
          <p:cNvSpPr>
            <a:spLocks/>
          </p:cNvSpPr>
          <p:nvPr/>
        </p:nvSpPr>
        <p:spPr bwMode="auto">
          <a:xfrm>
            <a:off x="7467600" y="3986213"/>
            <a:ext cx="381000" cy="9906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990600 h 43190"/>
              <a:gd name="T4" fmla="*/ 0 w 21600"/>
              <a:gd name="T5" fmla="*/ 495415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7772400" y="2743200"/>
            <a:ext cx="13716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Integrate each part separately</a:t>
            </a: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7772400" y="4038600"/>
            <a:ext cx="13716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Deal with the fractions</a:t>
            </a:r>
          </a:p>
        </p:txBody>
      </p:sp>
      <p:pic>
        <p:nvPicPr>
          <p:cNvPr id="14360" name="Picture 25" descr="integration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790700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8" grpId="0" animBg="1"/>
      <p:bldP spid="17429" grpId="0" animBg="1"/>
      <p:bldP spid="17430" grpId="0"/>
      <p:bldP spid="174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962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800" b="1" u="sng" smtClean="0">
                <a:latin typeface="Comic Sans MS" pitchFamily="66" charset="0"/>
              </a:rPr>
              <a:t>You need to be able to use the correct notation for Integration</a:t>
            </a:r>
            <a:endParaRPr lang="en-GB" sz="18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16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en-GB" sz="1600" b="1" u="sng" smtClean="0">
              <a:latin typeface="Comic Sans MS" pitchFamily="66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8C</a:t>
            </a:r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600200" y="2438400"/>
          <a:ext cx="102235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5" name="Equation" r:id="rId3" imgW="469900" imgH="279400" progId="Equation.DSMT4">
                  <p:embed/>
                </p:oleObj>
              </mc:Choice>
              <mc:Fallback>
                <p:oleObj name="Equation" r:id="rId3" imgW="469900" imgH="279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438400"/>
                        <a:ext cx="1022350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Line 6"/>
          <p:cNvSpPr>
            <a:spLocks noChangeShapeType="1"/>
          </p:cNvSpPr>
          <p:nvPr/>
        </p:nvSpPr>
        <p:spPr bwMode="auto">
          <a:xfrm flipV="1">
            <a:off x="990600" y="3048000"/>
            <a:ext cx="609600" cy="533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 flipV="1">
            <a:off x="1981200" y="3048000"/>
            <a:ext cx="0" cy="1828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H="1" flipV="1">
            <a:off x="2590800" y="3048000"/>
            <a:ext cx="228600" cy="533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0" y="3657600"/>
            <a:ext cx="17526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This the the integral sign, meaning integrate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990600" y="4953000"/>
            <a:ext cx="21336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This is the expression to be integrated (brackets are often used to separate it)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2286000" y="3657600"/>
            <a:ext cx="1905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The dx is telling you to integrate ‘with respect to x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4800600" y="1676400"/>
            <a:ext cx="2209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4876800" y="19812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Find:</a:t>
            </a:r>
          </a:p>
        </p:txBody>
      </p:sp>
      <p:graphicFrame>
        <p:nvGraphicFramePr>
          <p:cNvPr id="18446" name="Object 14"/>
          <p:cNvGraphicFramePr>
            <a:graphicFrameLocks noChangeAspect="1"/>
          </p:cNvGraphicFramePr>
          <p:nvPr/>
        </p:nvGraphicFramePr>
        <p:xfrm>
          <a:off x="4876800" y="2438400"/>
          <a:ext cx="23463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6" name="Equation" r:id="rId5" imgW="1346200" imgH="279400" progId="Equation.DSMT4">
                  <p:embed/>
                </p:oleObj>
              </mc:Choice>
              <mc:Fallback>
                <p:oleObj name="Equation" r:id="rId5" imgW="1346200" imgH="279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438400"/>
                        <a:ext cx="234632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7" name="Object 15"/>
          <p:cNvGraphicFramePr>
            <a:graphicFrameLocks noChangeAspect="1"/>
          </p:cNvGraphicFramePr>
          <p:nvPr/>
        </p:nvGraphicFramePr>
        <p:xfrm>
          <a:off x="4876800" y="3352800"/>
          <a:ext cx="817563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7" name="Equation" r:id="rId7" imgW="469900" imgH="419100" progId="Equation.DSMT4">
                  <p:embed/>
                </p:oleObj>
              </mc:Choice>
              <mc:Fallback>
                <p:oleObj name="Equation" r:id="rId7" imgW="469900" imgH="4191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352800"/>
                        <a:ext cx="817563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8" name="Object 16"/>
          <p:cNvGraphicFramePr>
            <a:graphicFrameLocks noChangeAspect="1"/>
          </p:cNvGraphicFramePr>
          <p:nvPr/>
        </p:nvGraphicFramePr>
        <p:xfrm>
          <a:off x="5715000" y="3352800"/>
          <a:ext cx="8636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8" name="Equation" r:id="rId9" imgW="495085" imgH="418918" progId="Equation.DSMT4">
                  <p:embed/>
                </p:oleObj>
              </mc:Choice>
              <mc:Fallback>
                <p:oleObj name="Equation" r:id="rId9" imgW="495085" imgH="418918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352800"/>
                        <a:ext cx="863600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2" name="Arc 20"/>
          <p:cNvSpPr>
            <a:spLocks/>
          </p:cNvSpPr>
          <p:nvPr/>
        </p:nvSpPr>
        <p:spPr bwMode="auto">
          <a:xfrm>
            <a:off x="7467600" y="2743200"/>
            <a:ext cx="381000" cy="9906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990600 h 43190"/>
              <a:gd name="T4" fmla="*/ 0 w 21600"/>
              <a:gd name="T5" fmla="*/ 495415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7772400" y="2743200"/>
            <a:ext cx="13716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Integrate each part separately</a:t>
            </a:r>
          </a:p>
        </p:txBody>
      </p:sp>
      <p:graphicFrame>
        <p:nvGraphicFramePr>
          <p:cNvPr id="18456" name="Object 24"/>
          <p:cNvGraphicFramePr>
            <a:graphicFrameLocks noChangeAspect="1"/>
          </p:cNvGraphicFramePr>
          <p:nvPr/>
        </p:nvGraphicFramePr>
        <p:xfrm>
          <a:off x="6629400" y="3505200"/>
          <a:ext cx="68580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9" name="Equation" r:id="rId11" imgW="393529" imgH="228501" progId="Equation.DSMT4">
                  <p:embed/>
                </p:oleObj>
              </mc:Choice>
              <mc:Fallback>
                <p:oleObj name="Equation" r:id="rId11" imgW="393529" imgH="228501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505200"/>
                        <a:ext cx="68580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7" name="Object 25"/>
          <p:cNvGraphicFramePr>
            <a:graphicFrameLocks noChangeAspect="1"/>
          </p:cNvGraphicFramePr>
          <p:nvPr/>
        </p:nvGraphicFramePr>
        <p:xfrm>
          <a:off x="4876800" y="4572000"/>
          <a:ext cx="5524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0" name="Equation" r:id="rId13" imgW="317225" imgH="203024" progId="Equation.DSMT4">
                  <p:embed/>
                </p:oleObj>
              </mc:Choice>
              <mc:Fallback>
                <p:oleObj name="Equation" r:id="rId13" imgW="317225" imgH="203024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572000"/>
                        <a:ext cx="552450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8" name="Object 26"/>
          <p:cNvGraphicFramePr>
            <a:graphicFrameLocks noChangeAspect="1"/>
          </p:cNvGraphicFramePr>
          <p:nvPr/>
        </p:nvGraphicFramePr>
        <p:xfrm>
          <a:off x="5486400" y="4572000"/>
          <a:ext cx="7302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1" name="Equation" r:id="rId15" imgW="419100" imgH="228600" progId="Equation.DSMT4">
                  <p:embed/>
                </p:oleObj>
              </mc:Choice>
              <mc:Fallback>
                <p:oleObj name="Equation" r:id="rId15" imgW="419100" imgH="2286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572000"/>
                        <a:ext cx="7302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9" name="Object 27"/>
          <p:cNvGraphicFramePr>
            <a:graphicFrameLocks noChangeAspect="1"/>
          </p:cNvGraphicFramePr>
          <p:nvPr/>
        </p:nvGraphicFramePr>
        <p:xfrm>
          <a:off x="6248400" y="4572000"/>
          <a:ext cx="68580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2" name="Equation" r:id="rId17" imgW="393529" imgH="228501" progId="Equation.DSMT4">
                  <p:embed/>
                </p:oleObj>
              </mc:Choice>
              <mc:Fallback>
                <p:oleObj name="Equation" r:id="rId17" imgW="393529" imgH="228501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4572000"/>
                        <a:ext cx="68580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60" name="Object 28"/>
          <p:cNvGraphicFramePr>
            <a:graphicFrameLocks noChangeAspect="1"/>
          </p:cNvGraphicFramePr>
          <p:nvPr/>
        </p:nvGraphicFramePr>
        <p:xfrm>
          <a:off x="7010400" y="4648200"/>
          <a:ext cx="442913" cy="26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3" name="Equation" r:id="rId18" imgW="253780" imgH="152268" progId="Equation.DSMT4">
                  <p:embed/>
                </p:oleObj>
              </mc:Choice>
              <mc:Fallback>
                <p:oleObj name="Equation" r:id="rId18" imgW="253780" imgH="152268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648200"/>
                        <a:ext cx="442913" cy="265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61" name="Arc 29"/>
          <p:cNvSpPr>
            <a:spLocks/>
          </p:cNvSpPr>
          <p:nvPr/>
        </p:nvSpPr>
        <p:spPr bwMode="auto">
          <a:xfrm>
            <a:off x="7467600" y="3733800"/>
            <a:ext cx="381000" cy="9906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990600 h 43190"/>
              <a:gd name="T4" fmla="*/ 0 w 21600"/>
              <a:gd name="T5" fmla="*/ 495415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62" name="Text Box 30"/>
          <p:cNvSpPr txBox="1">
            <a:spLocks noChangeArrowheads="1"/>
          </p:cNvSpPr>
          <p:nvPr/>
        </p:nvSpPr>
        <p:spPr bwMode="auto">
          <a:xfrm>
            <a:off x="7772400" y="3810000"/>
            <a:ext cx="13716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Deal with the fractions</a:t>
            </a:r>
          </a:p>
        </p:txBody>
      </p:sp>
      <p:sp>
        <p:nvSpPr>
          <p:cNvPr id="18463" name="Text Box 31"/>
          <p:cNvSpPr txBox="1">
            <a:spLocks noChangeArrowheads="1"/>
          </p:cNvSpPr>
          <p:nvPr/>
        </p:nvSpPr>
        <p:spPr bwMode="auto">
          <a:xfrm>
            <a:off x="4800600" y="5562600"/>
            <a:ext cx="39624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p and q</a:t>
            </a:r>
            <a:r>
              <a:rPr lang="en-GB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 should be treated as if they were just numbers!</a:t>
            </a:r>
          </a:p>
        </p:txBody>
      </p:sp>
      <p:pic>
        <p:nvPicPr>
          <p:cNvPr id="15387" name="Picture 32" descr="integration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790700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2" grpId="0" animBg="1"/>
      <p:bldP spid="18454" grpId="0"/>
      <p:bldP spid="18461" grpId="0" animBg="1"/>
      <p:bldP spid="18462" grpId="0"/>
      <p:bldP spid="1846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962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800" b="1" u="sng" smtClean="0">
                <a:latin typeface="Comic Sans MS" pitchFamily="66" charset="0"/>
              </a:rPr>
              <a:t>You need to be able to use the correct notation for Integration</a:t>
            </a:r>
            <a:endParaRPr lang="en-GB" sz="18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16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en-GB" sz="1600" b="1" u="sng" smtClean="0">
              <a:latin typeface="Comic Sans MS" pitchFamily="66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8C</a:t>
            </a:r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600200" y="2438400"/>
          <a:ext cx="102235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0" name="Equation" r:id="rId3" imgW="469900" imgH="279400" progId="Equation.DSMT4">
                  <p:embed/>
                </p:oleObj>
              </mc:Choice>
              <mc:Fallback>
                <p:oleObj name="Equation" r:id="rId3" imgW="469900" imgH="279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438400"/>
                        <a:ext cx="1022350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Line 6"/>
          <p:cNvSpPr>
            <a:spLocks noChangeShapeType="1"/>
          </p:cNvSpPr>
          <p:nvPr/>
        </p:nvSpPr>
        <p:spPr bwMode="auto">
          <a:xfrm flipV="1">
            <a:off x="990600" y="3048000"/>
            <a:ext cx="609600" cy="533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H="1" flipV="1">
            <a:off x="1981200" y="3048000"/>
            <a:ext cx="0" cy="1828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H="1" flipV="1">
            <a:off x="2590800" y="3048000"/>
            <a:ext cx="228600" cy="533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0" y="3657600"/>
            <a:ext cx="17526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This the the integral sign, meaning integrate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990600" y="4953000"/>
            <a:ext cx="21336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This is the expression to be integrated (brackets are often used to separate it)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2286000" y="3657600"/>
            <a:ext cx="1905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dirty="0" smtClean="0">
                <a:solidFill>
                  <a:srgbClr val="FF0000"/>
                </a:solidFill>
                <a:latin typeface="Comic Sans MS" pitchFamily="66" charset="0"/>
              </a:rPr>
              <a:t>The dx is telling you to integrate ‘with respect to x</a:t>
            </a:r>
            <a:endParaRPr lang="en-GB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4800600" y="1676400"/>
            <a:ext cx="2209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4876800" y="1981200"/>
            <a:ext cx="76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Find:</a:t>
            </a:r>
          </a:p>
        </p:txBody>
      </p:sp>
      <p:graphicFrame>
        <p:nvGraphicFramePr>
          <p:cNvPr id="19470" name="Object 14"/>
          <p:cNvGraphicFramePr>
            <a:graphicFrameLocks noChangeAspect="1"/>
          </p:cNvGraphicFramePr>
          <p:nvPr/>
        </p:nvGraphicFramePr>
        <p:xfrm>
          <a:off x="4953000" y="2438400"/>
          <a:ext cx="14160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1" name="Equation" r:id="rId5" imgW="812447" imgH="279279" progId="Equation.DSMT4">
                  <p:embed/>
                </p:oleObj>
              </mc:Choice>
              <mc:Fallback>
                <p:oleObj name="Equation" r:id="rId5" imgW="812447" imgH="27927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438400"/>
                        <a:ext cx="141605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1" name="Object 15"/>
          <p:cNvGraphicFramePr>
            <a:graphicFrameLocks noChangeAspect="1"/>
          </p:cNvGraphicFramePr>
          <p:nvPr/>
        </p:nvGraphicFramePr>
        <p:xfrm>
          <a:off x="4899025" y="3330575"/>
          <a:ext cx="773113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2" name="Equation" r:id="rId7" imgW="444307" imgH="418918" progId="Equation.DSMT4">
                  <p:embed/>
                </p:oleObj>
              </mc:Choice>
              <mc:Fallback>
                <p:oleObj name="Equation" r:id="rId7" imgW="444307" imgH="418918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9025" y="3330575"/>
                        <a:ext cx="773113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2" name="Object 16"/>
          <p:cNvGraphicFramePr>
            <a:graphicFrameLocks noChangeAspect="1"/>
          </p:cNvGraphicFramePr>
          <p:nvPr/>
        </p:nvGraphicFramePr>
        <p:xfrm>
          <a:off x="5757863" y="3505200"/>
          <a:ext cx="554037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3" name="Equation" r:id="rId9" imgW="317087" imgH="177569" progId="Equation.DSMT4">
                  <p:embed/>
                </p:oleObj>
              </mc:Choice>
              <mc:Fallback>
                <p:oleObj name="Equation" r:id="rId9" imgW="317087" imgH="177569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7863" y="3505200"/>
                        <a:ext cx="554037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3" name="Arc 17"/>
          <p:cNvSpPr>
            <a:spLocks/>
          </p:cNvSpPr>
          <p:nvPr/>
        </p:nvSpPr>
        <p:spPr bwMode="auto">
          <a:xfrm>
            <a:off x="7467600" y="2743200"/>
            <a:ext cx="381000" cy="9906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990600 h 43190"/>
              <a:gd name="T4" fmla="*/ 0 w 21600"/>
              <a:gd name="T5" fmla="*/ 495415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7772400" y="2720975"/>
            <a:ext cx="13716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Integrate each part separately</a:t>
            </a:r>
          </a:p>
        </p:txBody>
      </p:sp>
      <p:graphicFrame>
        <p:nvGraphicFramePr>
          <p:cNvPr id="19479" name="Object 23"/>
          <p:cNvGraphicFramePr>
            <a:graphicFrameLocks noChangeAspect="1"/>
          </p:cNvGraphicFramePr>
          <p:nvPr/>
        </p:nvGraphicFramePr>
        <p:xfrm>
          <a:off x="6400800" y="3546475"/>
          <a:ext cx="442913" cy="26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4" name="Equation" r:id="rId11" imgW="253780" imgH="152268" progId="Equation.DSMT4">
                  <p:embed/>
                </p:oleObj>
              </mc:Choice>
              <mc:Fallback>
                <p:oleObj name="Equation" r:id="rId11" imgW="253780" imgH="152268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546475"/>
                        <a:ext cx="442913" cy="265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404" name="Picture 27" descr="integrati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790700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3" grpId="0" animBg="1"/>
      <p:bldP spid="1947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>
            <a:off x="990600" y="3048000"/>
            <a:ext cx="7162800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006600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8D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8750" y="1600200"/>
            <a:ext cx="3956050" cy="4953000"/>
          </a:xfrm>
        </p:spPr>
        <p:txBody>
          <a:bodyPr/>
          <a:lstStyle/>
          <a:p>
            <a:pPr marL="0" indent="0" algn="ctr" eaLnBrk="1" hangingPunct="1">
              <a:buFontTx/>
              <a:buNone/>
              <a:tabLst>
                <a:tab pos="0" algn="l"/>
              </a:tabLst>
            </a:pPr>
            <a:r>
              <a:rPr lang="en-GB" sz="1600" b="1" u="sng" dirty="0" smtClean="0">
                <a:latin typeface="Comic Sans MS" pitchFamily="66" charset="0"/>
              </a:rPr>
              <a:t>All terms need to be written in then form </a:t>
            </a:r>
            <a:r>
              <a:rPr lang="en-GB" sz="1600" b="1" u="sng" dirty="0" err="1" smtClean="0">
                <a:latin typeface="Comic Sans MS" pitchFamily="66" charset="0"/>
              </a:rPr>
              <a:t>ax</a:t>
            </a:r>
            <a:r>
              <a:rPr lang="en-GB" sz="1600" b="1" u="sng" baseline="30000" dirty="0" err="1" smtClean="0">
                <a:latin typeface="Comic Sans MS" pitchFamily="66" charset="0"/>
              </a:rPr>
              <a:t>n</a:t>
            </a:r>
            <a:r>
              <a:rPr lang="en-GB" sz="1600" b="1" u="sng" dirty="0" smtClean="0">
                <a:latin typeface="Comic Sans MS" pitchFamily="66" charset="0"/>
              </a:rPr>
              <a:t> before Integrating (similar to differentiation!)</a:t>
            </a:r>
          </a:p>
          <a:p>
            <a:pPr marL="0" indent="0" algn="ctr" eaLnBrk="1" hangingPunct="1">
              <a:buFontTx/>
              <a:buNone/>
              <a:tabLst>
                <a:tab pos="0" algn="l"/>
              </a:tabLst>
            </a:pPr>
            <a:endParaRPr lang="en-US" sz="16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  <a:tabLst>
                <a:tab pos="0" algn="l"/>
              </a:tabLst>
            </a:pPr>
            <a:r>
              <a:rPr lang="en-US" sz="1600" dirty="0" smtClean="0">
                <a:latin typeface="Comic Sans MS" pitchFamily="66" charset="0"/>
              </a:rPr>
              <a:t>Integrate the function to the right:</a:t>
            </a:r>
            <a:endParaRPr lang="en-GB" sz="1600" dirty="0" smtClean="0">
              <a:latin typeface="Comic Sans MS" pitchFamily="66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610600" y="6400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dirty="0" smtClean="0">
                <a:latin typeface="Comic Sans MS" pitchFamily="66" charset="0"/>
              </a:rPr>
              <a:t>8D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19486" name="Picture 47" descr="system_integ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42875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343400" y="1600200"/>
                <a:ext cx="1572995" cy="6574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14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GB" sz="1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GB" sz="140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4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1400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en-US" sz="1400" b="0" i="1" smtClean="0">
                                  <a:latin typeface="Cambria Math"/>
                                </a:rPr>
                                <m:t>−3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1400" b="0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e>
                          </m:d>
                        </m:e>
                      </m:nary>
                      <m:r>
                        <a:rPr lang="en-US" sz="1400" b="0" i="1" smtClean="0">
                          <a:latin typeface="Cambria Math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1600200"/>
                <a:ext cx="1572995" cy="65742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343400" y="2286000"/>
                <a:ext cx="1745542" cy="6574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−3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/>
                            </a:rPr>
                            <m:t>−3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14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  <m:r>
                            <a:rPr lang="en-US" sz="1400" b="0" i="1" smtClean="0">
                              <a:latin typeface="Cambria Math"/>
                            </a:rPr>
                            <m:t>     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286000"/>
                <a:ext cx="1745542" cy="65742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343400" y="2971800"/>
                <a:ext cx="1304203" cy="7332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−2</m:t>
                              </m:r>
                            </m:sup>
                          </m:sSup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−2</m:t>
                          </m:r>
                        </m:den>
                      </m:f>
                      <m:r>
                        <a:rPr lang="en-US" sz="14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14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f>
                            <m:fPr>
                              <m:type m:val="skw"/>
                              <m:ctrlPr>
                                <a:rPr lang="en-US" sz="1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971800"/>
                <a:ext cx="1304203" cy="73321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343400" y="3886200"/>
                <a:ext cx="1384353" cy="4162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=−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−2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−2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f>
                            <m:fPr>
                              <m:ctrlPr>
                                <a:rPr lang="en-US" sz="1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3886200"/>
                <a:ext cx="1384353" cy="41620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534320" y="3981253"/>
                <a:ext cx="53822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+  </m:t>
                      </m:r>
                      <m:r>
                        <a:rPr lang="en-US" sz="1400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4320" y="3981253"/>
                <a:ext cx="538224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Arc 19"/>
          <p:cNvSpPr>
            <a:spLocks/>
          </p:cNvSpPr>
          <p:nvPr/>
        </p:nvSpPr>
        <p:spPr bwMode="auto">
          <a:xfrm>
            <a:off x="6248400" y="1905000"/>
            <a:ext cx="381000" cy="6858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609600 h 43190"/>
              <a:gd name="T4" fmla="*/ 0 w 21600"/>
              <a:gd name="T5" fmla="*/ 304871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7" name="Text Box 22"/>
          <p:cNvSpPr txBox="1">
            <a:spLocks noChangeArrowheads="1"/>
          </p:cNvSpPr>
          <p:nvPr/>
        </p:nvSpPr>
        <p:spPr bwMode="auto">
          <a:xfrm>
            <a:off x="6553200" y="2057400"/>
            <a:ext cx="14478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 dirty="0" smtClean="0">
                <a:solidFill>
                  <a:srgbClr val="FF0000"/>
                </a:solidFill>
                <a:latin typeface="Comic Sans MS" pitchFamily="66" charset="0"/>
              </a:rPr>
              <a:t>Rewrite terms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8" name="Arc 19"/>
          <p:cNvSpPr>
            <a:spLocks/>
          </p:cNvSpPr>
          <p:nvPr/>
        </p:nvSpPr>
        <p:spPr bwMode="auto">
          <a:xfrm>
            <a:off x="6248400" y="2667000"/>
            <a:ext cx="381000" cy="6858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609600 h 43190"/>
              <a:gd name="T4" fmla="*/ 0 w 21600"/>
              <a:gd name="T5" fmla="*/ 304871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9" name="Arc 19"/>
          <p:cNvSpPr>
            <a:spLocks/>
          </p:cNvSpPr>
          <p:nvPr/>
        </p:nvSpPr>
        <p:spPr bwMode="auto">
          <a:xfrm>
            <a:off x="6248400" y="3429000"/>
            <a:ext cx="381000" cy="6858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609600 h 43190"/>
              <a:gd name="T4" fmla="*/ 0 w 21600"/>
              <a:gd name="T5" fmla="*/ 304871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" name="Text Box 22"/>
          <p:cNvSpPr txBox="1">
            <a:spLocks noChangeArrowheads="1"/>
          </p:cNvSpPr>
          <p:nvPr/>
        </p:nvSpPr>
        <p:spPr bwMode="auto">
          <a:xfrm>
            <a:off x="6629400" y="2743200"/>
            <a:ext cx="1447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 dirty="0" smtClean="0">
                <a:solidFill>
                  <a:srgbClr val="FF0000"/>
                </a:solidFill>
                <a:latin typeface="Comic Sans MS" pitchFamily="66" charset="0"/>
              </a:rPr>
              <a:t>Integrate each part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1" name="Text Box 22"/>
          <p:cNvSpPr txBox="1">
            <a:spLocks noChangeArrowheads="1"/>
          </p:cNvSpPr>
          <p:nvPr/>
        </p:nvSpPr>
        <p:spPr bwMode="auto">
          <a:xfrm>
            <a:off x="6629400" y="3505200"/>
            <a:ext cx="1306552" cy="63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 dirty="0" smtClean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ADD C!!!!!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4724400"/>
            <a:ext cx="7162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 pitchFamily="66" charset="0"/>
              </a:rPr>
              <a:t>Ensure you integrate each term in the same step!</a:t>
            </a:r>
          </a:p>
          <a:p>
            <a:endParaRPr lang="en-US" sz="14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285750" indent="-285750">
              <a:buFont typeface="Wingdings" pitchFamily="2" charset="2"/>
              <a:buChar char="à"/>
            </a:pPr>
            <a:r>
              <a:rPr lang="en-US" sz="1400" dirty="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A common mistake is that people integrate one term while rewriting another</a:t>
            </a:r>
          </a:p>
          <a:p>
            <a:pPr marL="285750" indent="-285750">
              <a:buFont typeface="Wingdings" pitchFamily="2" charset="2"/>
              <a:buChar char="à"/>
            </a:pPr>
            <a:endParaRPr lang="en-US" sz="1400" dirty="0" smtClean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marL="285750" indent="-285750">
              <a:buFont typeface="Wingdings" pitchFamily="2" charset="2"/>
              <a:buChar char="à"/>
            </a:pPr>
            <a:r>
              <a:rPr lang="en-US" sz="1400" dirty="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They then integrate and have therefore integrated a term twice!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742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2" grpId="0"/>
      <p:bldP spid="33" grpId="0"/>
      <p:bldP spid="34" grpId="0"/>
      <p:bldP spid="35" grpId="0"/>
      <p:bldP spid="36" grpId="0" animBg="1"/>
      <p:bldP spid="37" grpId="0"/>
      <p:bldP spid="38" grpId="0" animBg="1"/>
      <p:bldP spid="39" grpId="0" animBg="1"/>
      <p:bldP spid="4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8750" y="1600200"/>
            <a:ext cx="3956050" cy="4953000"/>
          </a:xfrm>
        </p:spPr>
        <p:txBody>
          <a:bodyPr/>
          <a:lstStyle/>
          <a:p>
            <a:pPr marL="0" indent="0" algn="ctr" eaLnBrk="1" hangingPunct="1">
              <a:buFontTx/>
              <a:buNone/>
              <a:tabLst>
                <a:tab pos="0" algn="l"/>
              </a:tabLst>
            </a:pPr>
            <a:r>
              <a:rPr lang="en-GB" sz="1600" b="1" u="sng" dirty="0" smtClean="0">
                <a:latin typeface="Comic Sans MS" pitchFamily="66" charset="0"/>
              </a:rPr>
              <a:t>All terms need to be written in then form </a:t>
            </a:r>
            <a:r>
              <a:rPr lang="en-GB" sz="1600" b="1" u="sng" dirty="0" err="1" smtClean="0">
                <a:latin typeface="Comic Sans MS" pitchFamily="66" charset="0"/>
              </a:rPr>
              <a:t>ax</a:t>
            </a:r>
            <a:r>
              <a:rPr lang="en-GB" sz="1600" b="1" u="sng" baseline="30000" dirty="0" err="1" smtClean="0">
                <a:latin typeface="Comic Sans MS" pitchFamily="66" charset="0"/>
              </a:rPr>
              <a:t>n</a:t>
            </a:r>
            <a:r>
              <a:rPr lang="en-GB" sz="1600" b="1" u="sng" dirty="0" smtClean="0">
                <a:latin typeface="Comic Sans MS" pitchFamily="66" charset="0"/>
              </a:rPr>
              <a:t> before Integrating (similar to differentiation!)</a:t>
            </a:r>
          </a:p>
          <a:p>
            <a:pPr marL="0" indent="0" algn="ctr" eaLnBrk="1" hangingPunct="1">
              <a:buFontTx/>
              <a:buNone/>
              <a:tabLst>
                <a:tab pos="0" algn="l"/>
              </a:tabLst>
            </a:pPr>
            <a:endParaRPr lang="en-US" sz="16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  <a:tabLst>
                <a:tab pos="0" algn="l"/>
              </a:tabLst>
            </a:pPr>
            <a:r>
              <a:rPr lang="en-US" sz="1600" dirty="0" smtClean="0">
                <a:latin typeface="Comic Sans MS" pitchFamily="66" charset="0"/>
              </a:rPr>
              <a:t>Integrate the function to the right:</a:t>
            </a:r>
            <a:endParaRPr lang="en-GB" sz="1600" dirty="0" smtClean="0">
              <a:latin typeface="Comic Sans MS" pitchFamily="66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610600" y="6400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dirty="0" smtClean="0">
                <a:latin typeface="Comic Sans MS" pitchFamily="66" charset="0"/>
              </a:rPr>
              <a:t>8D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19486" name="Picture 47" descr="system_integ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42875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267200" y="1600200"/>
                <a:ext cx="1955855" cy="6574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14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40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1400" b="0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 lang="en-US" sz="1400" b="0" i="1" smtClean="0">
                                  <a:latin typeface="Cambria Math"/>
                                </a:rPr>
                                <m:t>+5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14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  <m:r>
                        <a:rPr lang="en-US" sz="1400" b="0" i="1" smtClean="0">
                          <a:latin typeface="Cambria Math"/>
                        </a:rPr>
                        <m:t>    </m:t>
                      </m:r>
                      <m:r>
                        <a:rPr lang="en-US" sz="1400" b="0" i="1" smtClean="0">
                          <a:latin typeface="Cambria Math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1600200"/>
                <a:ext cx="1955855" cy="65742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Arc 19"/>
          <p:cNvSpPr>
            <a:spLocks/>
          </p:cNvSpPr>
          <p:nvPr/>
        </p:nvSpPr>
        <p:spPr bwMode="auto">
          <a:xfrm>
            <a:off x="6536473" y="1905000"/>
            <a:ext cx="381000" cy="6858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609600 h 43190"/>
              <a:gd name="T4" fmla="*/ 0 w 21600"/>
              <a:gd name="T5" fmla="*/ 304871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191000" y="2286000"/>
                <a:ext cx="838200" cy="657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14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4</m:t>
                              </m:r>
                              <m:r>
                                <a:rPr lang="en-US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286000"/>
                <a:ext cx="838200" cy="65742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724400" y="2286000"/>
                <a:ext cx="838200" cy="5407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/>
                        </a:rPr>
                        <m:t>+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f>
                        <m:fPr>
                          <m:ctrlPr>
                            <a:rPr lang="en-US" sz="1400" i="1" smtClean="0">
                              <a:latin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140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rad>
                        </m:num>
                        <m:den>
                          <m:sSup>
                            <m:sSupPr>
                              <m:ctrlPr>
                                <a:rPr lang="en-US" sz="14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2286000"/>
                <a:ext cx="838200" cy="54072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267093" y="2297151"/>
                <a:ext cx="838200" cy="5014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/>
                        </a:rPr>
                        <m:t>+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f>
                        <m:fPr>
                          <m:ctrlPr>
                            <a:rPr lang="en-US" sz="1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sSup>
                            <m:sSupPr>
                              <m:ctrlPr>
                                <a:rPr lang="en-US" sz="14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7093" y="2297151"/>
                <a:ext cx="838200" cy="50141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058829" y="2410522"/>
                <a:ext cx="44018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8829" y="2410522"/>
                <a:ext cx="440184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176132" y="2984811"/>
                <a:ext cx="838200" cy="657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14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4</m:t>
                              </m:r>
                              <m:r>
                                <a:rPr lang="en-US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6132" y="2984811"/>
                <a:ext cx="838200" cy="65742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698381" y="3029415"/>
                <a:ext cx="838200" cy="4162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/>
                        </a:rPr>
                        <m:t>+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− </m:t>
                          </m:r>
                          <m:f>
                            <m:fPr>
                              <m:ctrlPr>
                                <a:rPr lang="en-US" sz="1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8381" y="3029415"/>
                <a:ext cx="838200" cy="41620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397191" y="3107474"/>
                <a:ext cx="838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/>
                        </a:rPr>
                        <m:t>+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i="1" smtClean="0">
                          <a:latin typeface="Cambria Math"/>
                        </a:rPr>
                        <m:t>5</m:t>
                      </m:r>
                      <m:sSup>
                        <m:sSupPr>
                          <m:ctrlPr>
                            <a:rPr lang="en-US" sz="14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7191" y="3107474"/>
                <a:ext cx="838200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166625" y="3087030"/>
                <a:ext cx="44018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6625" y="3087030"/>
                <a:ext cx="440184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Arc 19"/>
          <p:cNvSpPr>
            <a:spLocks/>
          </p:cNvSpPr>
          <p:nvPr/>
        </p:nvSpPr>
        <p:spPr bwMode="auto">
          <a:xfrm>
            <a:off x="6655419" y="2603810"/>
            <a:ext cx="381000" cy="6858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609600 h 43190"/>
              <a:gd name="T4" fmla="*/ 0 w 21600"/>
              <a:gd name="T5" fmla="*/ 304871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287643" y="3730082"/>
                <a:ext cx="633443" cy="4628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sz="1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7643" y="3730082"/>
                <a:ext cx="633443" cy="46288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841487" y="3648306"/>
                <a:ext cx="773802" cy="6401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/>
                        </a:rPr>
                        <m:t>+</m:t>
                      </m:r>
                      <m:r>
                        <a:rPr lang="en-US" sz="12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12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12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r>
                            <a:rPr lang="en-US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type m:val="skw"/>
                              <m:ctrlPr>
                                <a:rPr lang="en-US" sz="1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1487" y="3648306"/>
                <a:ext cx="773802" cy="64017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51448" y="3722647"/>
                <a:ext cx="731739" cy="4612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/>
                        </a:rPr>
                        <m:t>+</m:t>
                      </m:r>
                      <m:r>
                        <a:rPr lang="en-US" sz="1200" b="0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/>
                            </a:rPr>
                            <m:t>5</m:t>
                          </m:r>
                          <m:sSup>
                            <m:sSupPr>
                              <m:ctrlPr>
                                <a:rPr lang="en-US" sz="1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/>
                                </a:rPr>
                                <m:t>−1</m:t>
                              </m:r>
                            </m:sup>
                          </m:sSup>
                        </m:num>
                        <m:den>
                          <m:r>
                            <a:rPr lang="en-US" sz="1200" b="0" i="1" smtClean="0">
                              <a:latin typeface="Cambria Math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1448" y="3722647"/>
                <a:ext cx="731739" cy="461280"/>
              </a:xfrm>
              <a:prstGeom prst="rect">
                <a:avLst/>
              </a:prstGeom>
              <a:blipFill rotWithShape="1">
                <a:blip r:embed="rId13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Arc 19"/>
          <p:cNvSpPr>
            <a:spLocks/>
          </p:cNvSpPr>
          <p:nvPr/>
        </p:nvSpPr>
        <p:spPr bwMode="auto">
          <a:xfrm>
            <a:off x="6607097" y="3324922"/>
            <a:ext cx="381000" cy="6858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609600 h 43190"/>
              <a:gd name="T4" fmla="*/ 0 w 21600"/>
              <a:gd name="T5" fmla="*/ 304871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274499" y="4482004"/>
                <a:ext cx="659090" cy="4385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en-US" sz="1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4499" y="4482004"/>
                <a:ext cx="659090" cy="43858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761436" y="4489438"/>
                <a:ext cx="739753" cy="3598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−  2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1436" y="4489438"/>
                <a:ext cx="739753" cy="35984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343906" y="4551019"/>
                <a:ext cx="73975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−  5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906" y="4551019"/>
                <a:ext cx="739754" cy="276999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939367" y="4533736"/>
                <a:ext cx="45243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+ </m:t>
                      </m:r>
                      <m:r>
                        <a:rPr lang="en-US" sz="1200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9367" y="4533736"/>
                <a:ext cx="452432" cy="276999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Arc 19"/>
          <p:cNvSpPr>
            <a:spLocks/>
          </p:cNvSpPr>
          <p:nvPr/>
        </p:nvSpPr>
        <p:spPr bwMode="auto">
          <a:xfrm>
            <a:off x="6627522" y="4024077"/>
            <a:ext cx="381000" cy="6858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609600 h 43190"/>
              <a:gd name="T4" fmla="*/ 0 w 21600"/>
              <a:gd name="T5" fmla="*/ 304871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801794" y="1940312"/>
            <a:ext cx="20411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  <a:latin typeface="Comic Sans MS" pitchFamily="66" charset="0"/>
              </a:rPr>
              <a:t>Rewrite the fraction part, multiply the ‘mini bracket’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998800" y="2795239"/>
            <a:ext cx="13311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  <a:latin typeface="Comic Sans MS" pitchFamily="66" charset="0"/>
              </a:rPr>
              <a:t>Rewrite terms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816664" y="3516351"/>
            <a:ext cx="13311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  <a:latin typeface="Comic Sans MS" pitchFamily="66" charset="0"/>
              </a:rPr>
              <a:t>Integrate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957913" y="4148252"/>
            <a:ext cx="13311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  <a:latin typeface="Comic Sans MS" pitchFamily="66" charset="0"/>
              </a:rPr>
              <a:t>Simplify and ADD C!!!!!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57922" y="5148147"/>
            <a:ext cx="7162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 pitchFamily="66" charset="0"/>
              </a:rPr>
              <a:t>Ensure you integrate each term in the same step!</a:t>
            </a:r>
          </a:p>
          <a:p>
            <a:endParaRPr lang="en-US" sz="14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285750" indent="-285750">
              <a:buFont typeface="Wingdings" pitchFamily="2" charset="2"/>
              <a:buChar char="à"/>
            </a:pPr>
            <a:r>
              <a:rPr lang="en-US" sz="1400" dirty="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A common mistake is that people integrate one term while rewriting another</a:t>
            </a:r>
          </a:p>
          <a:p>
            <a:pPr marL="285750" indent="-285750">
              <a:buFont typeface="Wingdings" pitchFamily="2" charset="2"/>
              <a:buChar char="à"/>
            </a:pPr>
            <a:endParaRPr lang="en-US" sz="1400" dirty="0" smtClean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marL="285750" indent="-285750">
              <a:buFont typeface="Wingdings" pitchFamily="2" charset="2"/>
              <a:buChar char="à"/>
            </a:pPr>
            <a:r>
              <a:rPr lang="en-US" sz="1400" dirty="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They then integrate and have therefore integrated a term twice!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866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 animBg="1"/>
      <p:bldP spid="3" grpId="0"/>
      <p:bldP spid="27" grpId="0"/>
      <p:bldP spid="28" grpId="0"/>
      <p:bldP spid="29" grpId="0" animBg="1"/>
      <p:bldP spid="30" grpId="0"/>
      <p:bldP spid="31" grpId="0"/>
      <p:bldP spid="42" grpId="0"/>
      <p:bldP spid="26" grpId="0"/>
      <p:bldP spid="32" grpId="0" animBg="1"/>
      <p:bldP spid="4" grpId="0"/>
      <p:bldP spid="33" grpId="0"/>
      <p:bldP spid="34" grpId="0"/>
      <p:bldP spid="3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>
            <a:off x="990600" y="3048000"/>
            <a:ext cx="7162800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006600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8E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Introduction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800" smtClean="0">
                <a:latin typeface="Comic Sans MS" pitchFamily="66" charset="0"/>
              </a:rPr>
              <a:t>Integration is the reverse process of Differentiation</a:t>
            </a:r>
          </a:p>
          <a:p>
            <a:pPr eaLnBrk="1" hangingPunct="1">
              <a:lnSpc>
                <a:spcPct val="80000"/>
              </a:lnSpc>
            </a:pPr>
            <a:endParaRPr lang="en-GB" sz="280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GB" sz="2800" smtClean="0">
                <a:latin typeface="Comic Sans MS" pitchFamily="66" charset="0"/>
              </a:rPr>
              <a:t>Differentiating gives us a formula for the gradient</a:t>
            </a:r>
          </a:p>
          <a:p>
            <a:pPr eaLnBrk="1" hangingPunct="1">
              <a:lnSpc>
                <a:spcPct val="80000"/>
              </a:lnSpc>
            </a:pPr>
            <a:endParaRPr lang="en-GB" sz="280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GB" sz="2800" smtClean="0">
                <a:latin typeface="Comic Sans MS" pitchFamily="66" charset="0"/>
              </a:rPr>
              <a:t>Integrating can get us the formula for the curve, if we know the gradient function</a:t>
            </a:r>
          </a:p>
          <a:p>
            <a:pPr eaLnBrk="1" hangingPunct="1">
              <a:lnSpc>
                <a:spcPct val="80000"/>
              </a:lnSpc>
            </a:pPr>
            <a:endParaRPr lang="en-GB" sz="280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GB" sz="2800" smtClean="0">
                <a:latin typeface="Comic Sans MS" pitchFamily="66" charset="0"/>
              </a:rPr>
              <a:t>It can also be used to calculate the Area under a curve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8750" y="1600200"/>
            <a:ext cx="3956050" cy="4953000"/>
          </a:xfrm>
        </p:spPr>
        <p:txBody>
          <a:bodyPr/>
          <a:lstStyle/>
          <a:p>
            <a:pPr marL="0" indent="0" algn="ctr" eaLnBrk="1" hangingPunct="1">
              <a:buFontTx/>
              <a:buNone/>
              <a:tabLst>
                <a:tab pos="0" algn="l"/>
              </a:tabLst>
            </a:pPr>
            <a:r>
              <a:rPr lang="en-GB" sz="1600" b="1" u="sng" smtClean="0">
                <a:latin typeface="Comic Sans MS" pitchFamily="66" charset="0"/>
              </a:rPr>
              <a:t>You can find the constant of integration, c, if you are given a point that the function passes through</a:t>
            </a:r>
          </a:p>
          <a:p>
            <a:pPr marL="0" indent="0" algn="ctr" eaLnBrk="1" hangingPunct="1">
              <a:buFontTx/>
              <a:buNone/>
              <a:tabLst>
                <a:tab pos="0" algn="l"/>
              </a:tabLst>
            </a:pPr>
            <a:endParaRPr lang="en-GB" sz="16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r>
              <a:rPr lang="en-GB" sz="1400" smtClean="0">
                <a:latin typeface="Comic Sans MS" pitchFamily="66" charset="0"/>
              </a:rPr>
              <a:t>Up until now we have written ‘c’ when Integrating.</a:t>
            </a: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endParaRPr lang="en-GB" sz="14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r>
              <a:rPr lang="en-GB" sz="1400" smtClean="0">
                <a:latin typeface="Comic Sans MS" pitchFamily="66" charset="0"/>
              </a:rPr>
              <a:t>The point of this was that if we differentiate a number on its own, it disappears.</a:t>
            </a: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endParaRPr lang="en-GB" sz="14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r>
              <a:rPr lang="en-GB" sz="1400" smtClean="0">
                <a:latin typeface="Comic Sans MS" pitchFamily="66" charset="0"/>
              </a:rPr>
              <a:t>Consequently, when integrating, we cannot be sure whether a number was there originally, and what it was if there was one…</a:t>
            </a: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endParaRPr lang="en-GB" sz="14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r>
              <a:rPr lang="en-GB" sz="1400" b="1" u="sng" smtClean="0">
                <a:latin typeface="Comic Sans MS" pitchFamily="66" charset="0"/>
              </a:rPr>
              <a:t>Step 1:</a:t>
            </a:r>
            <a:r>
              <a:rPr lang="en-GB" sz="1400" smtClean="0">
                <a:latin typeface="Comic Sans MS" pitchFamily="66" charset="0"/>
              </a:rPr>
              <a:t> Integrate as before, putting in ‘c’</a:t>
            </a: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r>
              <a:rPr lang="en-GB" sz="1400" b="1" u="sng" smtClean="0">
                <a:latin typeface="Comic Sans MS" pitchFamily="66" charset="0"/>
              </a:rPr>
              <a:t>Step 2:</a:t>
            </a:r>
            <a:r>
              <a:rPr lang="en-GB" sz="1400" smtClean="0">
                <a:latin typeface="Comic Sans MS" pitchFamily="66" charset="0"/>
              </a:rPr>
              <a:t> Substitute the coordinate in, and work out what ‘c’ must be to make the equation balance..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610600" y="6400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8E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4419600" y="1447800"/>
            <a:ext cx="2209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4495800" y="1752600"/>
            <a:ext cx="3733800" cy="119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The curve X with equation y = f(x) passes through the point (2,15). Given that:</a:t>
            </a:r>
          </a:p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Find the equation of X.</a:t>
            </a:r>
          </a:p>
        </p:txBody>
      </p:sp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5638800" y="2286000"/>
          <a:ext cx="1563688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1" name="Equation" r:id="rId3" imgW="1028700" imgH="228600" progId="Equation.DSMT4">
                  <p:embed/>
                </p:oleObj>
              </mc:Choice>
              <mc:Fallback>
                <p:oleObj name="Equation" r:id="rId3" imgW="10287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286000"/>
                        <a:ext cx="1563688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4495800" y="30480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4572000" y="3124200"/>
          <a:ext cx="1565275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2" name="Equation" r:id="rId5" imgW="1028700" imgH="228600" progId="Equation.DSMT4">
                  <p:embed/>
                </p:oleObj>
              </mc:Choice>
              <mc:Fallback>
                <p:oleObj name="Equation" r:id="rId5" imgW="10287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124200"/>
                        <a:ext cx="1565275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5" name="Arc 19"/>
          <p:cNvSpPr>
            <a:spLocks/>
          </p:cNvSpPr>
          <p:nvPr/>
        </p:nvSpPr>
        <p:spPr bwMode="auto">
          <a:xfrm>
            <a:off x="6781800" y="3276600"/>
            <a:ext cx="381000" cy="6096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609600 h 43190"/>
              <a:gd name="T4" fmla="*/ 0 w 21600"/>
              <a:gd name="T5" fmla="*/ 304871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98" name="Text Box 22"/>
          <p:cNvSpPr txBox="1">
            <a:spLocks noChangeArrowheads="1"/>
          </p:cNvSpPr>
          <p:nvPr/>
        </p:nvSpPr>
        <p:spPr bwMode="auto">
          <a:xfrm>
            <a:off x="7086600" y="34290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Integrate</a:t>
            </a:r>
          </a:p>
        </p:txBody>
      </p:sp>
      <p:graphicFrame>
        <p:nvGraphicFramePr>
          <p:cNvPr id="24604" name="Object 28"/>
          <p:cNvGraphicFramePr>
            <a:graphicFrameLocks noChangeAspect="1"/>
          </p:cNvGraphicFramePr>
          <p:nvPr/>
        </p:nvGraphicFramePr>
        <p:xfrm>
          <a:off x="4572000" y="3581400"/>
          <a:ext cx="199072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3" name="Equation" r:id="rId7" imgW="1308100" imgH="419100" progId="Equation.DSMT4">
                  <p:embed/>
                </p:oleObj>
              </mc:Choice>
              <mc:Fallback>
                <p:oleObj name="Equation" r:id="rId7" imgW="1308100" imgH="4191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581400"/>
                        <a:ext cx="1990725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05" name="Oval 29"/>
          <p:cNvSpPr>
            <a:spLocks noChangeArrowheads="1"/>
          </p:cNvSpPr>
          <p:nvPr/>
        </p:nvSpPr>
        <p:spPr bwMode="auto">
          <a:xfrm>
            <a:off x="4495800" y="3733800"/>
            <a:ext cx="609600" cy="3810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7" name="Arc 31"/>
          <p:cNvSpPr>
            <a:spLocks/>
          </p:cNvSpPr>
          <p:nvPr/>
        </p:nvSpPr>
        <p:spPr bwMode="auto">
          <a:xfrm>
            <a:off x="6781800" y="3886200"/>
            <a:ext cx="381000" cy="8382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838200 h 43190"/>
              <a:gd name="T4" fmla="*/ 0 w 21600"/>
              <a:gd name="T5" fmla="*/ 419197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608" name="Text Box 32"/>
          <p:cNvSpPr txBox="1">
            <a:spLocks noChangeArrowheads="1"/>
          </p:cNvSpPr>
          <p:nvPr/>
        </p:nvSpPr>
        <p:spPr bwMode="auto">
          <a:xfrm>
            <a:off x="7086600" y="41148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Sub in (2,15)</a:t>
            </a:r>
          </a:p>
        </p:txBody>
      </p:sp>
      <p:graphicFrame>
        <p:nvGraphicFramePr>
          <p:cNvPr id="24609" name="Object 33"/>
          <p:cNvGraphicFramePr>
            <a:graphicFrameLocks noChangeAspect="1"/>
          </p:cNvGraphicFramePr>
          <p:nvPr/>
        </p:nvGraphicFramePr>
        <p:xfrm>
          <a:off x="4648200" y="4343400"/>
          <a:ext cx="204628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4" name="Equation" r:id="rId9" imgW="1346200" imgH="419100" progId="Equation.DSMT4">
                  <p:embed/>
                </p:oleObj>
              </mc:Choice>
              <mc:Fallback>
                <p:oleObj name="Equation" r:id="rId9" imgW="1346200" imgH="4191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343400"/>
                        <a:ext cx="2046288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10" name="Object 34"/>
          <p:cNvGraphicFramePr>
            <a:graphicFrameLocks noChangeAspect="1"/>
          </p:cNvGraphicFramePr>
          <p:nvPr/>
        </p:nvGraphicFramePr>
        <p:xfrm>
          <a:off x="4648200" y="5029200"/>
          <a:ext cx="15271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5" name="Equation" r:id="rId11" imgW="1002865" imgH="393529" progId="Equation.DSMT4">
                  <p:embed/>
                </p:oleObj>
              </mc:Choice>
              <mc:Fallback>
                <p:oleObj name="Equation" r:id="rId11" imgW="1002865" imgH="393529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029200"/>
                        <a:ext cx="152717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11" name="Object 35"/>
          <p:cNvGraphicFramePr>
            <a:graphicFrameLocks noChangeAspect="1"/>
          </p:cNvGraphicFramePr>
          <p:nvPr/>
        </p:nvGraphicFramePr>
        <p:xfrm>
          <a:off x="4648200" y="5638800"/>
          <a:ext cx="1198563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6" name="Equation" r:id="rId13" imgW="787058" imgH="393529" progId="Equation.DSMT4">
                  <p:embed/>
                </p:oleObj>
              </mc:Choice>
              <mc:Fallback>
                <p:oleObj name="Equation" r:id="rId13" imgW="787058" imgH="393529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638800"/>
                        <a:ext cx="1198563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12" name="Object 36"/>
          <p:cNvGraphicFramePr>
            <a:graphicFrameLocks noChangeAspect="1"/>
          </p:cNvGraphicFramePr>
          <p:nvPr/>
        </p:nvGraphicFramePr>
        <p:xfrm>
          <a:off x="4648200" y="6257925"/>
          <a:ext cx="9080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7" name="Equation" r:id="rId15" imgW="596641" imgH="393529" progId="Equation.DSMT4">
                  <p:embed/>
                </p:oleObj>
              </mc:Choice>
              <mc:Fallback>
                <p:oleObj name="Equation" r:id="rId15" imgW="596641" imgH="393529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6257925"/>
                        <a:ext cx="9080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13" name="Object 37"/>
          <p:cNvGraphicFramePr>
            <a:graphicFrameLocks noChangeAspect="1"/>
          </p:cNvGraphicFramePr>
          <p:nvPr/>
        </p:nvGraphicFramePr>
        <p:xfrm>
          <a:off x="6781800" y="5562600"/>
          <a:ext cx="21653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8" name="Equation" r:id="rId17" imgW="1422400" imgH="419100" progId="Equation.DSMT4">
                  <p:embed/>
                </p:oleObj>
              </mc:Choice>
              <mc:Fallback>
                <p:oleObj name="Equation" r:id="rId17" imgW="1422400" imgH="4191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5562600"/>
                        <a:ext cx="21653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14" name="Rectangle 38"/>
          <p:cNvSpPr>
            <a:spLocks noChangeArrowheads="1"/>
          </p:cNvSpPr>
          <p:nvPr/>
        </p:nvSpPr>
        <p:spPr bwMode="auto">
          <a:xfrm>
            <a:off x="6781800" y="5562600"/>
            <a:ext cx="2133600" cy="685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5" name="Arc 39"/>
          <p:cNvSpPr>
            <a:spLocks/>
          </p:cNvSpPr>
          <p:nvPr/>
        </p:nvSpPr>
        <p:spPr bwMode="auto">
          <a:xfrm>
            <a:off x="6705600" y="4724400"/>
            <a:ext cx="381000" cy="6096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609600 h 43190"/>
              <a:gd name="T4" fmla="*/ 0 w 21600"/>
              <a:gd name="T5" fmla="*/ 304871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616" name="Arc 40"/>
          <p:cNvSpPr>
            <a:spLocks/>
          </p:cNvSpPr>
          <p:nvPr/>
        </p:nvSpPr>
        <p:spPr bwMode="auto">
          <a:xfrm>
            <a:off x="6248400" y="5334000"/>
            <a:ext cx="381000" cy="6096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609600 h 43190"/>
              <a:gd name="T4" fmla="*/ 0 w 21600"/>
              <a:gd name="T5" fmla="*/ 304871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617" name="Arc 41"/>
          <p:cNvSpPr>
            <a:spLocks/>
          </p:cNvSpPr>
          <p:nvPr/>
        </p:nvSpPr>
        <p:spPr bwMode="auto">
          <a:xfrm>
            <a:off x="6019800" y="5943600"/>
            <a:ext cx="381000" cy="6096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609600 h 43190"/>
              <a:gd name="T4" fmla="*/ 0 w 21600"/>
              <a:gd name="T5" fmla="*/ 304871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618" name="Text Box 42"/>
          <p:cNvSpPr txBox="1">
            <a:spLocks noChangeArrowheads="1"/>
          </p:cNvSpPr>
          <p:nvPr/>
        </p:nvSpPr>
        <p:spPr bwMode="auto">
          <a:xfrm>
            <a:off x="7010400" y="4800600"/>
            <a:ext cx="1600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Work out each fraction</a:t>
            </a:r>
          </a:p>
        </p:txBody>
      </p:sp>
      <p:sp>
        <p:nvSpPr>
          <p:cNvPr id="24619" name="Text Box 43"/>
          <p:cNvSpPr txBox="1">
            <a:spLocks noChangeArrowheads="1"/>
          </p:cNvSpPr>
          <p:nvPr/>
        </p:nvSpPr>
        <p:spPr bwMode="auto">
          <a:xfrm>
            <a:off x="6629400" y="5334000"/>
            <a:ext cx="1752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Add the fractions together</a:t>
            </a:r>
          </a:p>
        </p:txBody>
      </p:sp>
      <p:sp>
        <p:nvSpPr>
          <p:cNvPr id="24620" name="Text Box 44"/>
          <p:cNvSpPr txBox="1">
            <a:spLocks noChangeArrowheads="1"/>
          </p:cNvSpPr>
          <p:nvPr/>
        </p:nvSpPr>
        <p:spPr bwMode="auto">
          <a:xfrm>
            <a:off x="6019800" y="6096000"/>
            <a:ext cx="1752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Work out c</a:t>
            </a:r>
          </a:p>
        </p:txBody>
      </p:sp>
      <p:sp>
        <p:nvSpPr>
          <p:cNvPr id="24621" name="Oval 45"/>
          <p:cNvSpPr>
            <a:spLocks noChangeArrowheads="1"/>
          </p:cNvSpPr>
          <p:nvPr/>
        </p:nvSpPr>
        <p:spPr bwMode="auto">
          <a:xfrm>
            <a:off x="6248400" y="3657600"/>
            <a:ext cx="457200" cy="5334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2" name="Oval 46"/>
          <p:cNvSpPr>
            <a:spLocks noChangeArrowheads="1"/>
          </p:cNvSpPr>
          <p:nvPr/>
        </p:nvSpPr>
        <p:spPr bwMode="auto">
          <a:xfrm>
            <a:off x="8458200" y="5638800"/>
            <a:ext cx="533400" cy="5334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9486" name="Picture 47" descr="system_integration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42875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8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4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4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4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4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4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4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4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246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5" dur="500"/>
                                        <p:tgtEl>
                                          <p:spTgt spid="246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24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1" dur="500"/>
                                        <p:tgtEl>
                                          <p:spTgt spid="246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4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4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24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9" dur="500"/>
                                        <p:tgtEl>
                                          <p:spTgt spid="246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2" dur="500"/>
                                        <p:tgtEl>
                                          <p:spTgt spid="246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24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/>
      <p:bldP spid="24582" grpId="0"/>
      <p:bldP spid="24584" grpId="0" animBg="1"/>
      <p:bldP spid="24595" grpId="0" animBg="1"/>
      <p:bldP spid="24598" grpId="0"/>
      <p:bldP spid="24605" grpId="0" animBg="1"/>
      <p:bldP spid="24605" grpId="1" animBg="1"/>
      <p:bldP spid="24607" grpId="0" animBg="1"/>
      <p:bldP spid="24608" grpId="0"/>
      <p:bldP spid="24614" grpId="0" animBg="1"/>
      <p:bldP spid="24615" grpId="0" animBg="1"/>
      <p:bldP spid="24616" grpId="0" animBg="1"/>
      <p:bldP spid="24616" grpId="1" animBg="1"/>
      <p:bldP spid="24617" grpId="0" animBg="1"/>
      <p:bldP spid="24617" grpId="1" animBg="1"/>
      <p:bldP spid="24618" grpId="0"/>
      <p:bldP spid="24619" grpId="0"/>
      <p:bldP spid="24619" grpId="1"/>
      <p:bldP spid="24620" grpId="0"/>
      <p:bldP spid="24620" grpId="1"/>
      <p:bldP spid="24621" grpId="0" animBg="1"/>
      <p:bldP spid="24621" grpId="1" animBg="1"/>
      <p:bldP spid="24622" grpId="0" animBg="1"/>
      <p:bldP spid="24622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8750" y="1600200"/>
            <a:ext cx="3956050" cy="4953000"/>
          </a:xfrm>
        </p:spPr>
        <p:txBody>
          <a:bodyPr/>
          <a:lstStyle/>
          <a:p>
            <a:pPr marL="0" indent="0" algn="ctr" eaLnBrk="1" hangingPunct="1">
              <a:buFontTx/>
              <a:buNone/>
              <a:tabLst>
                <a:tab pos="0" algn="l"/>
              </a:tabLst>
            </a:pPr>
            <a:r>
              <a:rPr lang="en-GB" sz="1600" b="1" u="sng" smtClean="0">
                <a:latin typeface="Comic Sans MS" pitchFamily="66" charset="0"/>
              </a:rPr>
              <a:t>You can find the constant of integration, c, if you are given a point that the function passes through</a:t>
            </a:r>
          </a:p>
          <a:p>
            <a:pPr marL="0" indent="0" algn="ctr" eaLnBrk="1" hangingPunct="1">
              <a:buFontTx/>
              <a:buNone/>
              <a:tabLst>
                <a:tab pos="0" algn="l"/>
              </a:tabLst>
            </a:pPr>
            <a:endParaRPr lang="en-GB" sz="16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r>
              <a:rPr lang="en-GB" sz="1400" smtClean="0">
                <a:latin typeface="Comic Sans MS" pitchFamily="66" charset="0"/>
              </a:rPr>
              <a:t>Up until now we have written ‘c’ when Integrating.</a:t>
            </a: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endParaRPr lang="en-GB" sz="14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r>
              <a:rPr lang="en-GB" sz="1400" smtClean="0">
                <a:latin typeface="Comic Sans MS" pitchFamily="66" charset="0"/>
              </a:rPr>
              <a:t>The point of this was that if we differentiate a number on its own, it disappears.</a:t>
            </a: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endParaRPr lang="en-GB" sz="14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r>
              <a:rPr lang="en-GB" sz="1400" smtClean="0">
                <a:latin typeface="Comic Sans MS" pitchFamily="66" charset="0"/>
              </a:rPr>
              <a:t>Consequently, when integrating, we cannot be sure whether a number was there originally, and what it was if there was one…</a:t>
            </a: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endParaRPr lang="en-GB" sz="14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r>
              <a:rPr lang="en-GB" sz="1400" b="1" u="sng" smtClean="0">
                <a:latin typeface="Comic Sans MS" pitchFamily="66" charset="0"/>
              </a:rPr>
              <a:t>Step 1:</a:t>
            </a:r>
            <a:r>
              <a:rPr lang="en-GB" sz="1400" smtClean="0">
                <a:latin typeface="Comic Sans MS" pitchFamily="66" charset="0"/>
              </a:rPr>
              <a:t> Integrate as before, putting in ‘c’</a:t>
            </a: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r>
              <a:rPr lang="en-GB" sz="1400" b="1" u="sng" smtClean="0">
                <a:latin typeface="Comic Sans MS" pitchFamily="66" charset="0"/>
              </a:rPr>
              <a:t>Step 2:</a:t>
            </a:r>
            <a:r>
              <a:rPr lang="en-GB" sz="1400" smtClean="0">
                <a:latin typeface="Comic Sans MS" pitchFamily="66" charset="0"/>
              </a:rPr>
              <a:t> Substitute the coordinate in, and work out what ‘c’ must be to make the equation balance..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8E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4419600" y="1676400"/>
            <a:ext cx="2209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4495800" y="1981200"/>
            <a:ext cx="37338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The curve X with equation y = f(x) passes through the point (4,5). Given that:</a:t>
            </a:r>
          </a:p>
          <a:p>
            <a:pPr eaLnBrk="1" hangingPunct="1">
              <a:spcBef>
                <a:spcPct val="50000"/>
              </a:spcBef>
            </a:pPr>
            <a:endParaRPr lang="en-GB" sz="1600"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Find the equation of X.</a:t>
            </a:r>
          </a:p>
        </p:txBody>
      </p:sp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5562600" y="2514600"/>
          <a:ext cx="13716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2" name="Equation" r:id="rId4" imgW="901309" imgH="444307" progId="Equation.DSMT4">
                  <p:embed/>
                </p:oleObj>
              </mc:Choice>
              <mc:Fallback>
                <p:oleObj name="Equation" r:id="rId4" imgW="901309" imgH="444307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514600"/>
                        <a:ext cx="1371600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4495800" y="35814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4495800" y="3657600"/>
          <a:ext cx="13716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3" name="Equation" r:id="rId6" imgW="901309" imgH="444307" progId="Equation.DSMT4">
                  <p:embed/>
                </p:oleObj>
              </mc:Choice>
              <mc:Fallback>
                <p:oleObj name="Equation" r:id="rId6" imgW="901309" imgH="444307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657600"/>
                        <a:ext cx="1371600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4495800" y="4495800"/>
          <a:ext cx="113982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4" name="Equation" r:id="rId8" imgW="748975" imgH="444307" progId="Equation.DSMT4">
                  <p:embed/>
                </p:oleObj>
              </mc:Choice>
              <mc:Fallback>
                <p:oleObj name="Equation" r:id="rId8" imgW="748975" imgH="444307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495800"/>
                        <a:ext cx="1139825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5638800" y="4545013"/>
          <a:ext cx="56038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5" name="Equation" r:id="rId10" imgW="368300" imgH="419100" progId="Equation.DSMT4">
                  <p:embed/>
                </p:oleObj>
              </mc:Choice>
              <mc:Fallback>
                <p:oleObj name="Equation" r:id="rId10" imgW="368300" imgH="4191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545013"/>
                        <a:ext cx="560388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/>
        </p:nvGraphicFramePr>
        <p:xfrm>
          <a:off x="4495800" y="5257800"/>
          <a:ext cx="102393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6" name="Equation" r:id="rId12" imgW="672808" imgH="330057" progId="Equation.DSMT4">
                  <p:embed/>
                </p:oleObj>
              </mc:Choice>
              <mc:Fallback>
                <p:oleObj name="Equation" r:id="rId12" imgW="672808" imgH="330057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257800"/>
                        <a:ext cx="1023938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/>
          <p:cNvGraphicFramePr>
            <a:graphicFrameLocks noChangeAspect="1"/>
          </p:cNvGraphicFramePr>
          <p:nvPr/>
        </p:nvGraphicFramePr>
        <p:xfrm>
          <a:off x="5562600" y="5257800"/>
          <a:ext cx="69691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7" name="Equation" r:id="rId14" imgW="457002" imgH="304668" progId="Equation.DSMT4">
                  <p:embed/>
                </p:oleObj>
              </mc:Choice>
              <mc:Fallback>
                <p:oleObj name="Equation" r:id="rId14" imgW="457002" imgH="304668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257800"/>
                        <a:ext cx="696913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3" name="Object 15"/>
          <p:cNvGraphicFramePr>
            <a:graphicFrameLocks noChangeAspect="1"/>
          </p:cNvGraphicFramePr>
          <p:nvPr/>
        </p:nvGraphicFramePr>
        <p:xfrm>
          <a:off x="4495800" y="5791200"/>
          <a:ext cx="1062038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8" name="Equation" r:id="rId16" imgW="698197" imgH="622030" progId="Equation.DSMT4">
                  <p:embed/>
                </p:oleObj>
              </mc:Choice>
              <mc:Fallback>
                <p:oleObj name="Equation" r:id="rId16" imgW="698197" imgH="62203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791200"/>
                        <a:ext cx="1062038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4" name="Object 16"/>
          <p:cNvGraphicFramePr>
            <a:graphicFrameLocks noChangeAspect="1"/>
          </p:cNvGraphicFramePr>
          <p:nvPr/>
        </p:nvGraphicFramePr>
        <p:xfrm>
          <a:off x="5638800" y="5791200"/>
          <a:ext cx="696913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9" name="Equation" r:id="rId18" imgW="457200" imgH="609600" progId="Equation.DSMT4">
                  <p:embed/>
                </p:oleObj>
              </mc:Choice>
              <mc:Fallback>
                <p:oleObj name="Equation" r:id="rId18" imgW="457200" imgH="609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791200"/>
                        <a:ext cx="696913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5" name="Object 17"/>
          <p:cNvGraphicFramePr>
            <a:graphicFrameLocks noChangeAspect="1"/>
          </p:cNvGraphicFramePr>
          <p:nvPr/>
        </p:nvGraphicFramePr>
        <p:xfrm>
          <a:off x="6762750" y="5943600"/>
          <a:ext cx="11414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0" name="Equation" r:id="rId20" imgW="749300" imgH="419100" progId="Equation.DSMT4">
                  <p:embed/>
                </p:oleObj>
              </mc:Choice>
              <mc:Fallback>
                <p:oleObj name="Equation" r:id="rId20" imgW="749300" imgH="4191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2750" y="5943600"/>
                        <a:ext cx="1141413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6" name="Object 18"/>
          <p:cNvGraphicFramePr>
            <a:graphicFrameLocks noChangeAspect="1"/>
          </p:cNvGraphicFramePr>
          <p:nvPr/>
        </p:nvGraphicFramePr>
        <p:xfrm>
          <a:off x="7953375" y="5943600"/>
          <a:ext cx="61912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1" name="Equation" r:id="rId22" imgW="406048" imgH="304536" progId="Equation.DSMT4">
                  <p:embed/>
                </p:oleObj>
              </mc:Choice>
              <mc:Fallback>
                <p:oleObj name="Equation" r:id="rId22" imgW="406048" imgH="304536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3375" y="5943600"/>
                        <a:ext cx="619125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7" name="Object 19"/>
          <p:cNvGraphicFramePr>
            <a:graphicFrameLocks noChangeAspect="1"/>
          </p:cNvGraphicFramePr>
          <p:nvPr/>
        </p:nvGraphicFramePr>
        <p:xfrm>
          <a:off x="8534400" y="6172200"/>
          <a:ext cx="36830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2" name="Equation" r:id="rId24" imgW="241091" imgH="164957" progId="Equation.DSMT4">
                  <p:embed/>
                </p:oleObj>
              </mc:Choice>
              <mc:Fallback>
                <p:oleObj name="Equation" r:id="rId24" imgW="241091" imgH="164957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4400" y="6172200"/>
                        <a:ext cx="368300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8" name="Arc 20"/>
          <p:cNvSpPr>
            <a:spLocks/>
          </p:cNvSpPr>
          <p:nvPr/>
        </p:nvSpPr>
        <p:spPr bwMode="auto">
          <a:xfrm>
            <a:off x="6400800" y="3962400"/>
            <a:ext cx="381000" cy="8382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838200 h 43190"/>
              <a:gd name="T4" fmla="*/ 0 w 21600"/>
              <a:gd name="T5" fmla="*/ 419197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49" name="Arc 21"/>
          <p:cNvSpPr>
            <a:spLocks/>
          </p:cNvSpPr>
          <p:nvPr/>
        </p:nvSpPr>
        <p:spPr bwMode="auto">
          <a:xfrm>
            <a:off x="6400800" y="4800600"/>
            <a:ext cx="381000" cy="7620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762000 h 43190"/>
              <a:gd name="T4" fmla="*/ 0 w 21600"/>
              <a:gd name="T5" fmla="*/ 381088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50" name="Arc 22"/>
          <p:cNvSpPr>
            <a:spLocks/>
          </p:cNvSpPr>
          <p:nvPr/>
        </p:nvSpPr>
        <p:spPr bwMode="auto">
          <a:xfrm>
            <a:off x="6400800" y="5562600"/>
            <a:ext cx="381000" cy="7620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762000 h 43190"/>
              <a:gd name="T4" fmla="*/ 0 w 21600"/>
              <a:gd name="T5" fmla="*/ 381088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51" name="Text Box 23"/>
          <p:cNvSpPr txBox="1">
            <a:spLocks noChangeArrowheads="1"/>
          </p:cNvSpPr>
          <p:nvPr/>
        </p:nvSpPr>
        <p:spPr bwMode="auto">
          <a:xfrm>
            <a:off x="6705600" y="4038600"/>
            <a:ext cx="1295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Split into 2 parts</a:t>
            </a:r>
          </a:p>
        </p:txBody>
      </p:sp>
      <p:sp>
        <p:nvSpPr>
          <p:cNvPr id="22552" name="Text Box 24"/>
          <p:cNvSpPr txBox="1">
            <a:spLocks noChangeArrowheads="1"/>
          </p:cNvSpPr>
          <p:nvPr/>
        </p:nvSpPr>
        <p:spPr bwMode="auto">
          <a:xfrm>
            <a:off x="6781800" y="4876800"/>
            <a:ext cx="1295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Write in the form ax</a:t>
            </a:r>
            <a:r>
              <a:rPr lang="en-GB" sz="1400" baseline="30000">
                <a:solidFill>
                  <a:srgbClr val="FF0000"/>
                </a:solidFill>
                <a:latin typeface="Comic Sans MS" pitchFamily="66" charset="0"/>
              </a:rPr>
              <a:t>n</a:t>
            </a:r>
          </a:p>
        </p:txBody>
      </p:sp>
      <p:sp>
        <p:nvSpPr>
          <p:cNvPr id="22553" name="Text Box 25"/>
          <p:cNvSpPr txBox="1">
            <a:spLocks noChangeArrowheads="1"/>
          </p:cNvSpPr>
          <p:nvPr/>
        </p:nvSpPr>
        <p:spPr bwMode="auto">
          <a:xfrm>
            <a:off x="6781800" y="57912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Integrate</a:t>
            </a:r>
            <a:endParaRPr lang="en-GB" sz="1400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554" name="Oval 26"/>
          <p:cNvSpPr>
            <a:spLocks noChangeArrowheads="1"/>
          </p:cNvSpPr>
          <p:nvPr/>
        </p:nvSpPr>
        <p:spPr bwMode="auto">
          <a:xfrm>
            <a:off x="4419600" y="6096000"/>
            <a:ext cx="685800" cy="3810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5" name="Rectangle 27"/>
          <p:cNvSpPr>
            <a:spLocks noChangeArrowheads="1"/>
          </p:cNvSpPr>
          <p:nvPr/>
        </p:nvSpPr>
        <p:spPr bwMode="auto">
          <a:xfrm>
            <a:off x="6705600" y="5943600"/>
            <a:ext cx="2286000" cy="6096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6" name="Line 28"/>
          <p:cNvSpPr>
            <a:spLocks noChangeShapeType="1"/>
          </p:cNvSpPr>
          <p:nvPr/>
        </p:nvSpPr>
        <p:spPr bwMode="auto">
          <a:xfrm>
            <a:off x="6324600" y="6324600"/>
            <a:ext cx="381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0508" name="Picture 29" descr="system_integration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42875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22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5" dur="500"/>
                                        <p:tgtEl>
                                          <p:spTgt spid="22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 animBg="1"/>
      <p:bldP spid="22548" grpId="0" animBg="1"/>
      <p:bldP spid="22549" grpId="0" animBg="1"/>
      <p:bldP spid="22550" grpId="0" animBg="1"/>
      <p:bldP spid="22550" grpId="1" animBg="1"/>
      <p:bldP spid="22551" grpId="0"/>
      <p:bldP spid="22552" grpId="0"/>
      <p:bldP spid="22553" grpId="0"/>
      <p:bldP spid="22553" grpId="1"/>
      <p:bldP spid="22554" grpId="0" animBg="1"/>
      <p:bldP spid="22554" grpId="1" animBg="1"/>
      <p:bldP spid="22555" grpId="0" animBg="1"/>
      <p:bldP spid="2255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8750" y="1600200"/>
            <a:ext cx="3956050" cy="4953000"/>
          </a:xfrm>
        </p:spPr>
        <p:txBody>
          <a:bodyPr/>
          <a:lstStyle/>
          <a:p>
            <a:pPr marL="0" indent="0" algn="ctr" eaLnBrk="1" hangingPunct="1">
              <a:buFontTx/>
              <a:buNone/>
              <a:tabLst>
                <a:tab pos="0" algn="l"/>
              </a:tabLst>
            </a:pPr>
            <a:r>
              <a:rPr lang="en-GB" sz="1600" b="1" u="sng" smtClean="0">
                <a:latin typeface="Comic Sans MS" pitchFamily="66" charset="0"/>
              </a:rPr>
              <a:t>You can find the constant of integration, c, if you are given a point that the function passes through</a:t>
            </a:r>
          </a:p>
          <a:p>
            <a:pPr marL="0" indent="0" algn="ctr" eaLnBrk="1" hangingPunct="1">
              <a:buFontTx/>
              <a:buNone/>
              <a:tabLst>
                <a:tab pos="0" algn="l"/>
              </a:tabLst>
            </a:pPr>
            <a:endParaRPr lang="en-GB" sz="16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r>
              <a:rPr lang="en-GB" sz="1400" smtClean="0">
                <a:latin typeface="Comic Sans MS" pitchFamily="66" charset="0"/>
              </a:rPr>
              <a:t>Up until now we have written ‘c’ when Integrating.</a:t>
            </a: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endParaRPr lang="en-GB" sz="14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r>
              <a:rPr lang="en-GB" sz="1400" smtClean="0">
                <a:latin typeface="Comic Sans MS" pitchFamily="66" charset="0"/>
              </a:rPr>
              <a:t>The point of this was that if we differentiate a number on its own, it disappears.</a:t>
            </a: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endParaRPr lang="en-GB" sz="14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r>
              <a:rPr lang="en-GB" sz="1400" smtClean="0">
                <a:latin typeface="Comic Sans MS" pitchFamily="66" charset="0"/>
              </a:rPr>
              <a:t>Consequently, when integrating, we cannot be sure whether a number was there originally, and what it was if there was one…</a:t>
            </a: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endParaRPr lang="en-GB" sz="14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r>
              <a:rPr lang="en-GB" sz="1400" b="1" u="sng" smtClean="0">
                <a:latin typeface="Comic Sans MS" pitchFamily="66" charset="0"/>
              </a:rPr>
              <a:t>Step 1:</a:t>
            </a:r>
            <a:r>
              <a:rPr lang="en-GB" sz="1400" smtClean="0">
                <a:latin typeface="Comic Sans MS" pitchFamily="66" charset="0"/>
              </a:rPr>
              <a:t> Integrate as before, putting in ‘c’</a:t>
            </a: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r>
              <a:rPr lang="en-GB" sz="1400" b="1" u="sng" smtClean="0">
                <a:latin typeface="Comic Sans MS" pitchFamily="66" charset="0"/>
              </a:rPr>
              <a:t>Step 2:</a:t>
            </a:r>
            <a:r>
              <a:rPr lang="en-GB" sz="1400" smtClean="0">
                <a:latin typeface="Comic Sans MS" pitchFamily="66" charset="0"/>
              </a:rPr>
              <a:t> Substitute the coordinate in, and work out what ‘c’ must be to make the equation balance..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8E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4419600" y="1676400"/>
            <a:ext cx="2209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495800" y="1981200"/>
            <a:ext cx="37338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The curve X with equation y = f(x) passes through the point (4,5). Given that:</a:t>
            </a:r>
          </a:p>
          <a:p>
            <a:pPr eaLnBrk="1" hangingPunct="1">
              <a:spcBef>
                <a:spcPct val="50000"/>
              </a:spcBef>
            </a:pPr>
            <a:endParaRPr lang="en-GB" sz="1600"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Find the equation of X.</a:t>
            </a:r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5562600" y="2514600"/>
          <a:ext cx="13716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1" name="Equation" r:id="rId3" imgW="901309" imgH="444307" progId="Equation.DSMT4">
                  <p:embed/>
                </p:oleObj>
              </mc:Choice>
              <mc:Fallback>
                <p:oleObj name="Equation" r:id="rId3" imgW="901309" imgH="444307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514600"/>
                        <a:ext cx="1371600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4495800" y="35814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3568" name="Object 16"/>
          <p:cNvGraphicFramePr>
            <a:graphicFrameLocks noChangeAspect="1"/>
          </p:cNvGraphicFramePr>
          <p:nvPr/>
        </p:nvGraphicFramePr>
        <p:xfrm>
          <a:off x="4572000" y="3657600"/>
          <a:ext cx="11414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2" name="Equation" r:id="rId5" imgW="749300" imgH="419100" progId="Equation.DSMT4">
                  <p:embed/>
                </p:oleObj>
              </mc:Choice>
              <mc:Fallback>
                <p:oleObj name="Equation" r:id="rId5" imgW="749300" imgH="4191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657600"/>
                        <a:ext cx="1141413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9" name="Object 17"/>
          <p:cNvGraphicFramePr>
            <a:graphicFrameLocks noChangeAspect="1"/>
          </p:cNvGraphicFramePr>
          <p:nvPr/>
        </p:nvGraphicFramePr>
        <p:xfrm>
          <a:off x="5715000" y="3657600"/>
          <a:ext cx="61912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3" name="Equation" r:id="rId7" imgW="406048" imgH="304536" progId="Equation.DSMT4">
                  <p:embed/>
                </p:oleObj>
              </mc:Choice>
              <mc:Fallback>
                <p:oleObj name="Equation" r:id="rId7" imgW="406048" imgH="304536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657600"/>
                        <a:ext cx="619125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0" name="Object 18"/>
          <p:cNvGraphicFramePr>
            <a:graphicFrameLocks noChangeAspect="1"/>
          </p:cNvGraphicFramePr>
          <p:nvPr/>
        </p:nvGraphicFramePr>
        <p:xfrm>
          <a:off x="6324600" y="3886200"/>
          <a:ext cx="36830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4" name="Equation" r:id="rId9" imgW="241091" imgH="164957" progId="Equation.DSMT4">
                  <p:embed/>
                </p:oleObj>
              </mc:Choice>
              <mc:Fallback>
                <p:oleObj name="Equation" r:id="rId9" imgW="241091" imgH="164957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886200"/>
                        <a:ext cx="368300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81" name="Arc 29"/>
          <p:cNvSpPr>
            <a:spLocks/>
          </p:cNvSpPr>
          <p:nvPr/>
        </p:nvSpPr>
        <p:spPr bwMode="auto">
          <a:xfrm>
            <a:off x="7162800" y="3962400"/>
            <a:ext cx="381000" cy="6096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609600 h 43190"/>
              <a:gd name="T4" fmla="*/ 0 w 21600"/>
              <a:gd name="T5" fmla="*/ 304871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23582" name="Object 30"/>
          <p:cNvGraphicFramePr>
            <a:graphicFrameLocks noChangeAspect="1"/>
          </p:cNvGraphicFramePr>
          <p:nvPr/>
        </p:nvGraphicFramePr>
        <p:xfrm>
          <a:off x="4572000" y="4267200"/>
          <a:ext cx="147002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5" name="Equation" r:id="rId11" imgW="965200" imgH="393700" progId="Equation.DSMT4">
                  <p:embed/>
                </p:oleObj>
              </mc:Choice>
              <mc:Fallback>
                <p:oleObj name="Equation" r:id="rId11" imgW="965200" imgH="3937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267200"/>
                        <a:ext cx="1470025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83" name="Object 31"/>
          <p:cNvGraphicFramePr>
            <a:graphicFrameLocks noChangeAspect="1"/>
          </p:cNvGraphicFramePr>
          <p:nvPr/>
        </p:nvGraphicFramePr>
        <p:xfrm>
          <a:off x="6019800" y="4343400"/>
          <a:ext cx="696913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6" name="Equation" r:id="rId13" imgW="457200" imgH="228600" progId="Equation.DSMT4">
                  <p:embed/>
                </p:oleObj>
              </mc:Choice>
              <mc:Fallback>
                <p:oleObj name="Equation" r:id="rId13" imgW="457200" imgH="2286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4343400"/>
                        <a:ext cx="696913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84" name="Object 32"/>
          <p:cNvGraphicFramePr>
            <a:graphicFrameLocks noChangeAspect="1"/>
          </p:cNvGraphicFramePr>
          <p:nvPr/>
        </p:nvGraphicFramePr>
        <p:xfrm>
          <a:off x="6705600" y="4419600"/>
          <a:ext cx="36830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7" name="Equation" r:id="rId15" imgW="241091" imgH="164957" progId="Equation.DSMT4">
                  <p:embed/>
                </p:oleObj>
              </mc:Choice>
              <mc:Fallback>
                <p:oleObj name="Equation" r:id="rId15" imgW="241091" imgH="164957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419600"/>
                        <a:ext cx="368300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85" name="Object 33"/>
          <p:cNvGraphicFramePr>
            <a:graphicFrameLocks noChangeAspect="1"/>
          </p:cNvGraphicFramePr>
          <p:nvPr/>
        </p:nvGraphicFramePr>
        <p:xfrm>
          <a:off x="4572000" y="4867275"/>
          <a:ext cx="1122363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8" name="Equation" r:id="rId16" imgW="736280" imgH="393529" progId="Equation.DSMT4">
                  <p:embed/>
                </p:oleObj>
              </mc:Choice>
              <mc:Fallback>
                <p:oleObj name="Equation" r:id="rId16" imgW="736280" imgH="393529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867275"/>
                        <a:ext cx="1122363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86" name="Object 34"/>
          <p:cNvGraphicFramePr>
            <a:graphicFrameLocks noChangeAspect="1"/>
          </p:cNvGraphicFramePr>
          <p:nvPr/>
        </p:nvGraphicFramePr>
        <p:xfrm>
          <a:off x="5715000" y="4953000"/>
          <a:ext cx="69691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9" name="Equation" r:id="rId18" imgW="457002" imgH="215806" progId="Equation.DSMT4">
                  <p:embed/>
                </p:oleObj>
              </mc:Choice>
              <mc:Fallback>
                <p:oleObj name="Equation" r:id="rId18" imgW="457002" imgH="215806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953000"/>
                        <a:ext cx="696913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87" name="Object 35"/>
          <p:cNvGraphicFramePr>
            <a:graphicFrameLocks noChangeAspect="1"/>
          </p:cNvGraphicFramePr>
          <p:nvPr/>
        </p:nvGraphicFramePr>
        <p:xfrm>
          <a:off x="6477000" y="5029200"/>
          <a:ext cx="36830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0" name="Equation" r:id="rId20" imgW="241091" imgH="164957" progId="Equation.DSMT4">
                  <p:embed/>
                </p:oleObj>
              </mc:Choice>
              <mc:Fallback>
                <p:oleObj name="Equation" r:id="rId20" imgW="241091" imgH="164957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029200"/>
                        <a:ext cx="368300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88" name="Object 36"/>
          <p:cNvGraphicFramePr>
            <a:graphicFrameLocks noChangeAspect="1"/>
          </p:cNvGraphicFramePr>
          <p:nvPr/>
        </p:nvGraphicFramePr>
        <p:xfrm>
          <a:off x="4572000" y="5638800"/>
          <a:ext cx="792163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1" name="Equation" r:id="rId21" imgW="520248" imgH="177646" progId="Equation.DSMT4">
                  <p:embed/>
                </p:oleObj>
              </mc:Choice>
              <mc:Fallback>
                <p:oleObj name="Equation" r:id="rId21" imgW="520248" imgH="177646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638800"/>
                        <a:ext cx="792163" cy="26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89" name="Object 37"/>
          <p:cNvGraphicFramePr>
            <a:graphicFrameLocks noChangeAspect="1"/>
          </p:cNvGraphicFramePr>
          <p:nvPr/>
        </p:nvGraphicFramePr>
        <p:xfrm>
          <a:off x="5334000" y="5638800"/>
          <a:ext cx="387350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2" name="Equation" r:id="rId23" imgW="253670" imgH="177569" progId="Equation.DSMT4">
                  <p:embed/>
                </p:oleObj>
              </mc:Choice>
              <mc:Fallback>
                <p:oleObj name="Equation" r:id="rId23" imgW="253670" imgH="177569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638800"/>
                        <a:ext cx="387350" cy="268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90" name="Object 38"/>
          <p:cNvGraphicFramePr>
            <a:graphicFrameLocks noChangeAspect="1"/>
          </p:cNvGraphicFramePr>
          <p:nvPr/>
        </p:nvGraphicFramePr>
        <p:xfrm>
          <a:off x="5715000" y="5638800"/>
          <a:ext cx="36830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3" name="Equation" r:id="rId25" imgW="241091" imgH="164957" progId="Equation.DSMT4">
                  <p:embed/>
                </p:oleObj>
              </mc:Choice>
              <mc:Fallback>
                <p:oleObj name="Equation" r:id="rId25" imgW="241091" imgH="164957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638800"/>
                        <a:ext cx="368300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91" name="Object 39"/>
          <p:cNvGraphicFramePr>
            <a:graphicFrameLocks noChangeAspect="1"/>
          </p:cNvGraphicFramePr>
          <p:nvPr/>
        </p:nvGraphicFramePr>
        <p:xfrm>
          <a:off x="4572000" y="6019800"/>
          <a:ext cx="69532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4" name="Equation" r:id="rId26" imgW="457002" imgH="177723" progId="Equation.DSMT4">
                  <p:embed/>
                </p:oleObj>
              </mc:Choice>
              <mc:Fallback>
                <p:oleObj name="Equation" r:id="rId26" imgW="457002" imgH="177723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6019800"/>
                        <a:ext cx="695325" cy="26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92" name="Arc 40"/>
          <p:cNvSpPr>
            <a:spLocks/>
          </p:cNvSpPr>
          <p:nvPr/>
        </p:nvSpPr>
        <p:spPr bwMode="auto">
          <a:xfrm>
            <a:off x="7162800" y="4572000"/>
            <a:ext cx="381000" cy="6096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609600 h 43190"/>
              <a:gd name="T4" fmla="*/ 0 w 21600"/>
              <a:gd name="T5" fmla="*/ 304871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93" name="Arc 41"/>
          <p:cNvSpPr>
            <a:spLocks/>
          </p:cNvSpPr>
          <p:nvPr/>
        </p:nvSpPr>
        <p:spPr bwMode="auto">
          <a:xfrm>
            <a:off x="7010400" y="5181600"/>
            <a:ext cx="381000" cy="609600"/>
          </a:xfrm>
          <a:custGeom>
            <a:avLst/>
            <a:gdLst>
              <a:gd name="T0" fmla="*/ 0 w 21600"/>
              <a:gd name="T1" fmla="*/ 0 h 43190"/>
              <a:gd name="T2" fmla="*/ 11836 w 21600"/>
              <a:gd name="T3" fmla="*/ 609600 h 43190"/>
              <a:gd name="T4" fmla="*/ 0 w 21600"/>
              <a:gd name="T5" fmla="*/ 304871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94" name="Arc 42"/>
          <p:cNvSpPr>
            <a:spLocks/>
          </p:cNvSpPr>
          <p:nvPr/>
        </p:nvSpPr>
        <p:spPr bwMode="auto">
          <a:xfrm>
            <a:off x="6172200" y="5791200"/>
            <a:ext cx="228600" cy="381000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95" name="Text Box 43"/>
          <p:cNvSpPr txBox="1">
            <a:spLocks noChangeArrowheads="1"/>
          </p:cNvSpPr>
          <p:nvPr/>
        </p:nvSpPr>
        <p:spPr bwMode="auto">
          <a:xfrm>
            <a:off x="7467600" y="39624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Rewrite for substitution</a:t>
            </a:r>
          </a:p>
        </p:txBody>
      </p:sp>
      <p:sp>
        <p:nvSpPr>
          <p:cNvPr id="23596" name="Text Box 44"/>
          <p:cNvSpPr txBox="1">
            <a:spLocks noChangeArrowheads="1"/>
          </p:cNvSpPr>
          <p:nvPr/>
        </p:nvSpPr>
        <p:spPr bwMode="auto">
          <a:xfrm>
            <a:off x="7543800" y="47244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y = 5, x = 4</a:t>
            </a:r>
          </a:p>
        </p:txBody>
      </p:sp>
      <p:sp>
        <p:nvSpPr>
          <p:cNvPr id="23597" name="Text Box 45"/>
          <p:cNvSpPr txBox="1">
            <a:spLocks noChangeArrowheads="1"/>
          </p:cNvSpPr>
          <p:nvPr/>
        </p:nvSpPr>
        <p:spPr bwMode="auto">
          <a:xfrm>
            <a:off x="7391400" y="5181600"/>
            <a:ext cx="1600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Work out each part </a:t>
            </a:r>
            <a:r>
              <a:rPr lang="en-GB" sz="1400" u="sng">
                <a:solidFill>
                  <a:srgbClr val="FF0000"/>
                </a:solidFill>
                <a:latin typeface="Comic Sans MS" pitchFamily="66" charset="0"/>
              </a:rPr>
              <a:t>carefully</a:t>
            </a:r>
          </a:p>
        </p:txBody>
      </p:sp>
      <p:graphicFrame>
        <p:nvGraphicFramePr>
          <p:cNvPr id="23598" name="Object 46"/>
          <p:cNvGraphicFramePr>
            <a:graphicFrameLocks noChangeAspect="1"/>
          </p:cNvGraphicFramePr>
          <p:nvPr/>
        </p:nvGraphicFramePr>
        <p:xfrm>
          <a:off x="6629400" y="5943600"/>
          <a:ext cx="11414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5" name="Equation" r:id="rId28" imgW="749300" imgH="419100" progId="Equation.DSMT4">
                  <p:embed/>
                </p:oleObj>
              </mc:Choice>
              <mc:Fallback>
                <p:oleObj name="Equation" r:id="rId28" imgW="749300" imgH="41910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5943600"/>
                        <a:ext cx="1141413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99" name="Object 47"/>
          <p:cNvGraphicFramePr>
            <a:graphicFrameLocks noChangeAspect="1"/>
          </p:cNvGraphicFramePr>
          <p:nvPr/>
        </p:nvGraphicFramePr>
        <p:xfrm>
          <a:off x="7772400" y="5943600"/>
          <a:ext cx="61912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6" name="Equation" r:id="rId29" imgW="406048" imgH="304536" progId="Equation.DSMT4">
                  <p:embed/>
                </p:oleObj>
              </mc:Choice>
              <mc:Fallback>
                <p:oleObj name="Equation" r:id="rId29" imgW="406048" imgH="304536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5943600"/>
                        <a:ext cx="619125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00" name="Object 48"/>
          <p:cNvGraphicFramePr>
            <a:graphicFrameLocks noChangeAspect="1"/>
          </p:cNvGraphicFramePr>
          <p:nvPr/>
        </p:nvGraphicFramePr>
        <p:xfrm>
          <a:off x="8355013" y="6145213"/>
          <a:ext cx="56197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7" name="Equation" r:id="rId30" imgW="368140" imgH="177723" progId="Equation.DSMT4">
                  <p:embed/>
                </p:oleObj>
              </mc:Choice>
              <mc:Fallback>
                <p:oleObj name="Equation" r:id="rId30" imgW="368140" imgH="177723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55013" y="6145213"/>
                        <a:ext cx="561975" cy="26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01" name="Rectangle 49"/>
          <p:cNvSpPr>
            <a:spLocks noChangeArrowheads="1"/>
          </p:cNvSpPr>
          <p:nvPr/>
        </p:nvSpPr>
        <p:spPr bwMode="auto">
          <a:xfrm>
            <a:off x="6553200" y="5943600"/>
            <a:ext cx="2362200" cy="6096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2" name="Oval 50"/>
          <p:cNvSpPr>
            <a:spLocks noChangeArrowheads="1"/>
          </p:cNvSpPr>
          <p:nvPr/>
        </p:nvSpPr>
        <p:spPr bwMode="auto">
          <a:xfrm>
            <a:off x="6265863" y="3875088"/>
            <a:ext cx="479425" cy="280987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3" name="Oval 51"/>
          <p:cNvSpPr>
            <a:spLocks noChangeArrowheads="1"/>
          </p:cNvSpPr>
          <p:nvPr/>
        </p:nvSpPr>
        <p:spPr bwMode="auto">
          <a:xfrm>
            <a:off x="8445500" y="6156325"/>
            <a:ext cx="479425" cy="280988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1539" name="Picture 52" descr="system_integration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42875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3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3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3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3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3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3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3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3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3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3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3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3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3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3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3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3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3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3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3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3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236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236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3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1" grpId="0" animBg="1"/>
      <p:bldP spid="23592" grpId="0" animBg="1"/>
      <p:bldP spid="23593" grpId="0" animBg="1"/>
      <p:bldP spid="23594" grpId="0" animBg="1"/>
      <p:bldP spid="23595" grpId="0"/>
      <p:bldP spid="23596" grpId="0"/>
      <p:bldP spid="23597" grpId="0"/>
      <p:bldP spid="23601" grpId="0" animBg="1"/>
      <p:bldP spid="23602" grpId="0" animBg="1"/>
      <p:bldP spid="23602" grpId="1" animBg="1"/>
      <p:bldP spid="23603" grpId="0" animBg="1"/>
      <p:bldP spid="23603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Summary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We have learnt what Integration is</a:t>
            </a:r>
          </a:p>
          <a:p>
            <a:pPr eaLnBrk="1" hangingPunct="1"/>
            <a:endParaRPr lang="en-GB" smtClean="0">
              <a:latin typeface="Comic Sans MS" pitchFamily="66" charset="0"/>
            </a:endParaRPr>
          </a:p>
          <a:p>
            <a:pPr eaLnBrk="1" hangingPunct="1"/>
            <a:r>
              <a:rPr lang="en-GB" smtClean="0">
                <a:latin typeface="Comic Sans MS" pitchFamily="66" charset="0"/>
              </a:rPr>
              <a:t>We have seen it combined with rewriting for substitution</a:t>
            </a:r>
          </a:p>
          <a:p>
            <a:pPr eaLnBrk="1" hangingPunct="1"/>
            <a:endParaRPr lang="en-GB" smtClean="0">
              <a:latin typeface="Comic Sans MS" pitchFamily="66" charset="0"/>
            </a:endParaRPr>
          </a:p>
          <a:p>
            <a:pPr eaLnBrk="1" hangingPunct="1"/>
            <a:r>
              <a:rPr lang="en-GB" smtClean="0">
                <a:latin typeface="Comic Sans MS" pitchFamily="66" charset="0"/>
              </a:rPr>
              <a:t>We have learnt how to calculate the missing value ‘c’, and why it exists in the first place</a:t>
            </a:r>
          </a:p>
        </p:txBody>
      </p:sp>
      <p:pic>
        <p:nvPicPr>
          <p:cNvPr id="22532" name="Picture 4" descr="system_integ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42875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990600" y="3048000"/>
            <a:ext cx="7162800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006600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8A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038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600" b="1" u="sng" smtClean="0">
                <a:latin typeface="Comic Sans MS" pitchFamily="66" charset="0"/>
              </a:rPr>
              <a:t>You can integrate functions of the form f(x) = ax</a:t>
            </a:r>
            <a:r>
              <a:rPr lang="en-GB" sz="1600" b="1" u="sng" baseline="30000" smtClean="0">
                <a:latin typeface="Comic Sans MS" pitchFamily="66" charset="0"/>
              </a:rPr>
              <a:t>n</a:t>
            </a:r>
            <a:r>
              <a:rPr lang="en-GB" sz="1600" b="1" u="sng" smtClean="0">
                <a:latin typeface="Comic Sans MS" pitchFamily="66" charset="0"/>
              </a:rPr>
              <a:t> where ‘n’ is real and ‘a’ is a constant</a:t>
            </a:r>
          </a:p>
          <a:p>
            <a:pPr marL="0" indent="0" algn="ctr" eaLnBrk="1" hangingPunct="1">
              <a:buFontTx/>
              <a:buNone/>
            </a:pPr>
            <a:endParaRPr lang="en-GB" sz="16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sz="1400" smtClean="0">
                <a:latin typeface="Comic Sans MS" pitchFamily="66" charset="0"/>
              </a:rPr>
              <a:t>Integrating is the reverse process of differentiation. Let us think about a differentiation for a moment.</a:t>
            </a:r>
          </a:p>
          <a:p>
            <a:pPr marL="0" indent="0" eaLnBrk="1" hangingPunct="1">
              <a:buFontTx/>
              <a:buNone/>
            </a:pPr>
            <a:endParaRPr lang="en-GB" sz="14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sz="1400" smtClean="0">
                <a:latin typeface="Comic Sans MS" pitchFamily="66" charset="0"/>
              </a:rPr>
              <a:t>If:		</a:t>
            </a:r>
          </a:p>
          <a:p>
            <a:pPr marL="0" indent="0" eaLnBrk="1" hangingPunct="1">
              <a:buFontTx/>
              <a:buNone/>
            </a:pPr>
            <a:endParaRPr lang="en-GB" sz="14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en-GB" sz="14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en-GB" sz="14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sz="1400" smtClean="0">
                <a:latin typeface="Comic Sans MS" pitchFamily="66" charset="0"/>
              </a:rPr>
              <a:t>If:</a:t>
            </a:r>
          </a:p>
          <a:p>
            <a:pPr marL="0" indent="0" eaLnBrk="1" hangingPunct="1">
              <a:buFontTx/>
              <a:buNone/>
            </a:pPr>
            <a:endParaRPr lang="en-GB" sz="14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en-GB" sz="14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en-GB" sz="14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sz="1400" smtClean="0">
                <a:latin typeface="Comic Sans MS" pitchFamily="66" charset="0"/>
              </a:rPr>
              <a:t>If: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8A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762000" y="3581400"/>
          <a:ext cx="6096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" name="Equation" r:id="rId4" imgW="419100" imgH="228600" progId="Equation.DSMT4">
                  <p:embed/>
                </p:oleObj>
              </mc:Choice>
              <mc:Fallback>
                <p:oleObj name="Equation" r:id="rId4" imgW="4191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581400"/>
                        <a:ext cx="6096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762000" y="3962400"/>
          <a:ext cx="7778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Equation" r:id="rId6" imgW="533169" imgH="393529" progId="Equation.DSMT4">
                  <p:embed/>
                </p:oleObj>
              </mc:Choice>
              <mc:Fallback>
                <p:oleObj name="Equation" r:id="rId6" imgW="533169" imgH="39352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62400"/>
                        <a:ext cx="77787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762000" y="4572000"/>
          <a:ext cx="9985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tion" r:id="rId8" imgW="685800" imgH="228600" progId="Equation.DSMT4">
                  <p:embed/>
                </p:oleObj>
              </mc:Choice>
              <mc:Fallback>
                <p:oleObj name="Equation" r:id="rId8" imgW="6858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572000"/>
                        <a:ext cx="998538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762000" y="4953000"/>
          <a:ext cx="7778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10" imgW="533169" imgH="393529" progId="Equation.DSMT4">
                  <p:embed/>
                </p:oleObj>
              </mc:Choice>
              <mc:Fallback>
                <p:oleObj name="Equation" r:id="rId10" imgW="533169" imgH="39352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953000"/>
                        <a:ext cx="77787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762000" y="5603875"/>
          <a:ext cx="97948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Equation" r:id="rId12" imgW="672808" imgH="228501" progId="Equation.DSMT4">
                  <p:embed/>
                </p:oleObj>
              </mc:Choice>
              <mc:Fallback>
                <p:oleObj name="Equation" r:id="rId12" imgW="672808" imgH="228501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603875"/>
                        <a:ext cx="979488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762000" y="5943600"/>
          <a:ext cx="7778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Equation" r:id="rId14" imgW="533169" imgH="393529" progId="Equation.DSMT4">
                  <p:embed/>
                </p:oleObj>
              </mc:Choice>
              <mc:Fallback>
                <p:oleObj name="Equation" r:id="rId14" imgW="533169" imgH="393529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943600"/>
                        <a:ext cx="77787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9" name="AutoShape 11"/>
          <p:cNvSpPr>
            <a:spLocks/>
          </p:cNvSpPr>
          <p:nvPr/>
        </p:nvSpPr>
        <p:spPr bwMode="auto">
          <a:xfrm>
            <a:off x="1981200" y="3733800"/>
            <a:ext cx="152400" cy="2743200"/>
          </a:xfrm>
          <a:prstGeom prst="rightBrace">
            <a:avLst>
              <a:gd name="adj1" fmla="val 150000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2133600" y="4343400"/>
            <a:ext cx="213360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So integrating 2x should give us x</a:t>
            </a:r>
            <a:r>
              <a:rPr lang="en-GB" sz="1400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, but we will be unsure as to whether a number has been added or taken away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4572000" y="1752600"/>
            <a:ext cx="1752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u="sng">
                <a:latin typeface="Comic Sans MS" pitchFamily="66" charset="0"/>
              </a:rPr>
              <a:t>Differentiating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800600" y="2362200"/>
            <a:ext cx="12954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Function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4724400" y="3200400"/>
            <a:ext cx="144780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Multiply by the power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4724400" y="4267200"/>
            <a:ext cx="144780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Reduce the power by 1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4800600" y="5334000"/>
            <a:ext cx="129540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Gradient Function</a:t>
            </a:r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5410200" y="2667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>
            <a:off x="54102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>
            <a:off x="5410200" y="4800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6858000" y="1752600"/>
            <a:ext cx="1752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u="sng">
                <a:latin typeface="Comic Sans MS" pitchFamily="66" charset="0"/>
              </a:rPr>
              <a:t>Integrating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7086600" y="2362200"/>
            <a:ext cx="12954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Function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7010400" y="3200400"/>
            <a:ext cx="144780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Divide by the power </a:t>
            </a: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7010400" y="4267200"/>
            <a:ext cx="144780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Increase the power by 1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7086600" y="5334000"/>
            <a:ext cx="129540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Gradient Function</a:t>
            </a:r>
          </a:p>
        </p:txBody>
      </p:sp>
      <p:sp>
        <p:nvSpPr>
          <p:cNvPr id="7195" name="Line 27"/>
          <p:cNvSpPr>
            <a:spLocks noChangeShapeType="1"/>
          </p:cNvSpPr>
          <p:nvPr/>
        </p:nvSpPr>
        <p:spPr bwMode="auto">
          <a:xfrm>
            <a:off x="7696200" y="2667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96" name="Line 28"/>
          <p:cNvSpPr>
            <a:spLocks noChangeShapeType="1"/>
          </p:cNvSpPr>
          <p:nvPr/>
        </p:nvSpPr>
        <p:spPr bwMode="auto">
          <a:xfrm>
            <a:off x="76962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>
            <a:off x="7696200" y="4800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5149" name="Picture 30" descr="integration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28600"/>
            <a:ext cx="1790700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7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 animBg="1"/>
      <p:bldP spid="7181" grpId="0"/>
      <p:bldP spid="7182" grpId="0"/>
      <p:bldP spid="7183" grpId="0" animBg="1"/>
      <p:bldP spid="7184" grpId="0" animBg="1"/>
      <p:bldP spid="7185" grpId="0" animBg="1"/>
      <p:bldP spid="7186" grpId="0" animBg="1"/>
      <p:bldP spid="7187" grpId="0" animBg="1"/>
      <p:bldP spid="7188" grpId="0" animBg="1"/>
      <p:bldP spid="7189" grpId="0" animBg="1"/>
      <p:bldP spid="7191" grpId="0" animBg="1"/>
      <p:bldP spid="7192" grpId="0" animBg="1"/>
      <p:bldP spid="7193" grpId="0" animBg="1"/>
      <p:bldP spid="7194" grpId="0" animBg="1"/>
      <p:bldP spid="7195" grpId="0" animBg="1"/>
      <p:bldP spid="7196" grpId="0" animBg="1"/>
      <p:bldP spid="719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038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600" b="1" u="sng" smtClean="0">
                <a:latin typeface="Comic Sans MS" pitchFamily="66" charset="0"/>
              </a:rPr>
              <a:t>You can integrate functions of the form f(x) = ax</a:t>
            </a:r>
            <a:r>
              <a:rPr lang="en-GB" sz="1600" b="1" u="sng" baseline="30000" smtClean="0">
                <a:latin typeface="Comic Sans MS" pitchFamily="66" charset="0"/>
              </a:rPr>
              <a:t>n</a:t>
            </a:r>
            <a:r>
              <a:rPr lang="en-GB" sz="1600" b="1" u="sng" smtClean="0">
                <a:latin typeface="Comic Sans MS" pitchFamily="66" charset="0"/>
              </a:rPr>
              <a:t> where ‘n’ is real and ‘a’ is a constant</a:t>
            </a:r>
          </a:p>
          <a:p>
            <a:pPr marL="0" indent="0" algn="ctr" eaLnBrk="1" hangingPunct="1">
              <a:buFontTx/>
              <a:buNone/>
            </a:pPr>
            <a:endParaRPr lang="en-GB" sz="16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sz="1400" smtClean="0">
                <a:latin typeface="Comic Sans MS" pitchFamily="66" charset="0"/>
              </a:rPr>
              <a:t>Integrating is the reverse process of differentiation. Let us think about a differentiation for a moment.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8A</a:t>
            </a:r>
          </a:p>
        </p:txBody>
      </p:sp>
      <p:sp>
        <p:nvSpPr>
          <p:cNvPr id="6149" name="Text Box 21"/>
          <p:cNvSpPr txBox="1">
            <a:spLocks noChangeArrowheads="1"/>
          </p:cNvSpPr>
          <p:nvPr/>
        </p:nvSpPr>
        <p:spPr bwMode="auto">
          <a:xfrm>
            <a:off x="1143000" y="3429000"/>
            <a:ext cx="1600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 u="sng">
                <a:latin typeface="Comic Sans MS" pitchFamily="66" charset="0"/>
              </a:rPr>
              <a:t>Integrating</a:t>
            </a:r>
          </a:p>
        </p:txBody>
      </p:sp>
      <p:sp>
        <p:nvSpPr>
          <p:cNvPr id="6150" name="Text Box 22"/>
          <p:cNvSpPr txBox="1">
            <a:spLocks noChangeArrowheads="1"/>
          </p:cNvSpPr>
          <p:nvPr/>
        </p:nvSpPr>
        <p:spPr bwMode="auto">
          <a:xfrm>
            <a:off x="1350963" y="3868738"/>
            <a:ext cx="1184275" cy="284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Function</a:t>
            </a:r>
          </a:p>
        </p:txBody>
      </p:sp>
      <p:sp>
        <p:nvSpPr>
          <p:cNvPr id="6151" name="Text Box 23"/>
          <p:cNvSpPr txBox="1">
            <a:spLocks noChangeArrowheads="1"/>
          </p:cNvSpPr>
          <p:nvPr/>
        </p:nvSpPr>
        <p:spPr bwMode="auto">
          <a:xfrm>
            <a:off x="1284288" y="4471988"/>
            <a:ext cx="13176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Divide by the power </a:t>
            </a:r>
          </a:p>
        </p:txBody>
      </p:sp>
      <p:sp>
        <p:nvSpPr>
          <p:cNvPr id="6152" name="Text Box 24"/>
          <p:cNvSpPr txBox="1">
            <a:spLocks noChangeArrowheads="1"/>
          </p:cNvSpPr>
          <p:nvPr/>
        </p:nvSpPr>
        <p:spPr bwMode="auto">
          <a:xfrm>
            <a:off x="1284288" y="5257800"/>
            <a:ext cx="13176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Increase the power by 1</a:t>
            </a:r>
          </a:p>
        </p:txBody>
      </p:sp>
      <p:sp>
        <p:nvSpPr>
          <p:cNvPr id="6153" name="Text Box 25"/>
          <p:cNvSpPr txBox="1">
            <a:spLocks noChangeArrowheads="1"/>
          </p:cNvSpPr>
          <p:nvPr/>
        </p:nvSpPr>
        <p:spPr bwMode="auto">
          <a:xfrm>
            <a:off x="1350963" y="6045200"/>
            <a:ext cx="11842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Gradient Function</a:t>
            </a:r>
          </a:p>
        </p:txBody>
      </p:sp>
      <p:sp>
        <p:nvSpPr>
          <p:cNvPr id="6154" name="Line 26"/>
          <p:cNvSpPr>
            <a:spLocks noChangeShapeType="1"/>
          </p:cNvSpPr>
          <p:nvPr/>
        </p:nvSpPr>
        <p:spPr bwMode="auto">
          <a:xfrm>
            <a:off x="1905000" y="4151313"/>
            <a:ext cx="0" cy="307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5" name="Line 27"/>
          <p:cNvSpPr>
            <a:spLocks noChangeShapeType="1"/>
          </p:cNvSpPr>
          <p:nvPr/>
        </p:nvSpPr>
        <p:spPr bwMode="auto">
          <a:xfrm>
            <a:off x="1895475" y="4940300"/>
            <a:ext cx="0" cy="307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6" name="Line 28"/>
          <p:cNvSpPr>
            <a:spLocks noChangeShapeType="1"/>
          </p:cNvSpPr>
          <p:nvPr/>
        </p:nvSpPr>
        <p:spPr bwMode="auto">
          <a:xfrm>
            <a:off x="1905000" y="5738813"/>
            <a:ext cx="0" cy="307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5791200" y="1676400"/>
            <a:ext cx="1676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u="sng">
                <a:latin typeface="Comic Sans MS" pitchFamily="66" charset="0"/>
              </a:rPr>
              <a:t>Mathematically speaking…</a:t>
            </a:r>
          </a:p>
        </p:txBody>
      </p:sp>
      <p:graphicFrame>
        <p:nvGraphicFramePr>
          <p:cNvPr id="9248" name="Object 32"/>
          <p:cNvGraphicFramePr>
            <a:graphicFrameLocks noChangeAspect="1"/>
          </p:cNvGraphicFramePr>
          <p:nvPr/>
        </p:nvGraphicFramePr>
        <p:xfrm>
          <a:off x="6172200" y="2514600"/>
          <a:ext cx="9144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3" imgW="507780" imgH="393529" progId="Equation.DSMT4">
                  <p:embed/>
                </p:oleObj>
              </mc:Choice>
              <mc:Fallback>
                <p:oleObj name="Equation" r:id="rId3" imgW="507780" imgH="393529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514600"/>
                        <a:ext cx="914400" cy="70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9" name="Object 33"/>
          <p:cNvGraphicFramePr>
            <a:graphicFrameLocks noChangeAspect="1"/>
          </p:cNvGraphicFramePr>
          <p:nvPr/>
        </p:nvGraphicFramePr>
        <p:xfrm>
          <a:off x="6019800" y="3505200"/>
          <a:ext cx="10287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5" imgW="571252" imgH="418918" progId="Equation.DSMT4">
                  <p:embed/>
                </p:oleObj>
              </mc:Choice>
              <mc:Fallback>
                <p:oleObj name="Equation" r:id="rId5" imgW="571252" imgH="418918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505200"/>
                        <a:ext cx="102870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5181600" y="4572000"/>
            <a:ext cx="3048000" cy="835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We increased the power by 1, then divided by the (new) power</a:t>
            </a:r>
          </a:p>
        </p:txBody>
      </p:sp>
      <p:sp>
        <p:nvSpPr>
          <p:cNvPr id="9251" name="Text Box 35"/>
          <p:cNvSpPr txBox="1">
            <a:spLocks noChangeArrowheads="1"/>
          </p:cNvSpPr>
          <p:nvPr/>
        </p:nvSpPr>
        <p:spPr bwMode="auto">
          <a:xfrm>
            <a:off x="5181600" y="2743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If:</a:t>
            </a:r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4876800" y="37338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Then:</a:t>
            </a:r>
          </a:p>
        </p:txBody>
      </p:sp>
      <p:pic>
        <p:nvPicPr>
          <p:cNvPr id="6163" name="Picture 37" descr="integrati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28600"/>
            <a:ext cx="1790700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7" grpId="0"/>
      <p:bldP spid="9250" grpId="0" animBg="1"/>
      <p:bldP spid="9251" grpId="0"/>
      <p:bldP spid="92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038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600" b="1" u="sng" smtClean="0">
                <a:latin typeface="Comic Sans MS" pitchFamily="66" charset="0"/>
              </a:rPr>
              <a:t>You can integrate functions of the form f(x) = ax</a:t>
            </a:r>
            <a:r>
              <a:rPr lang="en-GB" sz="1600" b="1" u="sng" baseline="30000" smtClean="0">
                <a:latin typeface="Comic Sans MS" pitchFamily="66" charset="0"/>
              </a:rPr>
              <a:t>n</a:t>
            </a:r>
            <a:r>
              <a:rPr lang="en-GB" sz="1600" b="1" u="sng" smtClean="0">
                <a:latin typeface="Comic Sans MS" pitchFamily="66" charset="0"/>
              </a:rPr>
              <a:t> where ‘n’ is real and ‘a’ is a constant</a:t>
            </a:r>
          </a:p>
          <a:p>
            <a:pPr marL="0" indent="0" algn="ctr" eaLnBrk="1" hangingPunct="1">
              <a:buFontTx/>
              <a:buNone/>
            </a:pPr>
            <a:endParaRPr lang="en-GB" sz="16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sz="1400" smtClean="0">
                <a:latin typeface="Comic Sans MS" pitchFamily="66" charset="0"/>
              </a:rPr>
              <a:t>Integrating is the reverse process of differentiation. Let us think about a differentiation for a moment.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8A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04800" y="3429000"/>
            <a:ext cx="1600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 u="sng">
                <a:latin typeface="Comic Sans MS" pitchFamily="66" charset="0"/>
              </a:rPr>
              <a:t>Integrating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512763" y="3868738"/>
            <a:ext cx="1184275" cy="284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Function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46088" y="4471988"/>
            <a:ext cx="13176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Divide by the power 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46088" y="5257800"/>
            <a:ext cx="13176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Increase the power by 1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512763" y="6045200"/>
            <a:ext cx="11842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Gradient Function</a:t>
            </a:r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1066800" y="4151313"/>
            <a:ext cx="0" cy="307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1057275" y="4940300"/>
            <a:ext cx="0" cy="307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1066800" y="5738813"/>
            <a:ext cx="0" cy="307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953000" y="1676400"/>
            <a:ext cx="2209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 u="sng">
                <a:latin typeface="Comic Sans MS" pitchFamily="66" charset="0"/>
              </a:rPr>
              <a:t>Example Questions</a:t>
            </a:r>
          </a:p>
        </p:txBody>
      </p:sp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2819400" y="4114800"/>
          <a:ext cx="9144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2" name="Equation" r:id="rId3" imgW="507780" imgH="393529" progId="Equation.DSMT4">
                  <p:embed/>
                </p:oleObj>
              </mc:Choice>
              <mc:Fallback>
                <p:oleObj name="Equation" r:id="rId3" imgW="507780" imgH="39352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114800"/>
                        <a:ext cx="914400" cy="70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2667000" y="5105400"/>
          <a:ext cx="10287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3" name="Equation" r:id="rId5" imgW="571252" imgH="418918" progId="Equation.DSMT4">
                  <p:embed/>
                </p:oleObj>
              </mc:Choice>
              <mc:Fallback>
                <p:oleObj name="Equation" r:id="rId5" imgW="571252" imgH="418918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105400"/>
                        <a:ext cx="102870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4" name="Text Box 17"/>
          <p:cNvSpPr txBox="1">
            <a:spLocks noChangeArrowheads="1"/>
          </p:cNvSpPr>
          <p:nvPr/>
        </p:nvSpPr>
        <p:spPr bwMode="auto">
          <a:xfrm>
            <a:off x="2209800" y="4343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If:</a:t>
            </a:r>
          </a:p>
        </p:txBody>
      </p:sp>
      <p:sp>
        <p:nvSpPr>
          <p:cNvPr id="7185" name="Text Box 18"/>
          <p:cNvSpPr txBox="1">
            <a:spLocks noChangeArrowheads="1"/>
          </p:cNvSpPr>
          <p:nvPr/>
        </p:nvSpPr>
        <p:spPr bwMode="auto">
          <a:xfrm>
            <a:off x="1905000" y="5334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Then: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029200" y="1981200"/>
            <a:ext cx="2743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Integrate the following: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5029200" y="2514600"/>
            <a:ext cx="533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a)</a:t>
            </a:r>
          </a:p>
        </p:txBody>
      </p:sp>
      <p:graphicFrame>
        <p:nvGraphicFramePr>
          <p:cNvPr id="10261" name="Object 21"/>
          <p:cNvGraphicFramePr>
            <a:graphicFrameLocks noChangeAspect="1"/>
          </p:cNvGraphicFramePr>
          <p:nvPr/>
        </p:nvGraphicFramePr>
        <p:xfrm>
          <a:off x="5410200" y="2362200"/>
          <a:ext cx="812800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4" name="Equation" r:id="rId7" imgW="507780" imgH="393529" progId="Equation.DSMT4">
                  <p:embed/>
                </p:oleObj>
              </mc:Choice>
              <mc:Fallback>
                <p:oleObj name="Equation" r:id="rId7" imgW="507780" imgH="393529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362200"/>
                        <a:ext cx="812800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2" name="Object 22"/>
          <p:cNvGraphicFramePr>
            <a:graphicFrameLocks noChangeAspect="1"/>
          </p:cNvGraphicFramePr>
          <p:nvPr/>
        </p:nvGraphicFramePr>
        <p:xfrm>
          <a:off x="5410200" y="3124200"/>
          <a:ext cx="731838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5" name="Equation" r:id="rId9" imgW="457200" imgH="419100" progId="Equation.DSMT4">
                  <p:embed/>
                </p:oleObj>
              </mc:Choice>
              <mc:Fallback>
                <p:oleObj name="Equation" r:id="rId9" imgW="457200" imgH="4191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124200"/>
                        <a:ext cx="731838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3" name="Object 23"/>
          <p:cNvGraphicFramePr>
            <a:graphicFrameLocks noChangeAspect="1"/>
          </p:cNvGraphicFramePr>
          <p:nvPr/>
        </p:nvGraphicFramePr>
        <p:xfrm>
          <a:off x="6172200" y="3352800"/>
          <a:ext cx="40640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6" name="Equation" r:id="rId11" imgW="253780" imgH="152268" progId="Equation.DSMT4">
                  <p:embed/>
                </p:oleObj>
              </mc:Choice>
              <mc:Fallback>
                <p:oleObj name="Equation" r:id="rId11" imgW="253780" imgH="152268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352800"/>
                        <a:ext cx="406400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4" name="Arc 24"/>
          <p:cNvSpPr>
            <a:spLocks/>
          </p:cNvSpPr>
          <p:nvPr/>
        </p:nvSpPr>
        <p:spPr bwMode="auto">
          <a:xfrm>
            <a:off x="6705600" y="2667000"/>
            <a:ext cx="381000" cy="838200"/>
          </a:xfrm>
          <a:custGeom>
            <a:avLst/>
            <a:gdLst>
              <a:gd name="T0" fmla="*/ 0 w 21600"/>
              <a:gd name="T1" fmla="*/ 0 h 43173"/>
              <a:gd name="T2" fmla="*/ 19138 w 21600"/>
              <a:gd name="T3" fmla="*/ 838200 h 43173"/>
              <a:gd name="T4" fmla="*/ 0 w 21600"/>
              <a:gd name="T5" fmla="*/ 419362 h 4317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73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07"/>
                  <a:pt x="12578" y="42594"/>
                  <a:pt x="1084" y="43172"/>
                </a:cubicBezTo>
              </a:path>
              <a:path w="21600" h="43173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07"/>
                  <a:pt x="12578" y="42594"/>
                  <a:pt x="1084" y="4317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7086600" y="2514600"/>
            <a:ext cx="2057400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Increase the power by one, and divide by the new power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DO NOT FORGET TO ADD C!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5059363" y="4572000"/>
            <a:ext cx="533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b)</a:t>
            </a:r>
          </a:p>
        </p:txBody>
      </p:sp>
      <p:graphicFrame>
        <p:nvGraphicFramePr>
          <p:cNvPr id="10267" name="Object 27"/>
          <p:cNvGraphicFramePr>
            <a:graphicFrameLocks noChangeAspect="1"/>
          </p:cNvGraphicFramePr>
          <p:nvPr/>
        </p:nvGraphicFramePr>
        <p:xfrm>
          <a:off x="5410200" y="4419600"/>
          <a:ext cx="873125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7" name="Equation" r:id="rId13" imgW="545863" imgH="393529" progId="Equation.DSMT4">
                  <p:embed/>
                </p:oleObj>
              </mc:Choice>
              <mc:Fallback>
                <p:oleObj name="Equation" r:id="rId13" imgW="545863" imgH="393529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419600"/>
                        <a:ext cx="873125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8" name="Object 28"/>
          <p:cNvGraphicFramePr>
            <a:graphicFrameLocks noChangeAspect="1"/>
          </p:cNvGraphicFramePr>
          <p:nvPr/>
        </p:nvGraphicFramePr>
        <p:xfrm>
          <a:off x="5334000" y="5181600"/>
          <a:ext cx="812800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8" name="Equation" r:id="rId15" imgW="508000" imgH="419100" progId="Equation.DSMT4">
                  <p:embed/>
                </p:oleObj>
              </mc:Choice>
              <mc:Fallback>
                <p:oleObj name="Equation" r:id="rId15" imgW="508000" imgH="4191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181600"/>
                        <a:ext cx="812800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9" name="Object 29"/>
          <p:cNvGraphicFramePr>
            <a:graphicFrameLocks noChangeAspect="1"/>
          </p:cNvGraphicFramePr>
          <p:nvPr/>
        </p:nvGraphicFramePr>
        <p:xfrm>
          <a:off x="6172200" y="5410200"/>
          <a:ext cx="40640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9" name="Equation" r:id="rId17" imgW="253780" imgH="152268" progId="Equation.DSMT4">
                  <p:embed/>
                </p:oleObj>
              </mc:Choice>
              <mc:Fallback>
                <p:oleObj name="Equation" r:id="rId17" imgW="253780" imgH="152268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5410200"/>
                        <a:ext cx="406400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0" name="Arc 30"/>
          <p:cNvSpPr>
            <a:spLocks/>
          </p:cNvSpPr>
          <p:nvPr/>
        </p:nvSpPr>
        <p:spPr bwMode="auto">
          <a:xfrm>
            <a:off x="6705600" y="4724400"/>
            <a:ext cx="381000" cy="838200"/>
          </a:xfrm>
          <a:custGeom>
            <a:avLst/>
            <a:gdLst>
              <a:gd name="T0" fmla="*/ 0 w 21600"/>
              <a:gd name="T1" fmla="*/ 0 h 43173"/>
              <a:gd name="T2" fmla="*/ 19138 w 21600"/>
              <a:gd name="T3" fmla="*/ 838200 h 43173"/>
              <a:gd name="T4" fmla="*/ 0 w 21600"/>
              <a:gd name="T5" fmla="*/ 419362 h 4317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73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07"/>
                  <a:pt x="12578" y="42594"/>
                  <a:pt x="1084" y="43172"/>
                </a:cubicBezTo>
              </a:path>
              <a:path w="21600" h="43173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07"/>
                  <a:pt x="12578" y="42594"/>
                  <a:pt x="1084" y="4317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71" name="Text Box 31"/>
          <p:cNvSpPr txBox="1">
            <a:spLocks noChangeArrowheads="1"/>
          </p:cNvSpPr>
          <p:nvPr/>
        </p:nvSpPr>
        <p:spPr bwMode="auto">
          <a:xfrm>
            <a:off x="7086600" y="4572000"/>
            <a:ext cx="2057400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Increase the power by one, and divide by the new power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DO NOT FORGET TO ADD C!</a:t>
            </a:r>
          </a:p>
        </p:txBody>
      </p:sp>
      <p:graphicFrame>
        <p:nvGraphicFramePr>
          <p:cNvPr id="10272" name="Object 32"/>
          <p:cNvGraphicFramePr>
            <a:graphicFrameLocks noChangeAspect="1"/>
          </p:cNvGraphicFramePr>
          <p:nvPr/>
        </p:nvGraphicFramePr>
        <p:xfrm>
          <a:off x="5334000" y="6019800"/>
          <a:ext cx="1096963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0" name="Equation" r:id="rId19" imgW="685800" imgH="393700" progId="Equation.DSMT4">
                  <p:embed/>
                </p:oleObj>
              </mc:Choice>
              <mc:Fallback>
                <p:oleObj name="Equation" r:id="rId19" imgW="685800" imgH="3937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6019800"/>
                        <a:ext cx="1096963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3" name="Object 33"/>
          <p:cNvGraphicFramePr>
            <a:graphicFrameLocks noChangeAspect="1"/>
          </p:cNvGraphicFramePr>
          <p:nvPr/>
        </p:nvGraphicFramePr>
        <p:xfrm>
          <a:off x="6400800" y="6248400"/>
          <a:ext cx="40640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1" name="Equation" r:id="rId21" imgW="253780" imgH="152268" progId="Equation.DSMT4">
                  <p:embed/>
                </p:oleObj>
              </mc:Choice>
              <mc:Fallback>
                <p:oleObj name="Equation" r:id="rId21" imgW="253780" imgH="152268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6248400"/>
                        <a:ext cx="406400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201" name="Picture 34" descr="integration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28600"/>
            <a:ext cx="1790700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0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0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3" grpId="0"/>
      <p:bldP spid="10259" grpId="0"/>
      <p:bldP spid="10260" grpId="0"/>
      <p:bldP spid="10264" grpId="0" animBg="1"/>
      <p:bldP spid="10266" grpId="0"/>
      <p:bldP spid="1027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038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600" b="1" u="sng" smtClean="0">
                <a:latin typeface="Comic Sans MS" pitchFamily="66" charset="0"/>
              </a:rPr>
              <a:t>You can integrate functions of the form f(x) = ax</a:t>
            </a:r>
            <a:r>
              <a:rPr lang="en-GB" sz="1600" b="1" u="sng" baseline="30000" smtClean="0">
                <a:latin typeface="Comic Sans MS" pitchFamily="66" charset="0"/>
              </a:rPr>
              <a:t>n</a:t>
            </a:r>
            <a:r>
              <a:rPr lang="en-GB" sz="1600" b="1" u="sng" smtClean="0">
                <a:latin typeface="Comic Sans MS" pitchFamily="66" charset="0"/>
              </a:rPr>
              <a:t> where ‘n’ is real and ‘a’ is a constant</a:t>
            </a:r>
          </a:p>
          <a:p>
            <a:pPr marL="0" indent="0" algn="ctr" eaLnBrk="1" hangingPunct="1">
              <a:buFontTx/>
              <a:buNone/>
            </a:pPr>
            <a:endParaRPr lang="en-GB" sz="16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sz="1400" smtClean="0">
                <a:latin typeface="Comic Sans MS" pitchFamily="66" charset="0"/>
              </a:rPr>
              <a:t>Integrating is the reverse process of differentiation. Let us think about a differentiation for a moment.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8A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04800" y="3429000"/>
            <a:ext cx="1600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 u="sng">
                <a:latin typeface="Comic Sans MS" pitchFamily="66" charset="0"/>
              </a:rPr>
              <a:t>Integrating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512763" y="3868738"/>
            <a:ext cx="1184275" cy="284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Function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446088" y="4471988"/>
            <a:ext cx="13176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Divide by the power 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446088" y="5257800"/>
            <a:ext cx="13176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Increase the power by 1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512763" y="6045200"/>
            <a:ext cx="11842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Gradient Function</a:t>
            </a:r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1066800" y="4151313"/>
            <a:ext cx="0" cy="307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1057275" y="4940300"/>
            <a:ext cx="0" cy="307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1066800" y="5738813"/>
            <a:ext cx="0" cy="307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4953000" y="1676400"/>
            <a:ext cx="2209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 u="sng">
                <a:latin typeface="Comic Sans MS" pitchFamily="66" charset="0"/>
              </a:rPr>
              <a:t>Example Questions</a:t>
            </a:r>
          </a:p>
        </p:txBody>
      </p:sp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2819400" y="4114800"/>
          <a:ext cx="9144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4" name="Equation" r:id="rId3" imgW="507780" imgH="393529" progId="Equation.DSMT4">
                  <p:embed/>
                </p:oleObj>
              </mc:Choice>
              <mc:Fallback>
                <p:oleObj name="Equation" r:id="rId3" imgW="507780" imgH="39352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114800"/>
                        <a:ext cx="914400" cy="70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2667000" y="5105400"/>
          <a:ext cx="10287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5" name="Equation" r:id="rId5" imgW="571252" imgH="418918" progId="Equation.DSMT4">
                  <p:embed/>
                </p:oleObj>
              </mc:Choice>
              <mc:Fallback>
                <p:oleObj name="Equation" r:id="rId5" imgW="571252" imgH="418918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105400"/>
                        <a:ext cx="102870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2209800" y="4343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If: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1905000" y="5334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Then: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5029200" y="1981200"/>
            <a:ext cx="2743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Integrate the following: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5029200" y="2514600"/>
            <a:ext cx="533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c)</a:t>
            </a:r>
          </a:p>
        </p:txBody>
      </p:sp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5410200" y="2362200"/>
          <a:ext cx="914400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6" name="Equation" r:id="rId7" imgW="571252" imgH="393529" progId="Equation.DSMT4">
                  <p:embed/>
                </p:oleObj>
              </mc:Choice>
              <mc:Fallback>
                <p:oleObj name="Equation" r:id="rId7" imgW="571252" imgH="393529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362200"/>
                        <a:ext cx="914400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5334000" y="3048000"/>
          <a:ext cx="854075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" name="Equation" r:id="rId9" imgW="533169" imgH="418918" progId="Equation.DSMT4">
                  <p:embed/>
                </p:oleObj>
              </mc:Choice>
              <mc:Fallback>
                <p:oleObj name="Equation" r:id="rId9" imgW="533169" imgH="418918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048000"/>
                        <a:ext cx="854075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6" name="Object 22"/>
          <p:cNvGraphicFramePr>
            <a:graphicFrameLocks noChangeAspect="1"/>
          </p:cNvGraphicFramePr>
          <p:nvPr/>
        </p:nvGraphicFramePr>
        <p:xfrm>
          <a:off x="6172200" y="3276600"/>
          <a:ext cx="40640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8" name="Equation" r:id="rId11" imgW="253780" imgH="152268" progId="Equation.DSMT4">
                  <p:embed/>
                </p:oleObj>
              </mc:Choice>
              <mc:Fallback>
                <p:oleObj name="Equation" r:id="rId11" imgW="253780" imgH="152268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276600"/>
                        <a:ext cx="406400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7" name="Arc 23"/>
          <p:cNvSpPr>
            <a:spLocks/>
          </p:cNvSpPr>
          <p:nvPr/>
        </p:nvSpPr>
        <p:spPr bwMode="auto">
          <a:xfrm>
            <a:off x="6705600" y="2667000"/>
            <a:ext cx="381000" cy="838200"/>
          </a:xfrm>
          <a:custGeom>
            <a:avLst/>
            <a:gdLst>
              <a:gd name="T0" fmla="*/ 0 w 21600"/>
              <a:gd name="T1" fmla="*/ 0 h 43173"/>
              <a:gd name="T2" fmla="*/ 19138 w 21600"/>
              <a:gd name="T3" fmla="*/ 838200 h 43173"/>
              <a:gd name="T4" fmla="*/ 0 w 21600"/>
              <a:gd name="T5" fmla="*/ 419362 h 4317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73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07"/>
                  <a:pt x="12578" y="42594"/>
                  <a:pt x="1084" y="43172"/>
                </a:cubicBezTo>
              </a:path>
              <a:path w="21600" h="43173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07"/>
                  <a:pt x="12578" y="42594"/>
                  <a:pt x="1084" y="4317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7086600" y="2514600"/>
            <a:ext cx="2057400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Increase the power by one, and divide by the new power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DO NOT FORGET TO ADD C!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5059363" y="4648200"/>
            <a:ext cx="533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d)</a:t>
            </a:r>
          </a:p>
        </p:txBody>
      </p:sp>
      <p:graphicFrame>
        <p:nvGraphicFramePr>
          <p:cNvPr id="11290" name="Object 26"/>
          <p:cNvGraphicFramePr>
            <a:graphicFrameLocks noChangeAspect="1"/>
          </p:cNvGraphicFramePr>
          <p:nvPr/>
        </p:nvGraphicFramePr>
        <p:xfrm>
          <a:off x="5410200" y="4495800"/>
          <a:ext cx="93345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9" name="Equation" r:id="rId13" imgW="583947" imgH="418918" progId="Equation.DSMT4">
                  <p:embed/>
                </p:oleObj>
              </mc:Choice>
              <mc:Fallback>
                <p:oleObj name="Equation" r:id="rId13" imgW="583947" imgH="418918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495800"/>
                        <a:ext cx="93345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1" name="Object 27"/>
          <p:cNvGraphicFramePr>
            <a:graphicFrameLocks noChangeAspect="1"/>
          </p:cNvGraphicFramePr>
          <p:nvPr/>
        </p:nvGraphicFramePr>
        <p:xfrm>
          <a:off x="5334000" y="5105400"/>
          <a:ext cx="85407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0" name="Equation" r:id="rId15" imgW="533169" imgH="622030" progId="Equation.DSMT4">
                  <p:embed/>
                </p:oleObj>
              </mc:Choice>
              <mc:Fallback>
                <p:oleObj name="Equation" r:id="rId15" imgW="533169" imgH="62203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105400"/>
                        <a:ext cx="854075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2" name="Object 28"/>
          <p:cNvGraphicFramePr>
            <a:graphicFrameLocks noChangeAspect="1"/>
          </p:cNvGraphicFramePr>
          <p:nvPr/>
        </p:nvGraphicFramePr>
        <p:xfrm>
          <a:off x="6248400" y="5486400"/>
          <a:ext cx="40640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1" name="Equation" r:id="rId17" imgW="253780" imgH="152268" progId="Equation.DSMT4">
                  <p:embed/>
                </p:oleObj>
              </mc:Choice>
              <mc:Fallback>
                <p:oleObj name="Equation" r:id="rId17" imgW="253780" imgH="152268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5486400"/>
                        <a:ext cx="406400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3" name="Arc 29"/>
          <p:cNvSpPr>
            <a:spLocks/>
          </p:cNvSpPr>
          <p:nvPr/>
        </p:nvSpPr>
        <p:spPr bwMode="auto">
          <a:xfrm>
            <a:off x="6705600" y="4800600"/>
            <a:ext cx="381000" cy="838200"/>
          </a:xfrm>
          <a:custGeom>
            <a:avLst/>
            <a:gdLst>
              <a:gd name="T0" fmla="*/ 0 w 21600"/>
              <a:gd name="T1" fmla="*/ 0 h 43173"/>
              <a:gd name="T2" fmla="*/ 19138 w 21600"/>
              <a:gd name="T3" fmla="*/ 838200 h 43173"/>
              <a:gd name="T4" fmla="*/ 0 w 21600"/>
              <a:gd name="T5" fmla="*/ 419362 h 4317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73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07"/>
                  <a:pt x="12578" y="42594"/>
                  <a:pt x="1084" y="43172"/>
                </a:cubicBezTo>
              </a:path>
              <a:path w="21600" h="43173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07"/>
                  <a:pt x="12578" y="42594"/>
                  <a:pt x="1084" y="4317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7086600" y="4648200"/>
            <a:ext cx="2057400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Increase the power by one, and divide by the new power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DO NOT FORGET TO ADD C!</a:t>
            </a:r>
          </a:p>
        </p:txBody>
      </p:sp>
      <p:graphicFrame>
        <p:nvGraphicFramePr>
          <p:cNvPr id="11297" name="Object 33"/>
          <p:cNvGraphicFramePr>
            <a:graphicFrameLocks noChangeAspect="1"/>
          </p:cNvGraphicFramePr>
          <p:nvPr/>
        </p:nvGraphicFramePr>
        <p:xfrm>
          <a:off x="5334000" y="3733800"/>
          <a:ext cx="731838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2" name="Equation" r:id="rId19" imgW="457200" imgH="419100" progId="Equation.DSMT4">
                  <p:embed/>
                </p:oleObj>
              </mc:Choice>
              <mc:Fallback>
                <p:oleObj name="Equation" r:id="rId19" imgW="457200" imgH="4191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733800"/>
                        <a:ext cx="731838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8" name="Object 34"/>
          <p:cNvGraphicFramePr>
            <a:graphicFrameLocks noChangeAspect="1"/>
          </p:cNvGraphicFramePr>
          <p:nvPr/>
        </p:nvGraphicFramePr>
        <p:xfrm>
          <a:off x="6096000" y="3962400"/>
          <a:ext cx="40640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3" name="Equation" r:id="rId21" imgW="253780" imgH="152268" progId="Equation.DSMT4">
                  <p:embed/>
                </p:oleObj>
              </mc:Choice>
              <mc:Fallback>
                <p:oleObj name="Equation" r:id="rId21" imgW="253780" imgH="152268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962400"/>
                        <a:ext cx="406400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9" name="Object 35"/>
          <p:cNvGraphicFramePr>
            <a:graphicFrameLocks noChangeAspect="1"/>
          </p:cNvGraphicFramePr>
          <p:nvPr/>
        </p:nvGraphicFramePr>
        <p:xfrm>
          <a:off x="5334000" y="6172200"/>
          <a:ext cx="8128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4" name="Equation" r:id="rId22" imgW="508000" imgH="330200" progId="Equation.DSMT4">
                  <p:embed/>
                </p:oleObj>
              </mc:Choice>
              <mc:Fallback>
                <p:oleObj name="Equation" r:id="rId22" imgW="508000" imgH="3302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6172200"/>
                        <a:ext cx="8128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0" name="Object 36"/>
          <p:cNvGraphicFramePr>
            <a:graphicFrameLocks noChangeAspect="1"/>
          </p:cNvGraphicFramePr>
          <p:nvPr/>
        </p:nvGraphicFramePr>
        <p:xfrm>
          <a:off x="6172200" y="6400800"/>
          <a:ext cx="40640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5" name="Equation" r:id="rId24" imgW="253780" imgH="152268" progId="Equation.DSMT4">
                  <p:embed/>
                </p:oleObj>
              </mc:Choice>
              <mc:Fallback>
                <p:oleObj name="Equation" r:id="rId24" imgW="253780" imgH="152268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6400800"/>
                        <a:ext cx="406400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27" name="Picture 37" descr="integration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28600"/>
            <a:ext cx="1790700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2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2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1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1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3" grpId="0"/>
      <p:bldP spid="11287" grpId="0" animBg="1"/>
      <p:bldP spid="11289" grpId="0"/>
      <p:bldP spid="1129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990600" y="3048000"/>
            <a:ext cx="7162800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100000">
                      <a:srgbClr val="006600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8B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Integration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419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800" b="1" u="sng" smtClean="0">
                <a:latin typeface="Comic Sans MS" pitchFamily="66" charset="0"/>
              </a:rPr>
              <a:t>You can apply the idea of Integration separately to each term of </a:t>
            </a:r>
            <a:r>
              <a:rPr lang="en-GB" sz="1800" b="1" u="sng" baseline="30000" smtClean="0">
                <a:latin typeface="Comic Sans MS" pitchFamily="66" charset="0"/>
              </a:rPr>
              <a:t>dy</a:t>
            </a:r>
            <a:r>
              <a:rPr lang="en-GB" sz="1800" b="1" u="sng" smtClean="0">
                <a:latin typeface="Comic Sans MS" pitchFamily="66" charset="0"/>
              </a:rPr>
              <a:t>/</a:t>
            </a:r>
            <a:r>
              <a:rPr lang="en-GB" sz="1800" b="1" u="sng" baseline="-25000" smtClean="0">
                <a:latin typeface="Comic Sans MS" pitchFamily="66" charset="0"/>
              </a:rPr>
              <a:t>dx</a:t>
            </a:r>
          </a:p>
          <a:p>
            <a:pPr marL="0" indent="0" algn="ctr" eaLnBrk="1" hangingPunct="1">
              <a:buFontTx/>
              <a:buNone/>
            </a:pPr>
            <a:endParaRPr lang="en-GB" sz="16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en-GB" sz="1600" smtClean="0">
              <a:latin typeface="Comic Sans MS" pitchFamily="66" charset="0"/>
              <a:sym typeface="Wingdings" pitchFamily="2" charset="2"/>
            </a:endParaRPr>
          </a:p>
          <a:p>
            <a:pPr marL="0" indent="0" eaLnBrk="1" hangingPunct="1">
              <a:buFontTx/>
              <a:buNone/>
            </a:pPr>
            <a:r>
              <a:rPr lang="en-GB" sz="160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sz="1600" smtClean="0">
                <a:latin typeface="Comic Sans MS" pitchFamily="66" charset="0"/>
              </a:rPr>
              <a:t>In short, if you have multiple terms to integrate, do them all separately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8B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800600" y="1676400"/>
            <a:ext cx="2209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876800" y="1981200"/>
            <a:ext cx="2743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Integrate the following:</a:t>
            </a:r>
          </a:p>
        </p:txBody>
      </p:sp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4953000" y="2438400"/>
          <a:ext cx="20320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4" name="Equation" r:id="rId3" imgW="1270000" imgH="419100" progId="Equation.DSMT4">
                  <p:embed/>
                </p:oleObj>
              </mc:Choice>
              <mc:Fallback>
                <p:oleObj name="Equation" r:id="rId3" imgW="1270000" imgH="4191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438400"/>
                        <a:ext cx="20320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4916488" y="3352800"/>
          <a:ext cx="852487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5" name="Equation" r:id="rId5" imgW="533169" imgH="418918" progId="Equation.DSMT4">
                  <p:embed/>
                </p:oleObj>
              </mc:Choice>
              <mc:Fallback>
                <p:oleObj name="Equation" r:id="rId5" imgW="533169" imgH="418918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6488" y="3352800"/>
                        <a:ext cx="852487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5830888" y="3352800"/>
          <a:ext cx="79057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6" name="Equation" r:id="rId7" imgW="495085" imgH="418918" progId="Equation.DSMT4">
                  <p:embed/>
                </p:oleObj>
              </mc:Choice>
              <mc:Fallback>
                <p:oleObj name="Equation" r:id="rId7" imgW="495085" imgH="418918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0888" y="3352800"/>
                        <a:ext cx="790575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6629400" y="3200400"/>
          <a:ext cx="730250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7" name="Equation" r:id="rId9" imgW="457200" imgH="622300" progId="Equation.DSMT4">
                  <p:embed/>
                </p:oleObj>
              </mc:Choice>
              <mc:Fallback>
                <p:oleObj name="Equation" r:id="rId9" imgW="457200" imgH="6223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200400"/>
                        <a:ext cx="730250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4916488" y="4572000"/>
          <a:ext cx="77152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8" name="Equation" r:id="rId11" imgW="482391" imgH="228501" progId="Equation.DSMT4">
                  <p:embed/>
                </p:oleObj>
              </mc:Choice>
              <mc:Fallback>
                <p:oleObj name="Equation" r:id="rId11" imgW="482391" imgH="228501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6488" y="4572000"/>
                        <a:ext cx="771525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715000" y="4572000"/>
          <a:ext cx="54768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9" name="Equation" r:id="rId13" imgW="342751" imgH="203112" progId="Equation.DSMT4">
                  <p:embed/>
                </p:oleObj>
              </mc:Choice>
              <mc:Fallback>
                <p:oleObj name="Equation" r:id="rId13" imgW="342751" imgH="20311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572000"/>
                        <a:ext cx="547688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6324600" y="4419600"/>
          <a:ext cx="6286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0" name="Equation" r:id="rId15" imgW="393529" imgH="291973" progId="Equation.DSMT4">
                  <p:embed/>
                </p:oleObj>
              </mc:Choice>
              <mc:Fallback>
                <p:oleObj name="Equation" r:id="rId15" imgW="393529" imgH="291973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419600"/>
                        <a:ext cx="6286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7010400" y="4648200"/>
          <a:ext cx="404813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1" name="Equation" r:id="rId17" imgW="253780" imgH="152268" progId="Equation.DSMT4">
                  <p:embed/>
                </p:oleObj>
              </mc:Choice>
              <mc:Fallback>
                <p:oleObj name="Equation" r:id="rId17" imgW="253780" imgH="152268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648200"/>
                        <a:ext cx="404813" cy="24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7" name="Arc 15"/>
          <p:cNvSpPr>
            <a:spLocks/>
          </p:cNvSpPr>
          <p:nvPr/>
        </p:nvSpPr>
        <p:spPr bwMode="auto">
          <a:xfrm>
            <a:off x="7620000" y="2743200"/>
            <a:ext cx="304800" cy="990600"/>
          </a:xfrm>
          <a:custGeom>
            <a:avLst/>
            <a:gdLst>
              <a:gd name="T0" fmla="*/ 2713 w 21794"/>
              <a:gd name="T1" fmla="*/ 0 h 43200"/>
              <a:gd name="T2" fmla="*/ 0 w 21794"/>
              <a:gd name="T3" fmla="*/ 990577 h 43200"/>
              <a:gd name="T4" fmla="*/ 2713 w 21794"/>
              <a:gd name="T5" fmla="*/ 4953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94" h="43200" fill="none" extrusionOk="0">
                <a:moveTo>
                  <a:pt x="193" y="0"/>
                </a:moveTo>
                <a:cubicBezTo>
                  <a:pt x="12123" y="0"/>
                  <a:pt x="21794" y="9670"/>
                  <a:pt x="21794" y="21600"/>
                </a:cubicBezTo>
                <a:cubicBezTo>
                  <a:pt x="21794" y="33529"/>
                  <a:pt x="12123" y="43200"/>
                  <a:pt x="194" y="43200"/>
                </a:cubicBezTo>
                <a:cubicBezTo>
                  <a:pt x="129" y="43200"/>
                  <a:pt x="64" y="43199"/>
                  <a:pt x="-1" y="43199"/>
                </a:cubicBezTo>
              </a:path>
              <a:path w="21794" h="43200" stroke="0" extrusionOk="0">
                <a:moveTo>
                  <a:pt x="193" y="0"/>
                </a:moveTo>
                <a:cubicBezTo>
                  <a:pt x="12123" y="0"/>
                  <a:pt x="21794" y="9670"/>
                  <a:pt x="21794" y="21600"/>
                </a:cubicBezTo>
                <a:cubicBezTo>
                  <a:pt x="21794" y="33529"/>
                  <a:pt x="12123" y="43200"/>
                  <a:pt x="194" y="43200"/>
                </a:cubicBezTo>
                <a:cubicBezTo>
                  <a:pt x="129" y="43200"/>
                  <a:pt x="64" y="43199"/>
                  <a:pt x="-1" y="43199"/>
                </a:cubicBezTo>
                <a:lnTo>
                  <a:pt x="194" y="21600"/>
                </a:lnTo>
                <a:lnTo>
                  <a:pt x="193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28" name="Arc 16"/>
          <p:cNvSpPr>
            <a:spLocks/>
          </p:cNvSpPr>
          <p:nvPr/>
        </p:nvSpPr>
        <p:spPr bwMode="auto">
          <a:xfrm>
            <a:off x="7620000" y="3733800"/>
            <a:ext cx="304800" cy="990600"/>
          </a:xfrm>
          <a:custGeom>
            <a:avLst/>
            <a:gdLst>
              <a:gd name="T0" fmla="*/ 2713 w 21794"/>
              <a:gd name="T1" fmla="*/ 0 h 43200"/>
              <a:gd name="T2" fmla="*/ 0 w 21794"/>
              <a:gd name="T3" fmla="*/ 990577 h 43200"/>
              <a:gd name="T4" fmla="*/ 2713 w 21794"/>
              <a:gd name="T5" fmla="*/ 4953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94" h="43200" fill="none" extrusionOk="0">
                <a:moveTo>
                  <a:pt x="193" y="0"/>
                </a:moveTo>
                <a:cubicBezTo>
                  <a:pt x="12123" y="0"/>
                  <a:pt x="21794" y="9670"/>
                  <a:pt x="21794" y="21600"/>
                </a:cubicBezTo>
                <a:cubicBezTo>
                  <a:pt x="21794" y="33529"/>
                  <a:pt x="12123" y="43200"/>
                  <a:pt x="194" y="43200"/>
                </a:cubicBezTo>
                <a:cubicBezTo>
                  <a:pt x="129" y="43200"/>
                  <a:pt x="64" y="43199"/>
                  <a:pt x="-1" y="43199"/>
                </a:cubicBezTo>
              </a:path>
              <a:path w="21794" h="43200" stroke="0" extrusionOk="0">
                <a:moveTo>
                  <a:pt x="193" y="0"/>
                </a:moveTo>
                <a:cubicBezTo>
                  <a:pt x="12123" y="0"/>
                  <a:pt x="21794" y="9670"/>
                  <a:pt x="21794" y="21600"/>
                </a:cubicBezTo>
                <a:cubicBezTo>
                  <a:pt x="21794" y="33529"/>
                  <a:pt x="12123" y="43200"/>
                  <a:pt x="194" y="43200"/>
                </a:cubicBezTo>
                <a:cubicBezTo>
                  <a:pt x="129" y="43200"/>
                  <a:pt x="64" y="43199"/>
                  <a:pt x="-1" y="43199"/>
                </a:cubicBezTo>
                <a:lnTo>
                  <a:pt x="194" y="21600"/>
                </a:lnTo>
                <a:lnTo>
                  <a:pt x="193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7848600" y="2819400"/>
            <a:ext cx="12954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Integrate each part separately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7848600" y="3810000"/>
            <a:ext cx="12954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‘Tidy up’ terms if possible</a:t>
            </a:r>
          </a:p>
        </p:txBody>
      </p:sp>
      <p:pic>
        <p:nvPicPr>
          <p:cNvPr id="10259" name="Picture 19" descr="integration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790700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  <p:bldP spid="13327" grpId="0" animBg="1"/>
      <p:bldP spid="13328" grpId="0" animBg="1"/>
      <p:bldP spid="13329" grpId="0"/>
      <p:bldP spid="1333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</TotalTime>
  <Words>1664</Words>
  <Application>Microsoft Office PowerPoint</Application>
  <PresentationFormat>On-screen Show (4:3)</PresentationFormat>
  <Paragraphs>268</Paragraphs>
  <Slides>23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Default Design</vt:lpstr>
      <vt:lpstr>Equation</vt:lpstr>
      <vt:lpstr>PowerPoint Presentation</vt:lpstr>
      <vt:lpstr>Introduction</vt:lpstr>
      <vt:lpstr>PowerPoint Presentation</vt:lpstr>
      <vt:lpstr>Integration</vt:lpstr>
      <vt:lpstr>Integration</vt:lpstr>
      <vt:lpstr>Integration</vt:lpstr>
      <vt:lpstr>Integration</vt:lpstr>
      <vt:lpstr>PowerPoint Presentation</vt:lpstr>
      <vt:lpstr>Integration</vt:lpstr>
      <vt:lpstr>Integration</vt:lpstr>
      <vt:lpstr>PowerPoint Presentation</vt:lpstr>
      <vt:lpstr>Integration</vt:lpstr>
      <vt:lpstr>Integration</vt:lpstr>
      <vt:lpstr>Integration</vt:lpstr>
      <vt:lpstr>Integration</vt:lpstr>
      <vt:lpstr>PowerPoint Presentation</vt:lpstr>
      <vt:lpstr>Integration</vt:lpstr>
      <vt:lpstr>Integration</vt:lpstr>
      <vt:lpstr>PowerPoint Presentation</vt:lpstr>
      <vt:lpstr>Integration</vt:lpstr>
      <vt:lpstr>Integration</vt:lpstr>
      <vt:lpstr>Integration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</dc:creator>
  <cp:lastModifiedBy>soe</cp:lastModifiedBy>
  <cp:revision>28</cp:revision>
  <cp:lastPrinted>1601-01-01T00:00:00Z</cp:lastPrinted>
  <dcterms:created xsi:type="dcterms:W3CDTF">2011-02-01T20:35:48Z</dcterms:created>
  <dcterms:modified xsi:type="dcterms:W3CDTF">2013-11-18T06:32:28Z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