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CC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7.wmf"/><Relationship Id="rId7" Type="http://schemas.openxmlformats.org/officeDocument/2006/relationships/image" Target="../media/image20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3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9103A-A6AD-47B9-9DD7-B8098B9787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945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F57127-74DF-446F-84C4-9D863F98A9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722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2C8D1-25A8-49C4-A5F0-699C61C7B0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74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8AB61-9BA9-4D9D-901A-BA213FD7BE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721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C273B-D9A2-47E6-A7B6-3096382FF7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747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1A096-6C9D-49BE-9B18-16735B0962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062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BB809E-5796-48FF-AAEE-1C660B7D5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787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F83ADD-E35C-42FE-A634-8B202076FF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412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06BAE-6F63-4B4A-85D5-8A9907A823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865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CCA4C-8207-4A45-9174-F3281B5A88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15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DEE2C-13A2-4500-800E-C89AFF478E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713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52B41F-D621-41C5-9E48-8E1DD400BC8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6.wmf"/><Relationship Id="rId9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wmf"/><Relationship Id="rId12" Type="http://schemas.openxmlformats.org/officeDocument/2006/relationships/image" Target="../media/image1.jpeg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7.bin"/><Relationship Id="rId18" Type="http://schemas.openxmlformats.org/officeDocument/2006/relationships/oleObject" Target="../embeddings/oleObject20.bin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17" Type="http://schemas.openxmlformats.org/officeDocument/2006/relationships/image" Target="../media/image20.wmf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13.wmf"/><Relationship Id="rId19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Relationship Id="rId22" Type="http://schemas.openxmlformats.org/officeDocument/2006/relationships/image" Target="../media/image22.wmf"/><Relationship Id="rId27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image" Target="../media/image1.jpeg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9.wmf"/><Relationship Id="rId9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image" Target="../media/image1.jpeg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143000" y="2667000"/>
            <a:ext cx="678180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Algebra and Functions</a:t>
            </a:r>
          </a:p>
        </p:txBody>
      </p:sp>
      <p:pic>
        <p:nvPicPr>
          <p:cNvPr id="2051" name="Picture 17" descr="b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3149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38" descr="pic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1000"/>
            <a:ext cx="3657600" cy="217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5" descr="donke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14800"/>
            <a:ext cx="3962400" cy="242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7299325" y="4675188"/>
          <a:ext cx="911225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431613" imgH="393529" progId="Equation.DSMT4">
                  <p:embed/>
                </p:oleObj>
              </mc:Choice>
              <mc:Fallback>
                <p:oleObj name="Equation" r:id="rId3" imgW="431613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9325" y="4675188"/>
                        <a:ext cx="911225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6781800" y="3276600"/>
          <a:ext cx="19558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927100" imgH="419100" progId="Equation.DSMT4">
                  <p:embed/>
                </p:oleObj>
              </mc:Choice>
              <mc:Fallback>
                <p:oleObj name="Equation" r:id="rId5" imgW="9271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276600"/>
                        <a:ext cx="19558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1941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b="1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may also need to use factorisation in the simplifying process</a:t>
            </a:r>
            <a:endParaRPr lang="en-GB" altLang="en-US" sz="20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Sometimes you will have to factorise one of the equations first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	 Once this is done, you can cancel out brackets as before</a:t>
            </a:r>
            <a:endParaRPr lang="en-GB" altLang="en-US" sz="2000" smtClean="0">
              <a:latin typeface="Comic Sans MS" pitchFamily="66" charset="0"/>
            </a:endParaRP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781800" y="1981200"/>
          <a:ext cx="19050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901309" imgH="444307" progId="Equation.DSMT4">
                  <p:embed/>
                </p:oleObj>
              </mc:Choice>
              <mc:Fallback>
                <p:oleObj name="Equation" r:id="rId7" imgW="901309" imgH="44430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981200"/>
                        <a:ext cx="19050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7696200" y="37338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7696200" y="32766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1" name="Arc 9"/>
          <p:cNvSpPr>
            <a:spLocks/>
          </p:cNvSpPr>
          <p:nvPr/>
        </p:nvSpPr>
        <p:spPr bwMode="auto">
          <a:xfrm flipH="1">
            <a:off x="6248400" y="38862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953000" y="41148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Cancel the (x + 4)s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sp>
        <p:nvSpPr>
          <p:cNvPr id="13324" name="Arc 12"/>
          <p:cNvSpPr>
            <a:spLocks/>
          </p:cNvSpPr>
          <p:nvPr/>
        </p:nvSpPr>
        <p:spPr bwMode="auto">
          <a:xfrm flipH="1">
            <a:off x="6248400" y="25146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191000" y="2514600"/>
            <a:ext cx="2133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Two numbers that multiply to give +12 and add to give +11, when one is doubled</a:t>
            </a:r>
          </a:p>
        </p:txBody>
      </p:sp>
      <p:pic>
        <p:nvPicPr>
          <p:cNvPr id="11278" name="Picture 17" descr="bu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/>
      <p:bldP spid="13320" grpId="0" animBg="1"/>
      <p:bldP spid="13321" grpId="0" animBg="1"/>
      <p:bldP spid="13322" grpId="0"/>
      <p:bldP spid="13324" grpId="0" animBg="1"/>
      <p:bldP spid="133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1143000" y="2743200"/>
            <a:ext cx="6781800" cy="12096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1B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8862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You can divide a polynomial (an equation with a power of x in) by (x ± p)</a:t>
            </a:r>
          </a:p>
          <a:p>
            <a:pPr algn="ctr" eaLnBrk="1" hangingPunct="1">
              <a:buFontTx/>
              <a:buNone/>
            </a:pPr>
            <a:endParaRPr lang="en-GB" altLang="en-US" sz="1800" b="1" u="sng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First though, we will look at numerical long division, and what the process actually means…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1) Divide 819 by 7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So 7 divides into 819 exactly 117 times, with no remainder</a:t>
            </a: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1B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6858000" y="2057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 flipV="1">
            <a:off x="6858000" y="20574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4008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7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9342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8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73152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1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6200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9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9342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73152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76200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9342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73152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76200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6934200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7315200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7620000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7010400" y="29718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8077200" y="27432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7315200" y="3429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7620000" y="3429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73152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6200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7391400" y="38862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7315200" y="4343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7620000" y="4343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7391400" y="48006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7620000" y="4876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8077200" y="45720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8077200" y="36576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4114800" y="1981200"/>
            <a:ext cx="2133600" cy="311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First, ‘How many 700s in 800’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1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‘1 x 700’ from what we started with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4114800" y="1981200"/>
            <a:ext cx="213360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Second, ‘How many 70s in 119’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1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‘1 x 70’ from what we had (119)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4114800" y="1981200"/>
            <a:ext cx="213360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Finally, ‘How many 7s in 49’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7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‘7 x 7’ from what we had (49)</a:t>
            </a:r>
          </a:p>
        </p:txBody>
      </p:sp>
      <p:pic>
        <p:nvPicPr>
          <p:cNvPr id="13348" name="Picture 36" descr="pic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15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5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5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5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5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2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15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15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15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7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  <p:bldP spid="15366" grpId="0" animBg="1"/>
      <p:bldP spid="15367" grpId="0"/>
      <p:bldP spid="15368" grpId="0"/>
      <p:bldP spid="15369" grpId="0"/>
      <p:bldP spid="15370" grpId="0"/>
      <p:bldP spid="15371" grpId="0"/>
      <p:bldP spid="15372" grpId="0"/>
      <p:bldP spid="15373" grpId="0"/>
      <p:bldP spid="15374" grpId="0"/>
      <p:bldP spid="15375" grpId="0"/>
      <p:bldP spid="15376" grpId="0"/>
      <p:bldP spid="15377" grpId="0"/>
      <p:bldP spid="15378" grpId="0"/>
      <p:bldP spid="15379" grpId="0"/>
      <p:bldP spid="15380" grpId="0" animBg="1"/>
      <p:bldP spid="15381" grpId="0" animBg="1"/>
      <p:bldP spid="15382" grpId="0"/>
      <p:bldP spid="15383" grpId="0"/>
      <p:bldP spid="15384" grpId="0"/>
      <p:bldP spid="15385" grpId="0"/>
      <p:bldP spid="15386" grpId="0" animBg="1"/>
      <p:bldP spid="15387" grpId="0"/>
      <p:bldP spid="15388" grpId="0"/>
      <p:bldP spid="15389" grpId="0" animBg="1"/>
      <p:bldP spid="15390" grpId="0"/>
      <p:bldP spid="15391" grpId="0" animBg="1"/>
      <p:bldP spid="15392" grpId="0" animBg="1"/>
      <p:bldP spid="15393" grpId="0" build="allAtOnce"/>
      <p:bldP spid="15394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8862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You can divide a polynomial (an equation with a power of x in) by (x ± p)</a:t>
            </a:r>
          </a:p>
          <a:p>
            <a:pPr algn="ctr" eaLnBrk="1" hangingPunct="1">
              <a:buFontTx/>
              <a:buNone/>
            </a:pPr>
            <a:endParaRPr lang="en-GB" altLang="en-US" sz="1800" b="1" u="sng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First though, we will look at numerical long division, and what the process actually means…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1) Divide 9746 by 9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So 9 divides into 9746 exactly 1082 times, with 8 remainder</a:t>
            </a: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1B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6858000" y="2057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 flipV="1">
            <a:off x="6858000" y="2057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4008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9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9342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9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2390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7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76200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4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9342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2390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76200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9342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72390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76200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7924800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7315200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7620000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7010400" y="29718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8382000" y="27432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7924800" y="3429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73152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76200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7391400" y="38862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7315200" y="4343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7620000" y="4343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7391400" y="48006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7924800" y="4343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8382000" y="45720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8382000" y="36576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3925888" y="3125788"/>
            <a:ext cx="243840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First, ‘How many 9000s in 9000’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1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‘1 x 9000’ from what we started with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3916363" y="3135313"/>
            <a:ext cx="2133600" cy="311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Second, ‘How many 900s in 746’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0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‘0 x 900’ from what we had left (746)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3935413" y="3154363"/>
            <a:ext cx="2133600" cy="311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Third, ‘How many 90s in 746’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8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‘8 x 90’ from what we had left (746)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7924800" y="2057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6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7924800" y="16002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7924800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79248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7620000" y="4876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7924800" y="4876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6426" name="Text Box 42"/>
          <p:cNvSpPr txBox="1">
            <a:spLocks noChangeArrowheads="1"/>
          </p:cNvSpPr>
          <p:nvPr/>
        </p:nvSpPr>
        <p:spPr bwMode="auto">
          <a:xfrm>
            <a:off x="7620000" y="5334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7924800" y="5334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7696200" y="57912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7924800" y="5791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3916363" y="3125788"/>
            <a:ext cx="2133600" cy="311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Finally, ‘How many 9s in 26’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2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We now take away ‘2 x 9’ from what we had left (26)</a:t>
            </a:r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8382000" y="55626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4383" name="Picture 48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16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6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6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6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6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9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16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16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0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6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6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6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5" dur="5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1" grpId="0"/>
      <p:bldP spid="16392" grpId="0"/>
      <p:bldP spid="16393" grpId="0"/>
      <p:bldP spid="16394" grpId="0"/>
      <p:bldP spid="16396" grpId="0"/>
      <p:bldP spid="16398" grpId="0"/>
      <p:bldP spid="16399" grpId="0"/>
      <p:bldP spid="16400" grpId="0"/>
      <p:bldP spid="16401" grpId="0"/>
      <p:bldP spid="16402" grpId="0"/>
      <p:bldP spid="16403" grpId="0"/>
      <p:bldP spid="16404" grpId="0" animBg="1"/>
      <p:bldP spid="16405" grpId="0" animBg="1"/>
      <p:bldP spid="16407" grpId="0"/>
      <p:bldP spid="16408" grpId="0"/>
      <p:bldP spid="16409" grpId="0"/>
      <p:bldP spid="16410" grpId="0" animBg="1"/>
      <p:bldP spid="16411" grpId="0"/>
      <p:bldP spid="16412" grpId="0"/>
      <p:bldP spid="16413" grpId="0" animBg="1"/>
      <p:bldP spid="16414" grpId="0"/>
      <p:bldP spid="16415" grpId="0" animBg="1"/>
      <p:bldP spid="16416" grpId="0" animBg="1"/>
      <p:bldP spid="16417" grpId="0" build="allAtOnce"/>
      <p:bldP spid="16418" grpId="0" build="allAtOnce"/>
      <p:bldP spid="16419" grpId="0" build="allAtOnce"/>
      <p:bldP spid="16420" grpId="0"/>
      <p:bldP spid="16421" grpId="0"/>
      <p:bldP spid="16422" grpId="0"/>
      <p:bldP spid="16423" grpId="0"/>
      <p:bldP spid="16424" grpId="0"/>
      <p:bldP spid="16425" grpId="0"/>
      <p:bldP spid="16426" grpId="0"/>
      <p:bldP spid="16427" grpId="0"/>
      <p:bldP spid="16428" grpId="0" animBg="1"/>
      <p:bldP spid="16429" grpId="0"/>
      <p:bldP spid="164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4097338" y="3363913"/>
            <a:ext cx="2514600" cy="270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Third, Divide -2x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-2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We then subtract -2(x – 3) from what we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38100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You can divide a polynomial (an equation with a power of x in) by (x ± p)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We are now going to look at some algebraic examples..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1)  Divide 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+ 2x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17x + 6 by (x – 3)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So the answer is 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+ 5x – 2, and there is no remainder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This means that (x – 3) is a </a:t>
            </a:r>
            <a:r>
              <a:rPr lang="en-GB" altLang="en-US" sz="1800" u="sng" smtClean="0">
                <a:latin typeface="Comic Sans MS" pitchFamily="66" charset="0"/>
              </a:rPr>
              <a:t>factor</a:t>
            </a:r>
            <a:r>
              <a:rPr lang="en-GB" altLang="en-US" sz="1800" smtClean="0">
                <a:latin typeface="Comic Sans MS" pitchFamily="66" charset="0"/>
              </a:rPr>
              <a:t> of the original equation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1B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57800" y="1905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 - 3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172200" y="19050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+  2x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–  17x  +  6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V="1">
            <a:off x="6096000" y="1828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 flipV="1">
            <a:off x="6096000" y="1828800"/>
            <a:ext cx="2438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172200" y="1447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172200" y="22860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6248400" y="26670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781800" y="28194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5x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-  17x  +  6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858000" y="1447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5x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553200" y="1447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6781800" y="32004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5x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-  15x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6858000" y="35814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7315200" y="36576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  2x  +  6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7620000" y="1447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7315200" y="1447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7315200" y="40386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  2x  +  6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7391400" y="44196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8229600" y="4495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4124325" y="3373438"/>
            <a:ext cx="25146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First, Divide 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We then subtract 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(x – 3) from what we started with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36" name="Oval 28"/>
          <p:cNvSpPr>
            <a:spLocks noChangeArrowheads="1"/>
          </p:cNvSpPr>
          <p:nvPr/>
        </p:nvSpPr>
        <p:spPr bwMode="auto">
          <a:xfrm>
            <a:off x="6172200" y="19050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37" name="Oval 29"/>
          <p:cNvSpPr>
            <a:spLocks noChangeArrowheads="1"/>
          </p:cNvSpPr>
          <p:nvPr/>
        </p:nvSpPr>
        <p:spPr bwMode="auto">
          <a:xfrm>
            <a:off x="5257800" y="19050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38" name="Oval 30"/>
          <p:cNvSpPr>
            <a:spLocks noChangeArrowheads="1"/>
          </p:cNvSpPr>
          <p:nvPr/>
        </p:nvSpPr>
        <p:spPr bwMode="auto">
          <a:xfrm>
            <a:off x="5257800" y="1905000"/>
            <a:ext cx="6858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4124325" y="3373438"/>
            <a:ext cx="2514600" cy="270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Second, Divide 5x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5x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We then subtract 5x(x – 3) from what we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40" name="Oval 32"/>
          <p:cNvSpPr>
            <a:spLocks noChangeArrowheads="1"/>
          </p:cNvSpPr>
          <p:nvPr/>
        </p:nvSpPr>
        <p:spPr bwMode="auto">
          <a:xfrm>
            <a:off x="6858000" y="2819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42" name="Oval 34"/>
          <p:cNvSpPr>
            <a:spLocks noChangeArrowheads="1"/>
          </p:cNvSpPr>
          <p:nvPr/>
        </p:nvSpPr>
        <p:spPr bwMode="auto">
          <a:xfrm>
            <a:off x="7315200" y="3657600"/>
            <a:ext cx="6096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43" name="Oval 35"/>
          <p:cNvSpPr>
            <a:spLocks noChangeArrowheads="1"/>
          </p:cNvSpPr>
          <p:nvPr/>
        </p:nvSpPr>
        <p:spPr bwMode="auto">
          <a:xfrm>
            <a:off x="6172200" y="14478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44" name="Oval 36"/>
          <p:cNvSpPr>
            <a:spLocks noChangeArrowheads="1"/>
          </p:cNvSpPr>
          <p:nvPr/>
        </p:nvSpPr>
        <p:spPr bwMode="auto">
          <a:xfrm>
            <a:off x="6629400" y="1447800"/>
            <a:ext cx="6096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45" name="Oval 37"/>
          <p:cNvSpPr>
            <a:spLocks noChangeArrowheads="1"/>
          </p:cNvSpPr>
          <p:nvPr/>
        </p:nvSpPr>
        <p:spPr bwMode="auto">
          <a:xfrm>
            <a:off x="7391400" y="14478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5394" name="Picture 38" descr="pic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7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7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7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7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8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3" dur="500"/>
                                        <p:tgtEl>
                                          <p:spTgt spid="1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17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17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74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2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5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74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0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3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15" grpId="0"/>
      <p:bldP spid="17416" grpId="0" animBg="1"/>
      <p:bldP spid="17417" grpId="0" animBg="1"/>
      <p:bldP spid="17419" grpId="0"/>
      <p:bldP spid="17420" grpId="0" animBg="1"/>
      <p:bldP spid="17422" grpId="0"/>
      <p:bldP spid="17423" grpId="0"/>
      <p:bldP spid="17424" grpId="0"/>
      <p:bldP spid="17425" grpId="0"/>
      <p:bldP spid="17426" grpId="0" animBg="1"/>
      <p:bldP spid="17427" grpId="0"/>
      <p:bldP spid="17429" grpId="0"/>
      <p:bldP spid="17430" grpId="0"/>
      <p:bldP spid="17431" grpId="0"/>
      <p:bldP spid="17433" grpId="0" animBg="1"/>
      <p:bldP spid="17435" grpId="0" build="allAtOnce"/>
      <p:bldP spid="17436" grpId="0" animBg="1"/>
      <p:bldP spid="17436" grpId="1" animBg="1"/>
      <p:bldP spid="17437" grpId="0" animBg="1"/>
      <p:bldP spid="17437" grpId="1" animBg="1"/>
      <p:bldP spid="17437" grpId="2" animBg="1"/>
      <p:bldP spid="17437" grpId="3" animBg="1"/>
      <p:bldP spid="17437" grpId="4" animBg="1"/>
      <p:bldP spid="17437" grpId="5" animBg="1"/>
      <p:bldP spid="17438" grpId="0" animBg="1"/>
      <p:bldP spid="17438" grpId="1" animBg="1"/>
      <p:bldP spid="17438" grpId="2" animBg="1"/>
      <p:bldP spid="17438" grpId="3" animBg="1"/>
      <p:bldP spid="17438" grpId="4" animBg="1"/>
      <p:bldP spid="17438" grpId="5" animBg="1"/>
      <p:bldP spid="17439" grpId="0" build="allAtOnce"/>
      <p:bldP spid="17440" grpId="0" animBg="1"/>
      <p:bldP spid="17440" grpId="1" animBg="1"/>
      <p:bldP spid="17442" grpId="0" animBg="1"/>
      <p:bldP spid="17442" grpId="1" animBg="1"/>
      <p:bldP spid="17443" grpId="0" animBg="1"/>
      <p:bldP spid="17443" grpId="1" animBg="1"/>
      <p:bldP spid="17444" grpId="0" animBg="1"/>
      <p:bldP spid="17444" grpId="1" animBg="1"/>
      <p:bldP spid="17445" grpId="0" animBg="1"/>
      <p:bldP spid="1744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38100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You can divide a polynomial (an equation with a power of x in) by (x ± p)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We are now going to look at some algebraic examples..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1)  Divide 6x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+ 28x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7x + 15 by (x + 5)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So the answer is 6x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- 2x + 3, and there is no remainder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This means that (x + 5) is a </a:t>
            </a:r>
            <a:r>
              <a:rPr lang="en-GB" altLang="en-US" sz="1800" u="sng" smtClean="0">
                <a:latin typeface="Comic Sans MS" pitchFamily="66" charset="0"/>
              </a:rPr>
              <a:t>factor</a:t>
            </a:r>
            <a:r>
              <a:rPr lang="en-GB" altLang="en-US" sz="1800" smtClean="0">
                <a:latin typeface="Comic Sans MS" pitchFamily="66" charset="0"/>
              </a:rPr>
              <a:t> of the original equation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1B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257800" y="1905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 + 5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172200" y="19050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+  28x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–  7x  +  15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V="1">
            <a:off x="6096000" y="1828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 flipV="1">
            <a:off x="6096000" y="18288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6172200" y="14478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6x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172200" y="22860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6x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+  30x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6248400" y="26670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7010400" y="28194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-  7x  +  15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7010400" y="1447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705600" y="1447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7010400" y="32004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-  10x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162800" y="35814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7848600" y="36576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  +  15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7848600" y="1447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7543800" y="1447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7848600" y="4038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  +  15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7924800" y="44196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8534400" y="4495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364038" y="3686175"/>
            <a:ext cx="25146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First, Divide 6x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6x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We then subtract 6x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(x + 5) from what we started with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56" name="Oval 24"/>
          <p:cNvSpPr>
            <a:spLocks noChangeArrowheads="1"/>
          </p:cNvSpPr>
          <p:nvPr/>
        </p:nvSpPr>
        <p:spPr bwMode="auto">
          <a:xfrm>
            <a:off x="6172200" y="19050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5257800" y="19050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8" name="Oval 26"/>
          <p:cNvSpPr>
            <a:spLocks noChangeArrowheads="1"/>
          </p:cNvSpPr>
          <p:nvPr/>
        </p:nvSpPr>
        <p:spPr bwMode="auto">
          <a:xfrm>
            <a:off x="5257800" y="1905000"/>
            <a:ext cx="6858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4224338" y="3454400"/>
            <a:ext cx="2514600" cy="270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Second, Divide -2x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-2x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We then subtract -2x(x + 5) from what we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60" name="Oval 28"/>
          <p:cNvSpPr>
            <a:spLocks noChangeArrowheads="1"/>
          </p:cNvSpPr>
          <p:nvPr/>
        </p:nvSpPr>
        <p:spPr bwMode="auto">
          <a:xfrm>
            <a:off x="7086600" y="28194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4310063" y="3695700"/>
            <a:ext cx="25146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Third, Divide 3x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3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We then subtract 3(x + 5) from what we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62" name="Oval 30"/>
          <p:cNvSpPr>
            <a:spLocks noChangeArrowheads="1"/>
          </p:cNvSpPr>
          <p:nvPr/>
        </p:nvSpPr>
        <p:spPr bwMode="auto">
          <a:xfrm>
            <a:off x="7848600" y="36576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3" name="Oval 31"/>
          <p:cNvSpPr>
            <a:spLocks noChangeArrowheads="1"/>
          </p:cNvSpPr>
          <p:nvPr/>
        </p:nvSpPr>
        <p:spPr bwMode="auto">
          <a:xfrm>
            <a:off x="6172200" y="14478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4" name="Oval 32"/>
          <p:cNvSpPr>
            <a:spLocks noChangeArrowheads="1"/>
          </p:cNvSpPr>
          <p:nvPr/>
        </p:nvSpPr>
        <p:spPr bwMode="auto">
          <a:xfrm>
            <a:off x="6629400" y="1447800"/>
            <a:ext cx="838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5" name="Oval 33"/>
          <p:cNvSpPr>
            <a:spLocks noChangeArrowheads="1"/>
          </p:cNvSpPr>
          <p:nvPr/>
        </p:nvSpPr>
        <p:spPr bwMode="auto">
          <a:xfrm>
            <a:off x="7391400" y="1447800"/>
            <a:ext cx="762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6417" name="Picture 34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4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8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8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84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8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8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8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7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3" dur="500"/>
                                        <p:tgtEl>
                                          <p:spTgt spid="1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18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18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18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8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2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5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8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18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0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3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39" grpId="0" animBg="1"/>
      <p:bldP spid="18440" grpId="0" animBg="1"/>
      <p:bldP spid="18442" grpId="0"/>
      <p:bldP spid="18443" grpId="0" animBg="1"/>
      <p:bldP spid="18444" grpId="0"/>
      <p:bldP spid="18445" grpId="0"/>
      <p:bldP spid="18446" grpId="0"/>
      <p:bldP spid="18447" grpId="0"/>
      <p:bldP spid="18448" grpId="0" animBg="1"/>
      <p:bldP spid="18449" grpId="0"/>
      <p:bldP spid="18450" grpId="0"/>
      <p:bldP spid="18451" grpId="0"/>
      <p:bldP spid="18452" grpId="0"/>
      <p:bldP spid="18453" grpId="0" animBg="1"/>
      <p:bldP spid="18455" grpId="0" build="allAtOnce"/>
      <p:bldP spid="18456" grpId="0" animBg="1"/>
      <p:bldP spid="18456" grpId="1" animBg="1"/>
      <p:bldP spid="18457" grpId="0" animBg="1"/>
      <p:bldP spid="18457" grpId="1" animBg="1"/>
      <p:bldP spid="18457" grpId="2" animBg="1"/>
      <p:bldP spid="18457" grpId="3" animBg="1"/>
      <p:bldP spid="18457" grpId="4" animBg="1"/>
      <p:bldP spid="18457" grpId="5" animBg="1"/>
      <p:bldP spid="18458" grpId="0" animBg="1"/>
      <p:bldP spid="18458" grpId="1" animBg="1"/>
      <p:bldP spid="18458" grpId="2" animBg="1"/>
      <p:bldP spid="18458" grpId="3" animBg="1"/>
      <p:bldP spid="18458" grpId="4" animBg="1"/>
      <p:bldP spid="18458" grpId="5" animBg="1"/>
      <p:bldP spid="18459" grpId="0" build="allAtOnce"/>
      <p:bldP spid="18460" grpId="0" animBg="1"/>
      <p:bldP spid="18460" grpId="1" animBg="1"/>
      <p:bldP spid="18462" grpId="0" animBg="1"/>
      <p:bldP spid="18462" grpId="1" animBg="1"/>
      <p:bldP spid="18463" grpId="0" animBg="1"/>
      <p:bldP spid="18463" grpId="1" animBg="1"/>
      <p:bldP spid="18464" grpId="0" animBg="1"/>
      <p:bldP spid="18464" grpId="1" animBg="1"/>
      <p:bldP spid="18465" grpId="0" animBg="1"/>
      <p:bldP spid="1846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1143000" y="2743200"/>
            <a:ext cx="6781800" cy="12096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1C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657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Some things to be aware of when dividing algebraically…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Always include all different powers of x, up to the highest that you have…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Divide 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– 3x – 2 by (x – 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You must include ‘0x</a:t>
            </a:r>
            <a:r>
              <a:rPr lang="en-GB" altLang="en-US" sz="18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’ in the division…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 So our answer is ‘x</a:t>
            </a:r>
            <a:r>
              <a:rPr lang="en-GB" altLang="en-US" sz="18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 + 2x + 1. This is commonly known as the </a:t>
            </a:r>
            <a:r>
              <a:rPr lang="en-GB" altLang="en-US" sz="1800" u="sng" smtClean="0">
                <a:latin typeface="Comic Sans MS" pitchFamily="66" charset="0"/>
                <a:sym typeface="Wingdings" pitchFamily="2" charset="2"/>
              </a:rPr>
              <a:t>quotient</a:t>
            </a:r>
            <a:endParaRPr lang="en-GB" altLang="en-US" sz="1800" u="sng" smtClean="0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1C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60960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 flipV="1">
            <a:off x="6096000" y="19812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334000" y="2057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 - 2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096000" y="20574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+  0x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–  3x  -  2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096000" y="160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6096000" y="24384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6172200" y="28194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705600" y="28956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3x  -  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6705600" y="160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6477000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6705600" y="32766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4x</a:t>
            </a: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6781800" y="3657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7620000" y="37338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  –  2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74676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71628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620000" y="41148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  –  2</a:t>
            </a: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7696200" y="44958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8153400" y="4572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0503" name="Oval 23"/>
          <p:cNvSpPr>
            <a:spLocks noChangeArrowheads="1"/>
          </p:cNvSpPr>
          <p:nvPr/>
        </p:nvSpPr>
        <p:spPr bwMode="auto">
          <a:xfrm>
            <a:off x="5334000" y="2057400"/>
            <a:ext cx="6858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4" name="Oval 24"/>
          <p:cNvSpPr>
            <a:spLocks noChangeArrowheads="1"/>
          </p:cNvSpPr>
          <p:nvPr/>
        </p:nvSpPr>
        <p:spPr bwMode="auto">
          <a:xfrm>
            <a:off x="6096000" y="2057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5" name="Oval 25"/>
          <p:cNvSpPr>
            <a:spLocks noChangeArrowheads="1"/>
          </p:cNvSpPr>
          <p:nvPr/>
        </p:nvSpPr>
        <p:spPr bwMode="auto">
          <a:xfrm>
            <a:off x="6781800" y="28956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6" name="Oval 26"/>
          <p:cNvSpPr>
            <a:spLocks noChangeArrowheads="1"/>
          </p:cNvSpPr>
          <p:nvPr/>
        </p:nvSpPr>
        <p:spPr bwMode="auto">
          <a:xfrm>
            <a:off x="7620000" y="37338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7" name="Oval 27"/>
          <p:cNvSpPr>
            <a:spLocks noChangeArrowheads="1"/>
          </p:cNvSpPr>
          <p:nvPr/>
        </p:nvSpPr>
        <p:spPr bwMode="auto">
          <a:xfrm>
            <a:off x="5334000" y="2057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8" name="Oval 28"/>
          <p:cNvSpPr>
            <a:spLocks noChangeArrowheads="1"/>
          </p:cNvSpPr>
          <p:nvPr/>
        </p:nvSpPr>
        <p:spPr bwMode="auto">
          <a:xfrm>
            <a:off x="6096000" y="16002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9" name="Oval 29"/>
          <p:cNvSpPr>
            <a:spLocks noChangeArrowheads="1"/>
          </p:cNvSpPr>
          <p:nvPr/>
        </p:nvSpPr>
        <p:spPr bwMode="auto">
          <a:xfrm>
            <a:off x="65532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0" name="Oval 30"/>
          <p:cNvSpPr>
            <a:spLocks noChangeArrowheads="1"/>
          </p:cNvSpPr>
          <p:nvPr/>
        </p:nvSpPr>
        <p:spPr bwMode="auto">
          <a:xfrm>
            <a:off x="71628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1" name="Oval 31"/>
          <p:cNvSpPr>
            <a:spLocks noChangeArrowheads="1"/>
          </p:cNvSpPr>
          <p:nvPr/>
        </p:nvSpPr>
        <p:spPr bwMode="auto">
          <a:xfrm>
            <a:off x="6781800" y="2057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First, divide 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(x – 2) and subtract from what you started with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Second, divide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2x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2x(x – 2)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Third, divide x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1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1(x – 2)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8467" name="Picture 35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5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8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20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0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205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05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05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1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205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205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0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0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2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1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4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  <p:bldP spid="20487" grpId="0"/>
      <p:bldP spid="20488" grpId="0"/>
      <p:bldP spid="20490" grpId="0"/>
      <p:bldP spid="20491" grpId="0" animBg="1"/>
      <p:bldP spid="20492" grpId="0"/>
      <p:bldP spid="20495" grpId="0"/>
      <p:bldP spid="20496" grpId="0" animBg="1"/>
      <p:bldP spid="20497" grpId="0"/>
      <p:bldP spid="20498" grpId="0"/>
      <p:bldP spid="20499" grpId="0"/>
      <p:bldP spid="20500" grpId="0"/>
      <p:bldP spid="20501" grpId="0" animBg="1"/>
      <p:bldP spid="20502" grpId="0"/>
      <p:bldP spid="20503" grpId="0" animBg="1"/>
      <p:bldP spid="20503" grpId="1" animBg="1"/>
      <p:bldP spid="20503" grpId="2" animBg="1"/>
      <p:bldP spid="20503" grpId="3" animBg="1"/>
      <p:bldP spid="20503" grpId="4" animBg="1"/>
      <p:bldP spid="20503" grpId="5" animBg="1"/>
      <p:bldP spid="20504" grpId="0" animBg="1"/>
      <p:bldP spid="20504" grpId="1" animBg="1"/>
      <p:bldP spid="20505" grpId="0" animBg="1"/>
      <p:bldP spid="20505" grpId="1" animBg="1"/>
      <p:bldP spid="20506" grpId="0" animBg="1"/>
      <p:bldP spid="20506" grpId="1" animBg="1"/>
      <p:bldP spid="20507" grpId="0" animBg="1"/>
      <p:bldP spid="20507" grpId="1" animBg="1"/>
      <p:bldP spid="20507" grpId="2" animBg="1"/>
      <p:bldP spid="20507" grpId="3" animBg="1"/>
      <p:bldP spid="20507" grpId="4" animBg="1"/>
      <p:bldP spid="20507" grpId="5" animBg="1"/>
      <p:bldP spid="20508" grpId="0" animBg="1"/>
      <p:bldP spid="20508" grpId="1" animBg="1"/>
      <p:bldP spid="20509" grpId="0" animBg="1"/>
      <p:bldP spid="20509" grpId="1" animBg="1"/>
      <p:bldP spid="20510" grpId="0" animBg="1"/>
      <p:bldP spid="20510" grpId="1" animBg="1"/>
      <p:bldP spid="20511" grpId="0" animBg="1"/>
      <p:bldP spid="20511" grpId="1" animBg="1"/>
      <p:bldP spid="20512" grpId="0" build="allAtOnce"/>
      <p:bldP spid="20513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191000" y="35814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First, divide 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(x – 1) and subtract from what you started with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657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Some things to be aware of when dividing algebraically…</a:t>
            </a:r>
          </a:p>
          <a:p>
            <a:pPr algn="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Always include all different powers of x, up to the highest that you have…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Divide 3x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– 3x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4x + 4 by (x – 1)</a:t>
            </a:r>
            <a:endParaRPr lang="en-GB" altLang="en-US" sz="18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 So our answer is ‘3x</a:t>
            </a:r>
            <a:r>
              <a:rPr lang="en-GB" altLang="en-US" sz="18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 – 4’</a:t>
            </a:r>
            <a:endParaRPr lang="en-GB" altLang="en-US" sz="1800" u="sng" smtClean="0">
              <a:latin typeface="Comic Sans MS" pitchFamily="66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1C</a:t>
            </a: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V="1">
            <a:off x="60960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 flipV="1">
            <a:off x="6096000" y="19812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5334000" y="2057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 - 1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6096000" y="20574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3x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-  3x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–  4x  +  4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096000" y="1600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0" y="24384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6172200" y="28194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7391400" y="2895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–  4x  +  4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7391400" y="32766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  4x  +  4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7467600" y="3657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76200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73152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8305800" y="3733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1527" name="Oval 23"/>
          <p:cNvSpPr>
            <a:spLocks noChangeArrowheads="1"/>
          </p:cNvSpPr>
          <p:nvPr/>
        </p:nvSpPr>
        <p:spPr bwMode="auto">
          <a:xfrm>
            <a:off x="5334000" y="2057400"/>
            <a:ext cx="6858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28" name="Oval 24"/>
          <p:cNvSpPr>
            <a:spLocks noChangeArrowheads="1"/>
          </p:cNvSpPr>
          <p:nvPr/>
        </p:nvSpPr>
        <p:spPr bwMode="auto">
          <a:xfrm>
            <a:off x="6096000" y="20574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0" name="Oval 26"/>
          <p:cNvSpPr>
            <a:spLocks noChangeArrowheads="1"/>
          </p:cNvSpPr>
          <p:nvPr/>
        </p:nvSpPr>
        <p:spPr bwMode="auto">
          <a:xfrm>
            <a:off x="7620000" y="28956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1" name="Oval 27"/>
          <p:cNvSpPr>
            <a:spLocks noChangeArrowheads="1"/>
          </p:cNvSpPr>
          <p:nvPr/>
        </p:nvSpPr>
        <p:spPr bwMode="auto">
          <a:xfrm>
            <a:off x="5334000" y="2057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2" name="Oval 28"/>
          <p:cNvSpPr>
            <a:spLocks noChangeArrowheads="1"/>
          </p:cNvSpPr>
          <p:nvPr/>
        </p:nvSpPr>
        <p:spPr bwMode="auto">
          <a:xfrm>
            <a:off x="6096000" y="16002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4" name="Oval 30"/>
          <p:cNvSpPr>
            <a:spLocks noChangeArrowheads="1"/>
          </p:cNvSpPr>
          <p:nvPr/>
        </p:nvSpPr>
        <p:spPr bwMode="auto">
          <a:xfrm>
            <a:off x="73914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4114800" y="35814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Second, divide -4x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-4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-4(x – 1)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9482" name="Picture 35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21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5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15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6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6" grpId="0" build="allAtOnce"/>
      <p:bldP spid="21509" grpId="0" animBg="1"/>
      <p:bldP spid="21510" grpId="0" animBg="1"/>
      <p:bldP spid="21511" grpId="0"/>
      <p:bldP spid="21512" grpId="0"/>
      <p:bldP spid="21514" grpId="0"/>
      <p:bldP spid="21515" grpId="0" animBg="1"/>
      <p:bldP spid="21516" grpId="0"/>
      <p:bldP spid="21519" grpId="0"/>
      <p:bldP spid="21520" grpId="0" animBg="1"/>
      <p:bldP spid="21522" grpId="0"/>
      <p:bldP spid="21523" grpId="0"/>
      <p:bldP spid="21526" grpId="0"/>
      <p:bldP spid="21527" grpId="0" animBg="1"/>
      <p:bldP spid="21527" grpId="1" animBg="1"/>
      <p:bldP spid="21527" grpId="2" animBg="1"/>
      <p:bldP spid="21527" grpId="3" animBg="1"/>
      <p:bldP spid="21528" grpId="0" animBg="1"/>
      <p:bldP spid="21528" grpId="1" animBg="1"/>
      <p:bldP spid="21530" grpId="0" animBg="1"/>
      <p:bldP spid="21530" grpId="1" animBg="1"/>
      <p:bldP spid="21531" grpId="0" animBg="1"/>
      <p:bldP spid="21531" grpId="1" animBg="1"/>
      <p:bldP spid="21531" grpId="2" animBg="1"/>
      <p:bldP spid="21531" grpId="3" animBg="1"/>
      <p:bldP spid="21532" grpId="0" animBg="1"/>
      <p:bldP spid="21532" grpId="1" animBg="1"/>
      <p:bldP spid="21534" grpId="0" animBg="1"/>
      <p:bldP spid="2153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657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Some things to be aware of when dividing algebraically…</a:t>
            </a:r>
          </a:p>
          <a:p>
            <a:pPr algn="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Sometimes you will have a remainder, in which case the expression you divided by is not a factor of the original equation…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Find the remainder when;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2x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– 5x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16x + 10 is divided by (x – 4)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endParaRPr lang="en-GB" altLang="en-US" sz="18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 So the remainder is -6.</a:t>
            </a:r>
            <a:endParaRPr lang="en-GB" altLang="en-US" sz="1800" u="sng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1C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60960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 flipV="1">
            <a:off x="6096000" y="19812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334000" y="2057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 - 4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096000" y="20574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2x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-  5x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–  16x  +  10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096000" y="1600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096000" y="24384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8x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6172200" y="28194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6858000" y="2895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16x  +  10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6858000" y="160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6629400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6858000" y="32766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12x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6934200" y="36576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7620000" y="3733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-4x  +  10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76200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73152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7620000" y="4114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-4x  +  16</a:t>
            </a:r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7696200" y="4495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8382000" y="4572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-6</a:t>
            </a:r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5334000" y="2057400"/>
            <a:ext cx="6858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6" name="Oval 24"/>
          <p:cNvSpPr>
            <a:spLocks noChangeArrowheads="1"/>
          </p:cNvSpPr>
          <p:nvPr/>
        </p:nvSpPr>
        <p:spPr bwMode="auto">
          <a:xfrm>
            <a:off x="6096000" y="20574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7" name="Oval 25"/>
          <p:cNvSpPr>
            <a:spLocks noChangeArrowheads="1"/>
          </p:cNvSpPr>
          <p:nvPr/>
        </p:nvSpPr>
        <p:spPr bwMode="auto">
          <a:xfrm>
            <a:off x="6934200" y="28956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8" name="Oval 26"/>
          <p:cNvSpPr>
            <a:spLocks noChangeArrowheads="1"/>
          </p:cNvSpPr>
          <p:nvPr/>
        </p:nvSpPr>
        <p:spPr bwMode="auto">
          <a:xfrm>
            <a:off x="7620000" y="37338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9" name="Oval 27"/>
          <p:cNvSpPr>
            <a:spLocks noChangeArrowheads="1"/>
          </p:cNvSpPr>
          <p:nvPr/>
        </p:nvSpPr>
        <p:spPr bwMode="auto">
          <a:xfrm>
            <a:off x="5334000" y="2057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0" name="Oval 28"/>
          <p:cNvSpPr>
            <a:spLocks noChangeArrowheads="1"/>
          </p:cNvSpPr>
          <p:nvPr/>
        </p:nvSpPr>
        <p:spPr bwMode="auto">
          <a:xfrm>
            <a:off x="6096000" y="16002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67818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2" name="Oval 30"/>
          <p:cNvSpPr>
            <a:spLocks noChangeArrowheads="1"/>
          </p:cNvSpPr>
          <p:nvPr/>
        </p:nvSpPr>
        <p:spPr bwMode="auto">
          <a:xfrm>
            <a:off x="73914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First, divide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(x – 4) and subtract from what you started with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3886200" y="3276600"/>
            <a:ext cx="266700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Second, divide 3x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3x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3x(x – 4)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Third, divide -4x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-4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-4(x – 4)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0514" name="Picture 35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3716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3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5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3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3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3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35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3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3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35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6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8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1" dur="500"/>
                                        <p:tgtEl>
                                          <p:spTgt spid="23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23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235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23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3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3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23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6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9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  <p:bldP spid="23559" grpId="0"/>
      <p:bldP spid="23560" grpId="0"/>
      <p:bldP spid="23562" grpId="0"/>
      <p:bldP spid="23563" grpId="0" animBg="1"/>
      <p:bldP spid="23564" grpId="0"/>
      <p:bldP spid="23567" grpId="0"/>
      <p:bldP spid="23568" grpId="0" animBg="1"/>
      <p:bldP spid="23569" grpId="0"/>
      <p:bldP spid="23570" grpId="0"/>
      <p:bldP spid="23571" grpId="0"/>
      <p:bldP spid="23572" grpId="0"/>
      <p:bldP spid="23573" grpId="0" animBg="1"/>
      <p:bldP spid="23574" grpId="0"/>
      <p:bldP spid="23575" grpId="0" animBg="1"/>
      <p:bldP spid="23575" grpId="1" animBg="1"/>
      <p:bldP spid="23575" grpId="2" animBg="1"/>
      <p:bldP spid="23575" grpId="3" animBg="1"/>
      <p:bldP spid="23575" grpId="4" animBg="1"/>
      <p:bldP spid="23575" grpId="5" animBg="1"/>
      <p:bldP spid="23576" grpId="0" animBg="1"/>
      <p:bldP spid="23576" grpId="1" animBg="1"/>
      <p:bldP spid="23577" grpId="0" animBg="1"/>
      <p:bldP spid="23577" grpId="1" animBg="1"/>
      <p:bldP spid="23578" grpId="0" animBg="1"/>
      <p:bldP spid="23578" grpId="1" animBg="1"/>
      <p:bldP spid="23579" grpId="0" animBg="1"/>
      <p:bldP spid="23579" grpId="1" animBg="1"/>
      <p:bldP spid="23579" grpId="2" animBg="1"/>
      <p:bldP spid="23579" grpId="3" animBg="1"/>
      <p:bldP spid="23579" grpId="4" animBg="1"/>
      <p:bldP spid="23579" grpId="5" animBg="1"/>
      <p:bldP spid="23580" grpId="0" animBg="1"/>
      <p:bldP spid="23580" grpId="1" animBg="1"/>
      <p:bldP spid="23581" grpId="0" animBg="1"/>
      <p:bldP spid="23581" grpId="1" animBg="1"/>
      <p:bldP spid="23582" grpId="0" animBg="1"/>
      <p:bldP spid="23582" grpId="1" animBg="1"/>
      <p:bldP spid="23584" grpId="0" build="allAtOnce"/>
      <p:bldP spid="2358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This chapter focuses on Algebra and Algebraic manipulation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will look at Algebraic Division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will also learn the Remainder and Factor theorems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1143000" y="2743200"/>
            <a:ext cx="6781800" cy="12096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1D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810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If f(p) = 0, then (x – p) is a factor of f(x)</a:t>
            </a:r>
          </a:p>
          <a:p>
            <a:pPr algn="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f(x) 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A function of x, any equation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f(p)  The function of x with a value p substituted in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For example;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Show that (x – 2) is a factor of 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+ 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4x - 4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1D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096000" y="19050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  <a:r>
              <a:rPr lang="en-GB" altLang="en-US" sz="2000" baseline="30000">
                <a:latin typeface="Comic Sans MS" pitchFamily="66" charset="0"/>
              </a:rPr>
              <a:t>3</a:t>
            </a:r>
            <a:r>
              <a:rPr lang="en-GB" altLang="en-US" sz="2000">
                <a:latin typeface="Comic Sans MS" pitchFamily="66" charset="0"/>
              </a:rPr>
              <a:t>  +  x</a:t>
            </a:r>
            <a:r>
              <a:rPr lang="en-GB" altLang="en-US" sz="2000" baseline="30000">
                <a:latin typeface="Comic Sans MS" pitchFamily="66" charset="0"/>
              </a:rPr>
              <a:t>2</a:t>
            </a:r>
            <a:r>
              <a:rPr lang="en-GB" altLang="en-US" sz="2000">
                <a:latin typeface="Comic Sans MS" pitchFamily="66" charset="0"/>
              </a:rPr>
              <a:t>  –  4x  -  4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6096000" y="28956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2</a:t>
            </a:r>
            <a:r>
              <a:rPr lang="en-GB" altLang="en-US" sz="2000" baseline="30000">
                <a:latin typeface="Comic Sans MS" pitchFamily="66" charset="0"/>
              </a:rPr>
              <a:t>3</a:t>
            </a:r>
            <a:r>
              <a:rPr lang="en-GB" altLang="en-US" sz="2000">
                <a:latin typeface="Comic Sans MS" pitchFamily="66" charset="0"/>
              </a:rPr>
              <a:t>  +  2</a:t>
            </a:r>
            <a:r>
              <a:rPr lang="en-GB" altLang="en-US" sz="2000" baseline="30000">
                <a:latin typeface="Comic Sans MS" pitchFamily="66" charset="0"/>
              </a:rPr>
              <a:t>2</a:t>
            </a:r>
            <a:r>
              <a:rPr lang="en-GB" altLang="en-US" sz="2000">
                <a:latin typeface="Comic Sans MS" pitchFamily="66" charset="0"/>
              </a:rPr>
              <a:t>  –  (4x2)  -  4</a:t>
            </a:r>
          </a:p>
        </p:txBody>
      </p:sp>
      <p:sp>
        <p:nvSpPr>
          <p:cNvPr id="25608" name="Arc 8"/>
          <p:cNvSpPr>
            <a:spLocks/>
          </p:cNvSpPr>
          <p:nvPr/>
        </p:nvSpPr>
        <p:spPr bwMode="auto">
          <a:xfrm flipH="1">
            <a:off x="5791200" y="2133600"/>
            <a:ext cx="228600" cy="9144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409695566 h 43199"/>
              <a:gd name="T4" fmla="*/ 0 w 21600"/>
              <a:gd name="T5" fmla="*/ 204852715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9" name="Arc 9"/>
          <p:cNvSpPr>
            <a:spLocks/>
          </p:cNvSpPr>
          <p:nvPr/>
        </p:nvSpPr>
        <p:spPr bwMode="auto">
          <a:xfrm flipH="1">
            <a:off x="5791200" y="3200400"/>
            <a:ext cx="228600" cy="9144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409695566 h 43199"/>
              <a:gd name="T4" fmla="*/ 0 w 21600"/>
              <a:gd name="T5" fmla="*/ 204852715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096000" y="39624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8  +  4  –  8  -  4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096000" y="49530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= 0</a:t>
            </a:r>
          </a:p>
        </p:txBody>
      </p:sp>
      <p:sp>
        <p:nvSpPr>
          <p:cNvPr id="25612" name="Arc 12"/>
          <p:cNvSpPr>
            <a:spLocks/>
          </p:cNvSpPr>
          <p:nvPr/>
        </p:nvSpPr>
        <p:spPr bwMode="auto">
          <a:xfrm flipH="1">
            <a:off x="5791200" y="4267200"/>
            <a:ext cx="228600" cy="9144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409695566 h 43199"/>
              <a:gd name="T4" fmla="*/ 0 w 21600"/>
              <a:gd name="T5" fmla="*/ 204852715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495800" y="22860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Substitute in x = 2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4495800" y="33528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Work out each term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953000" y="5715000"/>
            <a:ext cx="327660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So because f(2) = 0, (x – 2) is a factor of the original equation</a:t>
            </a:r>
          </a:p>
        </p:txBody>
      </p:sp>
      <p:pic>
        <p:nvPicPr>
          <p:cNvPr id="22543" name="Picture 17" descr="d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/>
      <p:bldP spid="25608" grpId="0" animBg="1"/>
      <p:bldP spid="25609" grpId="0" animBg="1"/>
      <p:bldP spid="25610" grpId="0"/>
      <p:bldP spid="25611" grpId="0"/>
      <p:bldP spid="25612" grpId="0" animBg="1"/>
      <p:bldP spid="25613" grpId="0"/>
      <p:bldP spid="25614" grpId="0"/>
      <p:bldP spid="256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10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If f(p) = 0, then (x – p) is a factor of f(x)</a:t>
            </a:r>
          </a:p>
          <a:p>
            <a:pPr algn="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f(x) 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A function of x, any equation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f(p)  The function of x with a value p substituted in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For example;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Factorise 2x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+ 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18x - 9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1D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096000" y="19050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2x</a:t>
            </a:r>
            <a:r>
              <a:rPr lang="en-GB" altLang="en-US" sz="2000" baseline="30000">
                <a:latin typeface="Comic Sans MS" pitchFamily="66" charset="0"/>
              </a:rPr>
              <a:t>3</a:t>
            </a:r>
            <a:r>
              <a:rPr lang="en-GB" altLang="en-US" sz="2000">
                <a:latin typeface="Comic Sans MS" pitchFamily="66" charset="0"/>
              </a:rPr>
              <a:t>  +  x</a:t>
            </a:r>
            <a:r>
              <a:rPr lang="en-GB" altLang="en-US" sz="2000" baseline="30000">
                <a:latin typeface="Comic Sans MS" pitchFamily="66" charset="0"/>
              </a:rPr>
              <a:t>2</a:t>
            </a:r>
            <a:r>
              <a:rPr lang="en-GB" altLang="en-US" sz="2000">
                <a:latin typeface="Comic Sans MS" pitchFamily="66" charset="0"/>
              </a:rPr>
              <a:t>  –  18x  -  9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181600" y="2438400"/>
            <a:ext cx="3733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Substitute in values of x to find a factor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096000" y="33528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2  +  1  –  18  -  9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6096000" y="38862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= -24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5105400" y="3352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 = 1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6096000" y="44958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16  +  4  –  36  -  9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6096000" y="50292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= -25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5105400" y="4495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 = 2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6096000" y="56388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54  +  9  –  54  -  9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6096000" y="61722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= 0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5105400" y="5638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x = 3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2133600" y="6019800"/>
            <a:ext cx="20574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So (x – 3) is a factor</a:t>
            </a:r>
          </a:p>
        </p:txBody>
      </p:sp>
      <p:pic>
        <p:nvPicPr>
          <p:cNvPr id="23569" name="Picture 25" descr="don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6" grpId="0"/>
      <p:bldP spid="26639" grpId="0"/>
      <p:bldP spid="26640" grpId="0"/>
      <p:bldP spid="26641" grpId="0"/>
      <p:bldP spid="26642" grpId="0"/>
      <p:bldP spid="26643" grpId="0"/>
      <p:bldP spid="26644" grpId="0"/>
      <p:bldP spid="26645" grpId="0"/>
      <p:bldP spid="26646" grpId="0"/>
      <p:bldP spid="26647" grpId="0"/>
      <p:bldP spid="2664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8100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If f(p) = 0, then (x – p) is a factor of f(x)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f(x) 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 A function of x, any equation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	f(p)  The function of x with a value p substituted in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For example;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Factorise 2x</a:t>
            </a:r>
            <a:r>
              <a:rPr lang="en-GB" altLang="en-US" sz="1600" baseline="30000" smtClean="0">
                <a:latin typeface="Comic Sans MS" pitchFamily="66" charset="0"/>
              </a:rPr>
              <a:t>3</a:t>
            </a:r>
            <a:r>
              <a:rPr lang="en-GB" altLang="en-US" sz="1600" smtClean="0">
                <a:latin typeface="Comic Sans MS" pitchFamily="66" charset="0"/>
              </a:rPr>
              <a:t> + 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– 18x – 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 Now we know (x – 3) is a factor, divide by it to find the quotient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 quotient is 2x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+ 7x + 3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1D</a:t>
            </a:r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V="1">
            <a:off x="60960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 flipV="1">
            <a:off x="6096000" y="19812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5334000" y="2057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 - 3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6096000" y="20574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2x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+   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 –  18x  -  9</a:t>
            </a: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6096000" y="1600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6096000" y="24384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6x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6172200" y="28194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6858000" y="2895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7x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18x  -  9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6858000" y="160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7x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629400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6858000" y="32766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7x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 –  21x</a:t>
            </a:r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6934200" y="36576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7696200" y="3733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  -  9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76200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7315200" y="160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7696200" y="4114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3x  -  9</a:t>
            </a:r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>
            <a:off x="7696200" y="4495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8382000" y="4572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7683" name="Oval 35"/>
          <p:cNvSpPr>
            <a:spLocks noChangeArrowheads="1"/>
          </p:cNvSpPr>
          <p:nvPr/>
        </p:nvSpPr>
        <p:spPr bwMode="auto">
          <a:xfrm>
            <a:off x="5334000" y="2057400"/>
            <a:ext cx="6858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84" name="Oval 36"/>
          <p:cNvSpPr>
            <a:spLocks noChangeArrowheads="1"/>
          </p:cNvSpPr>
          <p:nvPr/>
        </p:nvSpPr>
        <p:spPr bwMode="auto">
          <a:xfrm>
            <a:off x="6096000" y="20574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85" name="Oval 37"/>
          <p:cNvSpPr>
            <a:spLocks noChangeArrowheads="1"/>
          </p:cNvSpPr>
          <p:nvPr/>
        </p:nvSpPr>
        <p:spPr bwMode="auto">
          <a:xfrm>
            <a:off x="6934200" y="28956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86" name="Oval 38"/>
          <p:cNvSpPr>
            <a:spLocks noChangeArrowheads="1"/>
          </p:cNvSpPr>
          <p:nvPr/>
        </p:nvSpPr>
        <p:spPr bwMode="auto">
          <a:xfrm>
            <a:off x="7620000" y="37338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87" name="Oval 39"/>
          <p:cNvSpPr>
            <a:spLocks noChangeArrowheads="1"/>
          </p:cNvSpPr>
          <p:nvPr/>
        </p:nvSpPr>
        <p:spPr bwMode="auto">
          <a:xfrm>
            <a:off x="5334000" y="2057400"/>
            <a:ext cx="3810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6096000" y="1600200"/>
            <a:ext cx="4572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89" name="Oval 41"/>
          <p:cNvSpPr>
            <a:spLocks noChangeArrowheads="1"/>
          </p:cNvSpPr>
          <p:nvPr/>
        </p:nvSpPr>
        <p:spPr bwMode="auto">
          <a:xfrm>
            <a:off x="67818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90" name="Oval 42"/>
          <p:cNvSpPr>
            <a:spLocks noChangeArrowheads="1"/>
          </p:cNvSpPr>
          <p:nvPr/>
        </p:nvSpPr>
        <p:spPr bwMode="auto">
          <a:xfrm>
            <a:off x="7391400" y="1600200"/>
            <a:ext cx="5334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First, divide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2x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(x – 3) and subtract from what you started with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3886200" y="3276600"/>
            <a:ext cx="266700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Second, divide 7x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7x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7x(x – 3)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3886200" y="3276600"/>
            <a:ext cx="2743200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Third, divide 3x by x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= 3</a:t>
            </a:r>
          </a:p>
          <a:p>
            <a:pPr eaLnBrk="1" hangingPunct="1">
              <a:spcBef>
                <a:spcPct val="50000"/>
              </a:spcBef>
            </a:pPr>
            <a:endParaRPr lang="en-GB" altLang="en-US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Then, work out 3(x – 3) and subtract from what you have left</a:t>
            </a:r>
            <a:endParaRPr lang="en-GB" altLang="en-US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4610" name="Picture 46" descr="d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7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27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7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27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7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7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7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7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6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27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27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27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27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27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27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7" dur="5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6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5" grpId="0" animBg="1"/>
      <p:bldP spid="27666" grpId="0" animBg="1"/>
      <p:bldP spid="27667" grpId="0"/>
      <p:bldP spid="27668" grpId="0"/>
      <p:bldP spid="27670" grpId="0"/>
      <p:bldP spid="27671" grpId="0" animBg="1"/>
      <p:bldP spid="27672" grpId="0"/>
      <p:bldP spid="27675" grpId="0"/>
      <p:bldP spid="27676" grpId="0" animBg="1"/>
      <p:bldP spid="27677" grpId="0"/>
      <p:bldP spid="27678" grpId="0"/>
      <p:bldP spid="27679" grpId="0"/>
      <p:bldP spid="27680" grpId="0"/>
      <p:bldP spid="27681" grpId="0" animBg="1"/>
      <p:bldP spid="27682" grpId="0"/>
      <p:bldP spid="27683" grpId="0" animBg="1"/>
      <p:bldP spid="27683" grpId="1" animBg="1"/>
      <p:bldP spid="27683" grpId="2" animBg="1"/>
      <p:bldP spid="27683" grpId="3" animBg="1"/>
      <p:bldP spid="27683" grpId="4" animBg="1"/>
      <p:bldP spid="27683" grpId="5" animBg="1"/>
      <p:bldP spid="27684" grpId="0" animBg="1"/>
      <p:bldP spid="27684" grpId="1" animBg="1"/>
      <p:bldP spid="27685" grpId="0" animBg="1"/>
      <p:bldP spid="27685" grpId="1" animBg="1"/>
      <p:bldP spid="27686" grpId="0" animBg="1"/>
      <p:bldP spid="27686" grpId="1" animBg="1"/>
      <p:bldP spid="27687" grpId="0" animBg="1"/>
      <p:bldP spid="27687" grpId="1" animBg="1"/>
      <p:bldP spid="27687" grpId="2" animBg="1"/>
      <p:bldP spid="27687" grpId="3" animBg="1"/>
      <p:bldP spid="27687" grpId="4" animBg="1"/>
      <p:bldP spid="27687" grpId="5" animBg="1"/>
      <p:bldP spid="27688" grpId="0" animBg="1"/>
      <p:bldP spid="27688" grpId="1" animBg="1"/>
      <p:bldP spid="27689" grpId="0" animBg="1"/>
      <p:bldP spid="27689" grpId="1" animBg="1"/>
      <p:bldP spid="27690" grpId="0" animBg="1"/>
      <p:bldP spid="27690" grpId="1" animBg="1"/>
      <p:bldP spid="27691" grpId="0" build="allAtOnce"/>
      <p:bldP spid="27692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962400" cy="4724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If f(p) = 0, then (x – p) is a factor of f(x)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f(x) 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A function of x, any equation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f(p)  The function of x with a value p substituted in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For example;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Factorise 2x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+ 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18x – 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(x – 3) is a factor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 (2x</a:t>
            </a:r>
            <a:r>
              <a:rPr lang="en-GB" altLang="en-US" sz="18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 + 7x + 3) is the quotient</a:t>
            </a: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1D</a:t>
            </a: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5562600" y="19050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(x – 3)(2x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+ 7x + 3)</a:t>
            </a:r>
          </a:p>
        </p:txBody>
      </p: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5562600" y="44958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(x – 3)(2x + 1)(x + 3)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7010400" y="2362200"/>
            <a:ext cx="0" cy="1905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09" name="Text Box 37"/>
          <p:cNvSpPr txBox="1">
            <a:spLocks noChangeArrowheads="1"/>
          </p:cNvSpPr>
          <p:nvPr/>
        </p:nvSpPr>
        <p:spPr bwMode="auto">
          <a:xfrm>
            <a:off x="4495800" y="2362200"/>
            <a:ext cx="2362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You can also factorise the quotient</a:t>
            </a:r>
          </a:p>
        </p:txBody>
      </p:sp>
      <p:sp>
        <p:nvSpPr>
          <p:cNvPr id="28710" name="Text Box 38"/>
          <p:cNvSpPr txBox="1">
            <a:spLocks noChangeArrowheads="1"/>
          </p:cNvSpPr>
          <p:nvPr/>
        </p:nvSpPr>
        <p:spPr bwMode="auto">
          <a:xfrm>
            <a:off x="4495800" y="3200400"/>
            <a:ext cx="2438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2 numbers that multiply to give +3, and add to give +7 when one has doubled…</a:t>
            </a:r>
          </a:p>
        </p:txBody>
      </p:sp>
      <p:pic>
        <p:nvPicPr>
          <p:cNvPr id="25610" name="Picture 39" descr="d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6" grpId="0"/>
      <p:bldP spid="28707" grpId="0"/>
      <p:bldP spid="28708" grpId="0" animBg="1"/>
      <p:bldP spid="28709" grpId="0"/>
      <p:bldP spid="287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429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If f(p) = 0, then (x – p) is a factor of f(x)</a:t>
            </a:r>
          </a:p>
          <a:p>
            <a:pPr eaLnBrk="1" hangingPunct="1"/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Given that (x + 1) is a factor of 4x</a:t>
            </a:r>
            <a:r>
              <a:rPr lang="en-GB" altLang="en-US" sz="1800" baseline="30000" smtClean="0">
                <a:latin typeface="Comic Sans MS" pitchFamily="66" charset="0"/>
              </a:rPr>
              <a:t>4</a:t>
            </a:r>
            <a:r>
              <a:rPr lang="en-GB" altLang="en-US" sz="1800" smtClean="0">
                <a:latin typeface="Comic Sans MS" pitchFamily="66" charset="0"/>
              </a:rPr>
              <a:t> – 3x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+ a, find the value of a.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400800" y="17526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4x</a:t>
            </a:r>
            <a:r>
              <a:rPr lang="en-GB" altLang="en-US" baseline="30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  –  3x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+  a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400800" y="2667000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4(-1</a:t>
            </a:r>
            <a:r>
              <a:rPr lang="en-GB" altLang="en-US" baseline="30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)  –  3(-1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)  +  a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5867400" y="2667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0  =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6400800" y="3505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4  –  3  +  a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5867400" y="3505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0  =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6477000" y="43434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  +  a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5867400" y="4343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0  =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477000" y="5105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5791200" y="5105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-1  =</a:t>
            </a:r>
          </a:p>
        </p:txBody>
      </p:sp>
      <p:sp>
        <p:nvSpPr>
          <p:cNvPr id="29709" name="Arc 13"/>
          <p:cNvSpPr>
            <a:spLocks/>
          </p:cNvSpPr>
          <p:nvPr/>
        </p:nvSpPr>
        <p:spPr bwMode="auto">
          <a:xfrm flipH="1">
            <a:off x="5562600" y="1981200"/>
            <a:ext cx="228600" cy="8382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315569911 h 43199"/>
              <a:gd name="T4" fmla="*/ 0 w 21600"/>
              <a:gd name="T5" fmla="*/ 1577887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200400" y="1981200"/>
            <a:ext cx="2438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If (x + 1) is a factor, then using -1 will make the equation = 0</a:t>
            </a:r>
          </a:p>
        </p:txBody>
      </p:sp>
      <p:sp>
        <p:nvSpPr>
          <p:cNvPr id="29711" name="Arc 15"/>
          <p:cNvSpPr>
            <a:spLocks/>
          </p:cNvSpPr>
          <p:nvPr/>
        </p:nvSpPr>
        <p:spPr bwMode="auto">
          <a:xfrm flipH="1">
            <a:off x="5562600" y="2819400"/>
            <a:ext cx="228600" cy="8382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315569911 h 43199"/>
              <a:gd name="T4" fmla="*/ 0 w 21600"/>
              <a:gd name="T5" fmla="*/ 1577887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2" name="Arc 16"/>
          <p:cNvSpPr>
            <a:spLocks/>
          </p:cNvSpPr>
          <p:nvPr/>
        </p:nvSpPr>
        <p:spPr bwMode="auto">
          <a:xfrm flipH="1">
            <a:off x="5562600" y="3657600"/>
            <a:ext cx="228600" cy="8382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315569911 h 43199"/>
              <a:gd name="T4" fmla="*/ 0 w 21600"/>
              <a:gd name="T5" fmla="*/ 1577887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3" name="Arc 17"/>
          <p:cNvSpPr>
            <a:spLocks/>
          </p:cNvSpPr>
          <p:nvPr/>
        </p:nvSpPr>
        <p:spPr bwMode="auto">
          <a:xfrm flipH="1">
            <a:off x="5562600" y="4495800"/>
            <a:ext cx="228600" cy="838200"/>
          </a:xfrm>
          <a:custGeom>
            <a:avLst/>
            <a:gdLst>
              <a:gd name="T0" fmla="*/ 0 w 21600"/>
              <a:gd name="T1" fmla="*/ 0 h 43199"/>
              <a:gd name="T2" fmla="*/ 251344 w 21600"/>
              <a:gd name="T3" fmla="*/ 315569911 h 43199"/>
              <a:gd name="T4" fmla="*/ 0 w 21600"/>
              <a:gd name="T5" fmla="*/ 1577887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6"/>
                  <a:pt x="12058" y="43082"/>
                  <a:pt x="211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3200400" y="30480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Work out each term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3200400" y="3810000"/>
            <a:ext cx="2438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Solve the equation to find the value of a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1D</a:t>
            </a:r>
          </a:p>
        </p:txBody>
      </p:sp>
      <p:pic>
        <p:nvPicPr>
          <p:cNvPr id="26645" name="Picture 21" descr="don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  <p:bldP spid="29702" grpId="0"/>
      <p:bldP spid="29703" grpId="0"/>
      <p:bldP spid="29704" grpId="0"/>
      <p:bldP spid="29705" grpId="0"/>
      <p:bldP spid="29706" grpId="0"/>
      <p:bldP spid="29707" grpId="0"/>
      <p:bldP spid="29708" grpId="0"/>
      <p:bldP spid="29709" grpId="0" animBg="1"/>
      <p:bldP spid="29710" grpId="0"/>
      <p:bldP spid="29711" grpId="0" animBg="1"/>
      <p:bldP spid="29712" grpId="0" animBg="1"/>
      <p:bldP spid="29713" grpId="0" animBg="1"/>
      <p:bldP spid="29714" grpId="0"/>
      <p:bldP spid="297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1143000" y="2743200"/>
            <a:ext cx="6781800" cy="12096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1E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5814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remainder when f(x) is divided by (ax - b) will be given by f(</a:t>
            </a:r>
            <a:r>
              <a:rPr lang="en-GB" altLang="en-US" sz="1800" b="1" u="sng" baseline="30000" smtClean="0">
                <a:latin typeface="Comic Sans MS" pitchFamily="66" charset="0"/>
              </a:rPr>
              <a:t>b</a:t>
            </a:r>
            <a:r>
              <a:rPr lang="en-GB" altLang="en-US" sz="1800" b="1" u="sng" smtClean="0">
                <a:latin typeface="Comic Sans MS" pitchFamily="66" charset="0"/>
              </a:rPr>
              <a:t>/</a:t>
            </a:r>
            <a:r>
              <a:rPr lang="en-GB" altLang="en-US" sz="1800" b="1" baseline="-25000" smtClean="0">
                <a:latin typeface="Comic Sans MS" pitchFamily="66" charset="0"/>
              </a:rPr>
              <a:t>a</a:t>
            </a:r>
            <a:r>
              <a:rPr lang="en-GB" altLang="en-US" sz="1800" b="1" u="sng" smtClean="0">
                <a:latin typeface="Comic Sans MS" pitchFamily="66" charset="0"/>
              </a:rPr>
              <a:t>)</a:t>
            </a:r>
            <a:endParaRPr lang="en-GB" altLang="en-US" sz="18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For example, to find the remainder when f(x) is divided by each of the following…</a:t>
            </a:r>
          </a:p>
          <a:p>
            <a:pPr eaLnBrk="1" hangingPunct="1"/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(x – 4)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(x + 2)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(2x – 1)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(3x + 2)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(5x + 6)</a:t>
            </a:r>
          </a:p>
        </p:txBody>
      </p:sp>
      <p:sp>
        <p:nvSpPr>
          <p:cNvPr id="28676" name="Text Box 20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1381125" y="4281488"/>
            <a:ext cx="441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Substitute x = 4 into the equation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1371600" y="4630738"/>
            <a:ext cx="441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Substitute x = -2 into the equation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381125" y="4983163"/>
            <a:ext cx="441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Substitute x = 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into the equation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1379538" y="5324475"/>
            <a:ext cx="472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Substitute x = 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-2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baseline="-25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into the equation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1381125" y="5661025"/>
            <a:ext cx="472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Substitute x = </a:t>
            </a:r>
            <a:r>
              <a:rPr lang="en-GB" altLang="en-US" baseline="30000">
                <a:solidFill>
                  <a:srgbClr val="FF0000"/>
                </a:solidFill>
                <a:latin typeface="Comic Sans MS" pitchFamily="66" charset="0"/>
              </a:rPr>
              <a:t>-6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baseline="-2500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 into the equation</a:t>
            </a:r>
          </a:p>
        </p:txBody>
      </p:sp>
      <p:pic>
        <p:nvPicPr>
          <p:cNvPr id="28682" name="Picture 26" descr="d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5" grpId="0"/>
      <p:bldP spid="31766" grpId="0"/>
      <p:bldP spid="31767" grpId="0"/>
      <p:bldP spid="31768" grpId="0"/>
      <p:bldP spid="3176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53072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remainder when f(x) is divided by (ax - b) will be given by f(</a:t>
            </a:r>
            <a:r>
              <a:rPr lang="en-GB" altLang="en-US" sz="1800" b="1" u="sng" baseline="30000" smtClean="0">
                <a:latin typeface="Comic Sans MS" pitchFamily="66" charset="0"/>
              </a:rPr>
              <a:t>b</a:t>
            </a:r>
            <a:r>
              <a:rPr lang="en-GB" altLang="en-US" sz="1800" b="1" u="sng" smtClean="0">
                <a:latin typeface="Comic Sans MS" pitchFamily="66" charset="0"/>
              </a:rPr>
              <a:t>/</a:t>
            </a:r>
            <a:r>
              <a:rPr lang="en-GB" altLang="en-US" sz="1800" b="1" baseline="-25000" smtClean="0">
                <a:latin typeface="Comic Sans MS" pitchFamily="66" charset="0"/>
              </a:rPr>
              <a:t>a</a:t>
            </a:r>
            <a:r>
              <a:rPr lang="en-GB" altLang="en-US" sz="1800" b="1" u="sng" smtClean="0">
                <a:latin typeface="Comic Sans MS" pitchFamily="66" charset="0"/>
              </a:rPr>
              <a:t>)</a:t>
            </a:r>
            <a:endParaRPr lang="en-GB" altLang="en-US" sz="18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Find the remainder when 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– 20x + 3 is divided by (x – 4)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The remainder will be -13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(You can have a negative remainder, as we do not know what the actual numbers are)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6477000" y="1828800"/>
            <a:ext cx="2036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–  20x  +  3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6477000" y="2819400"/>
            <a:ext cx="2036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4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–  20(4)  +  3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477000" y="3733800"/>
            <a:ext cx="2036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64  –  80  +  3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6477000" y="4648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-13</a:t>
            </a:r>
          </a:p>
        </p:txBody>
      </p:sp>
      <p:sp>
        <p:nvSpPr>
          <p:cNvPr id="32782" name="Arc 14"/>
          <p:cNvSpPr>
            <a:spLocks/>
          </p:cNvSpPr>
          <p:nvPr/>
        </p:nvSpPr>
        <p:spPr bwMode="auto">
          <a:xfrm flipH="1">
            <a:off x="6019800" y="2057400"/>
            <a:ext cx="304800" cy="9144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409676600 h 43200"/>
              <a:gd name="T4" fmla="*/ 0 w 21600"/>
              <a:gd name="T5" fmla="*/ 204838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3" name="Arc 15"/>
          <p:cNvSpPr>
            <a:spLocks/>
          </p:cNvSpPr>
          <p:nvPr/>
        </p:nvSpPr>
        <p:spPr bwMode="auto">
          <a:xfrm flipH="1">
            <a:off x="6019800" y="2971800"/>
            <a:ext cx="304800" cy="9144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409676600 h 43200"/>
              <a:gd name="T4" fmla="*/ 0 w 21600"/>
              <a:gd name="T5" fmla="*/ 204838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4" name="Arc 16"/>
          <p:cNvSpPr>
            <a:spLocks/>
          </p:cNvSpPr>
          <p:nvPr/>
        </p:nvSpPr>
        <p:spPr bwMode="auto">
          <a:xfrm flipH="1">
            <a:off x="6019800" y="3886200"/>
            <a:ext cx="304800" cy="9144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409676600 h 43200"/>
              <a:gd name="T4" fmla="*/ 0 w 21600"/>
              <a:gd name="T5" fmla="*/ 204838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4724400" y="22098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Substitute in x = 4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4724400" y="31242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Work out each term</a:t>
            </a:r>
          </a:p>
        </p:txBody>
      </p:sp>
      <p:pic>
        <p:nvPicPr>
          <p:cNvPr id="29710" name="Picture 20" descr="d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8" grpId="0"/>
      <p:bldP spid="32779" grpId="0"/>
      <p:bldP spid="32780" grpId="0"/>
      <p:bldP spid="32781" grpId="0"/>
      <p:bldP spid="32782" grpId="0" animBg="1"/>
      <p:bldP spid="32783" grpId="0" animBg="1"/>
      <p:bldP spid="32784" grpId="0" animBg="1"/>
      <p:bldP spid="32785" grpId="0"/>
      <p:bldP spid="3278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600200"/>
            <a:ext cx="3429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remainder when f(x) is divided by (ax - b) will be given by f(</a:t>
            </a:r>
            <a:r>
              <a:rPr lang="en-GB" altLang="en-US" sz="1800" b="1" u="sng" baseline="30000" smtClean="0">
                <a:latin typeface="Comic Sans MS" pitchFamily="66" charset="0"/>
              </a:rPr>
              <a:t>b</a:t>
            </a:r>
            <a:r>
              <a:rPr lang="en-GB" altLang="en-US" sz="1800" b="1" u="sng" smtClean="0">
                <a:latin typeface="Comic Sans MS" pitchFamily="66" charset="0"/>
              </a:rPr>
              <a:t>/</a:t>
            </a:r>
            <a:r>
              <a:rPr lang="en-GB" altLang="en-US" sz="1800" b="1" baseline="-25000" smtClean="0">
                <a:latin typeface="Comic Sans MS" pitchFamily="66" charset="0"/>
              </a:rPr>
              <a:t>a</a:t>
            </a:r>
            <a:r>
              <a:rPr lang="en-GB" altLang="en-US" sz="1800" b="1" u="sng" smtClean="0">
                <a:latin typeface="Comic Sans MS" pitchFamily="66" charset="0"/>
              </a:rPr>
              <a:t>)</a:t>
            </a:r>
            <a:endParaRPr lang="en-GB" altLang="en-US" sz="18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When 8x</a:t>
            </a:r>
            <a:r>
              <a:rPr lang="en-GB" altLang="en-US" sz="1800" baseline="30000" smtClean="0">
                <a:latin typeface="Comic Sans MS" pitchFamily="66" charset="0"/>
              </a:rPr>
              <a:t>4</a:t>
            </a:r>
            <a:r>
              <a:rPr lang="en-GB" altLang="en-US" sz="1800" smtClean="0">
                <a:latin typeface="Comic Sans MS" pitchFamily="66" charset="0"/>
              </a:rPr>
              <a:t> – 4x</a:t>
            </a:r>
            <a:r>
              <a:rPr lang="en-GB" altLang="en-US" sz="1800" baseline="30000" smtClean="0">
                <a:latin typeface="Comic Sans MS" pitchFamily="66" charset="0"/>
              </a:rPr>
              <a:t>3</a:t>
            </a:r>
            <a:r>
              <a:rPr lang="en-GB" altLang="en-US" sz="1800" smtClean="0">
                <a:latin typeface="Comic Sans MS" pitchFamily="66" charset="0"/>
              </a:rPr>
              <a:t> + ax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 – 1 is divided by (2x + 1), the remainder is 3. Find the value of a.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We will substitute in x = </a:t>
            </a:r>
            <a:r>
              <a:rPr lang="en-GB" altLang="en-US" sz="1800" baseline="30000" smtClean="0">
                <a:latin typeface="Comic Sans MS" pitchFamily="66" charset="0"/>
                <a:sym typeface="Wingdings" pitchFamily="2" charset="2"/>
              </a:rPr>
              <a:t>-1</a:t>
            </a: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/</a:t>
            </a:r>
            <a:r>
              <a:rPr lang="en-GB" altLang="en-US" sz="1800" baseline="-25000" smtClean="0">
                <a:latin typeface="Comic Sans MS" pitchFamily="66" charset="0"/>
                <a:sym typeface="Wingdings" pitchFamily="2" charset="2"/>
              </a:rPr>
              <a:t>2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	 We will set the equation equal to 3</a:t>
            </a:r>
            <a:endParaRPr lang="en-GB" altLang="en-US" sz="1800" smtClean="0">
              <a:latin typeface="Comic Sans MS" pitchFamily="66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4876800" y="18288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8x</a:t>
            </a:r>
            <a:r>
              <a:rPr lang="en-GB" altLang="en-US" baseline="30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  –  4x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+  ax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-  1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4876800" y="26670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8(</a:t>
            </a:r>
            <a:r>
              <a:rPr lang="en-GB" altLang="en-US" baseline="30000">
                <a:latin typeface="Comic Sans MS" pitchFamily="66" charset="0"/>
              </a:rPr>
              <a:t>-1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)</a:t>
            </a:r>
            <a:r>
              <a:rPr lang="en-GB" altLang="en-US" baseline="30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  –  4(</a:t>
            </a:r>
            <a:r>
              <a:rPr lang="en-GB" altLang="en-US" baseline="30000">
                <a:latin typeface="Comic Sans MS" pitchFamily="66" charset="0"/>
              </a:rPr>
              <a:t>-1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)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 +  a(</a:t>
            </a:r>
            <a:r>
              <a:rPr lang="en-GB" altLang="en-US" baseline="30000">
                <a:latin typeface="Comic Sans MS" pitchFamily="66" charset="0"/>
              </a:rPr>
              <a:t>-1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)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-  1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8534400" y="2667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3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5181600" y="35052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8(</a:t>
            </a:r>
            <a:r>
              <a:rPr lang="en-GB" altLang="en-US" baseline="30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16</a:t>
            </a:r>
            <a:r>
              <a:rPr lang="en-GB" altLang="en-US">
                <a:latin typeface="Comic Sans MS" pitchFamily="66" charset="0"/>
              </a:rPr>
              <a:t>)  –  4(</a:t>
            </a:r>
            <a:r>
              <a:rPr lang="en-GB" altLang="en-US" baseline="30000">
                <a:latin typeface="Comic Sans MS" pitchFamily="66" charset="0"/>
              </a:rPr>
              <a:t>-1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8</a:t>
            </a:r>
            <a:r>
              <a:rPr lang="en-GB" altLang="en-US">
                <a:latin typeface="Comic Sans MS" pitchFamily="66" charset="0"/>
              </a:rPr>
              <a:t>)  +  a(</a:t>
            </a:r>
            <a:r>
              <a:rPr lang="en-GB" altLang="en-US" baseline="30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)  -  1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8534400" y="3505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3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6019800" y="43434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30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–  </a:t>
            </a:r>
            <a:r>
              <a:rPr lang="en-GB" altLang="en-US" baseline="30000">
                <a:latin typeface="Comic Sans MS" pitchFamily="66" charset="0"/>
              </a:rPr>
              <a:t>-1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 +  </a:t>
            </a:r>
            <a:r>
              <a:rPr lang="en-GB" altLang="en-US" baseline="30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a  -  1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8534400" y="4343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3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7848600" y="5181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30000">
                <a:latin typeface="Comic Sans MS" pitchFamily="66" charset="0"/>
              </a:rPr>
              <a:t>1</a:t>
            </a:r>
            <a:r>
              <a:rPr lang="en-GB" altLang="en-US">
                <a:latin typeface="Comic Sans MS" pitchFamily="66" charset="0"/>
              </a:rPr>
              <a:t>/</a:t>
            </a:r>
            <a:r>
              <a:rPr lang="en-GB" altLang="en-US" baseline="-25000">
                <a:latin typeface="Comic Sans MS" pitchFamily="66" charset="0"/>
              </a:rPr>
              <a:t>4</a:t>
            </a:r>
            <a:r>
              <a:rPr lang="en-GB" altLang="en-US">
                <a:latin typeface="Comic Sans MS" pitchFamily="66" charset="0"/>
              </a:rPr>
              <a:t>a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8534400" y="5181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3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8153400" y="6019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8534400" y="6019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12</a:t>
            </a:r>
          </a:p>
        </p:txBody>
      </p:sp>
      <p:sp>
        <p:nvSpPr>
          <p:cNvPr id="33816" name="Arc 24"/>
          <p:cNvSpPr>
            <a:spLocks/>
          </p:cNvSpPr>
          <p:nvPr/>
        </p:nvSpPr>
        <p:spPr bwMode="auto">
          <a:xfrm flipH="1">
            <a:off x="4495800" y="1981200"/>
            <a:ext cx="304800" cy="8382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3276600" y="20574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Substitute in x = 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6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33818" name="Arc 26"/>
          <p:cNvSpPr>
            <a:spLocks/>
          </p:cNvSpPr>
          <p:nvPr/>
        </p:nvSpPr>
        <p:spPr bwMode="auto">
          <a:xfrm flipH="1">
            <a:off x="4495800" y="2819400"/>
            <a:ext cx="304800" cy="8382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3276600" y="30480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Work out each term</a:t>
            </a:r>
            <a:endParaRPr lang="en-GB" altLang="en-US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820" name="Arc 28"/>
          <p:cNvSpPr>
            <a:spLocks/>
          </p:cNvSpPr>
          <p:nvPr/>
        </p:nvSpPr>
        <p:spPr bwMode="auto">
          <a:xfrm flipH="1">
            <a:off x="4800600" y="3733800"/>
            <a:ext cx="304800" cy="8382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21" name="Arc 29"/>
          <p:cNvSpPr>
            <a:spLocks/>
          </p:cNvSpPr>
          <p:nvPr/>
        </p:nvSpPr>
        <p:spPr bwMode="auto">
          <a:xfrm flipH="1">
            <a:off x="5562600" y="4648200"/>
            <a:ext cx="304800" cy="8382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4267200" y="48006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Group like terms</a:t>
            </a:r>
            <a:endParaRPr lang="en-GB" altLang="en-US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823" name="Arc 31"/>
          <p:cNvSpPr>
            <a:spLocks/>
          </p:cNvSpPr>
          <p:nvPr/>
        </p:nvSpPr>
        <p:spPr bwMode="auto">
          <a:xfrm flipH="1">
            <a:off x="7391400" y="5410200"/>
            <a:ext cx="304800" cy="838200"/>
          </a:xfrm>
          <a:custGeom>
            <a:avLst/>
            <a:gdLst>
              <a:gd name="T0" fmla="*/ 0 w 21600"/>
              <a:gd name="T1" fmla="*/ 0 h 43200"/>
              <a:gd name="T2" fmla="*/ 202311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01"/>
                  <a:pt x="11973" y="43160"/>
                  <a:pt x="71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6096000" y="55626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Multiply by 4</a:t>
            </a:r>
            <a:endParaRPr lang="en-GB" altLang="en-US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0745" name="Picture 33" descr="d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7160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  <p:bldP spid="33806" grpId="0"/>
      <p:bldP spid="33807" grpId="0"/>
      <p:bldP spid="33808" grpId="0"/>
      <p:bldP spid="33809" grpId="0"/>
      <p:bldP spid="33810" grpId="0"/>
      <p:bldP spid="33811" grpId="0"/>
      <p:bldP spid="33812" grpId="0"/>
      <p:bldP spid="33813" grpId="0"/>
      <p:bldP spid="33814" grpId="0"/>
      <p:bldP spid="33815" grpId="0"/>
      <p:bldP spid="33816" grpId="0" animBg="1"/>
      <p:bldP spid="33817" grpId="0"/>
      <p:bldP spid="33818" grpId="0" animBg="1"/>
      <p:bldP spid="33819" grpId="0"/>
      <p:bldP spid="33820" grpId="0" animBg="1"/>
      <p:bldP spid="33821" grpId="0" animBg="1"/>
      <p:bldP spid="33822" grpId="0"/>
      <p:bldP spid="33823" grpId="0" animBg="1"/>
      <p:bldP spid="338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143000" y="2743200"/>
            <a:ext cx="6781800" cy="12096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Teachings for Exercise 1A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learnt how to divide algebraically, having seen how it is done numerically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looked at the factor theorem and used it in solving equations beyond quadratics…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can simplify algebraic fractions by division</a:t>
            </a:r>
            <a:endParaRPr lang="en-GB" altLang="en-US" sz="20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Sometimes you need to look for common factors to each term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In this case, every term, top and bottom, contains an x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	 You can therefore ‘cancel’ an x from each part</a:t>
            </a:r>
            <a:endParaRPr lang="en-GB" altLang="en-US" sz="2000" u="sng" smtClean="0">
              <a:latin typeface="Comic Sans MS" pitchFamily="66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181600" y="1573213"/>
          <a:ext cx="19367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4" imgW="927100" imgH="419100" progId="Equation.DSMT4">
                  <p:embed/>
                </p:oleObj>
              </mc:Choice>
              <mc:Fallback>
                <p:oleObj name="Equation" r:id="rId4" imgW="9271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573213"/>
                        <a:ext cx="19367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181600" y="2944813"/>
          <a:ext cx="19367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6" imgW="927100" imgH="419100" progId="Equation.DSMT4">
                  <p:embed/>
                </p:oleObj>
              </mc:Choice>
              <mc:Fallback>
                <p:oleObj name="Equation" r:id="rId6" imgW="9271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944813"/>
                        <a:ext cx="19367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257800" y="4316413"/>
          <a:ext cx="177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8" imgW="850531" imgH="418918" progId="Equation.DSMT4">
                  <p:embed/>
                </p:oleObj>
              </mc:Choice>
              <mc:Fallback>
                <p:oleObj name="Equation" r:id="rId8" imgW="850531" imgH="4189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316413"/>
                        <a:ext cx="177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283200" y="5761038"/>
          <a:ext cx="17256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0" imgW="825500" imgH="203200" progId="Equation.DSMT4">
                  <p:embed/>
                </p:oleObj>
              </mc:Choice>
              <mc:Fallback>
                <p:oleObj name="Equation" r:id="rId10" imgW="825500" imgH="20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5761038"/>
                        <a:ext cx="1725613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Line 9"/>
          <p:cNvSpPr>
            <a:spLocks noChangeShapeType="1"/>
          </p:cNvSpPr>
          <p:nvPr/>
        </p:nvSpPr>
        <p:spPr bwMode="auto">
          <a:xfrm flipV="1">
            <a:off x="6046788" y="3554413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V="1">
            <a:off x="5603875" y="3005138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V="1">
            <a:off x="6334125" y="3003550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6934200" y="3146425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3" name="Arc 13"/>
          <p:cNvSpPr>
            <a:spLocks/>
          </p:cNvSpPr>
          <p:nvPr/>
        </p:nvSpPr>
        <p:spPr bwMode="auto">
          <a:xfrm>
            <a:off x="7243763" y="3424238"/>
            <a:ext cx="277812" cy="1354137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330516682 h 43200"/>
              <a:gd name="T4" fmla="*/ 0 w 21600"/>
              <a:gd name="T5" fmla="*/ 66525882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4" name="Arc 14"/>
          <p:cNvSpPr>
            <a:spLocks/>
          </p:cNvSpPr>
          <p:nvPr/>
        </p:nvSpPr>
        <p:spPr bwMode="auto">
          <a:xfrm>
            <a:off x="7280275" y="4876800"/>
            <a:ext cx="277813" cy="1147763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810194265 h 43200"/>
              <a:gd name="T4" fmla="*/ 0 w 21600"/>
              <a:gd name="T5" fmla="*/ 40509747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656513" y="3881438"/>
            <a:ext cx="1130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Cancel x’s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7610475" y="5010150"/>
            <a:ext cx="140811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Don’t need to divide by 1!</a:t>
            </a:r>
          </a:p>
        </p:txBody>
      </p:sp>
      <p:pic>
        <p:nvPicPr>
          <p:cNvPr id="5137" name="Picture 17" descr="bus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/>
      <p:bldP spid="51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can simplify algebraic fractions by division</a:t>
            </a:r>
            <a:endParaRPr lang="en-GB" altLang="en-US" sz="20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Sometimes you will have to break up the fraction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You may find that on one part, the letters can simplify, and on another part, it is the numbers that simplify…</a:t>
            </a:r>
            <a:endParaRPr lang="en-GB" altLang="en-US" sz="2000" u="sng" smtClean="0">
              <a:latin typeface="Comic Sans MS" pitchFamily="66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992938" y="1531938"/>
          <a:ext cx="11064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3" imgW="495085" imgH="418918" progId="Equation.DSMT4">
                  <p:embed/>
                </p:oleObj>
              </mc:Choice>
              <mc:Fallback>
                <p:oleObj name="Equation" r:id="rId3" imgW="495085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2938" y="1531938"/>
                        <a:ext cx="110648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Arc 13"/>
          <p:cNvSpPr>
            <a:spLocks/>
          </p:cNvSpPr>
          <p:nvPr/>
        </p:nvSpPr>
        <p:spPr bwMode="auto">
          <a:xfrm flipH="1">
            <a:off x="5778500" y="2057400"/>
            <a:ext cx="403225" cy="1255713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060971389 h 43200"/>
              <a:gd name="T4" fmla="*/ 0 w 21600"/>
              <a:gd name="T5" fmla="*/ 53048613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741863" y="2254250"/>
            <a:ext cx="11303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Split the fraction apart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498975" y="3894138"/>
            <a:ext cx="140811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Simplify whatever you can</a:t>
            </a:r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6688138" y="2827338"/>
          <a:ext cx="65246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" imgW="291973" imgH="418918" progId="Equation.DSMT4">
                  <p:embed/>
                </p:oleObj>
              </mc:Choice>
              <mc:Fallback>
                <p:oleObj name="Equation" r:id="rId5" imgW="291973" imgH="41891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2827338"/>
                        <a:ext cx="652462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7831138" y="2903538"/>
          <a:ext cx="4873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1138" y="2903538"/>
                        <a:ext cx="4873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1" name="Line 19"/>
          <p:cNvSpPr>
            <a:spLocks noChangeShapeType="1"/>
          </p:cNvSpPr>
          <p:nvPr/>
        </p:nvSpPr>
        <p:spPr bwMode="auto">
          <a:xfrm flipV="1">
            <a:off x="7086600" y="2903538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 flipV="1">
            <a:off x="7010400" y="3532188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7983538" y="3055938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V="1">
            <a:off x="7907338" y="3513138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H="1">
            <a:off x="7069138" y="2522538"/>
            <a:ext cx="228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7754938" y="2522538"/>
            <a:ext cx="228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7046913" y="3884613"/>
            <a:ext cx="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8059738" y="3894138"/>
            <a:ext cx="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219" name="Object 27"/>
          <p:cNvGraphicFramePr>
            <a:graphicFrameLocks noChangeAspect="1"/>
          </p:cNvGraphicFramePr>
          <p:nvPr/>
        </p:nvGraphicFramePr>
        <p:xfrm>
          <a:off x="6840538" y="4579938"/>
          <a:ext cx="4826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9" imgW="215713" imgH="393359" progId="Equation.DSMT4">
                  <p:embed/>
                </p:oleObj>
              </mc:Choice>
              <mc:Fallback>
                <p:oleObj name="Equation" r:id="rId9" imgW="215713" imgH="39335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4579938"/>
                        <a:ext cx="482600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7907338" y="4597400"/>
          <a:ext cx="325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1" imgW="152334" imgH="393529" progId="Equation.DSMT4">
                  <p:embed/>
                </p:oleObj>
              </mc:Choice>
              <mc:Fallback>
                <p:oleObj name="Equation" r:id="rId11" imgW="152334" imgH="39352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7338" y="4597400"/>
                        <a:ext cx="3254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/>
        </p:nvGraphicFramePr>
        <p:xfrm>
          <a:off x="7450138" y="3252788"/>
          <a:ext cx="284162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3" imgW="126780" imgH="101424" progId="Equation.DSMT4">
                  <p:embed/>
                </p:oleObj>
              </mc:Choice>
              <mc:Fallback>
                <p:oleObj name="Equation" r:id="rId13" imgW="126780" imgH="101424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0138" y="3252788"/>
                        <a:ext cx="284162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/>
        </p:nvGraphicFramePr>
        <p:xfrm>
          <a:off x="7450138" y="4948238"/>
          <a:ext cx="284162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5" imgW="126780" imgH="101424" progId="Equation.DSMT4">
                  <p:embed/>
                </p:oleObj>
              </mc:Choice>
              <mc:Fallback>
                <p:oleObj name="Equation" r:id="rId15" imgW="126780" imgH="101424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0138" y="4948238"/>
                        <a:ext cx="284162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3" name="Arc 31"/>
          <p:cNvSpPr>
            <a:spLocks/>
          </p:cNvSpPr>
          <p:nvPr/>
        </p:nvSpPr>
        <p:spPr bwMode="auto">
          <a:xfrm flipH="1">
            <a:off x="5761038" y="3663950"/>
            <a:ext cx="403225" cy="1255713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060971389 h 43200"/>
              <a:gd name="T4" fmla="*/ 0 w 21600"/>
              <a:gd name="T5" fmla="*/ 53048613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6168" name="Picture 32" descr="bus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207" grpId="0"/>
      <p:bldP spid="8208" grpId="0"/>
      <p:bldP spid="8211" grpId="0" animBg="1"/>
      <p:bldP spid="8212" grpId="0" animBg="1"/>
      <p:bldP spid="8213" grpId="0" animBg="1"/>
      <p:bldP spid="8214" grpId="0" animBg="1"/>
      <p:bldP spid="8215" grpId="0" animBg="1"/>
      <p:bldP spid="8216" grpId="0" animBg="1"/>
      <p:bldP spid="8217" grpId="0" animBg="1"/>
      <p:bldP spid="8218" grpId="0" animBg="1"/>
      <p:bldP spid="82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can simplify algebraic fractions by division</a:t>
            </a:r>
            <a:endParaRPr lang="en-GB" altLang="en-US" sz="20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Sometimes you will have to break up the fraction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You can always simplify in stages to make it easier to follow!</a:t>
            </a:r>
            <a:endParaRPr lang="en-GB" altLang="en-US" sz="2000" u="sng" smtClean="0">
              <a:latin typeface="Comic Sans MS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858000" y="1447800"/>
          <a:ext cx="14192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634725" imgH="418918" progId="Equation.DSMT4">
                  <p:embed/>
                </p:oleObj>
              </mc:Choice>
              <mc:Fallback>
                <p:oleObj name="Equation" r:id="rId3" imgW="634725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447800"/>
                        <a:ext cx="14192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Arc 6"/>
          <p:cNvSpPr>
            <a:spLocks/>
          </p:cNvSpPr>
          <p:nvPr/>
        </p:nvSpPr>
        <p:spPr bwMode="auto">
          <a:xfrm flipH="1">
            <a:off x="5384800" y="2030413"/>
            <a:ext cx="403225" cy="1255712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1060968858 h 43200"/>
              <a:gd name="T4" fmla="*/ 0 w 21600"/>
              <a:gd name="T5" fmla="*/ 53048442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48163" y="2227263"/>
            <a:ext cx="11303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Split the fraction apart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105275" y="3867150"/>
            <a:ext cx="14081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Simplify algebra</a:t>
            </a:r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7086600" y="2438400"/>
            <a:ext cx="228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7775575" y="2438400"/>
            <a:ext cx="228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9" name="Arc 23"/>
          <p:cNvSpPr>
            <a:spLocks/>
          </p:cNvSpPr>
          <p:nvPr/>
        </p:nvSpPr>
        <p:spPr bwMode="auto">
          <a:xfrm flipH="1">
            <a:off x="5334000" y="3657600"/>
            <a:ext cx="403225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6650038" y="2887663"/>
          <a:ext cx="6810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5" imgW="304668" imgH="418918" progId="Equation.DSMT4">
                  <p:embed/>
                </p:oleObj>
              </mc:Choice>
              <mc:Fallback>
                <p:oleObj name="Equation" r:id="rId5" imgW="304668" imgH="418918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0038" y="2887663"/>
                        <a:ext cx="6810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7793038" y="2887663"/>
          <a:ext cx="6810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7" imgW="304668" imgH="418918" progId="Equation.DSMT4">
                  <p:embed/>
                </p:oleObj>
              </mc:Choice>
              <mc:Fallback>
                <p:oleObj name="Equation" r:id="rId7" imgW="304668" imgH="41891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3038" y="2887663"/>
                        <a:ext cx="6810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2" name="Object 26"/>
          <p:cNvGraphicFramePr>
            <a:graphicFrameLocks noChangeAspect="1"/>
          </p:cNvGraphicFramePr>
          <p:nvPr/>
        </p:nvGraphicFramePr>
        <p:xfrm>
          <a:off x="7429500" y="3305175"/>
          <a:ext cx="2841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9" imgW="126780" imgH="101424" progId="Equation.DSMT4">
                  <p:embed/>
                </p:oleObj>
              </mc:Choice>
              <mc:Fallback>
                <p:oleObj name="Equation" r:id="rId9" imgW="126780" imgH="101424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3305175"/>
                        <a:ext cx="284163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3" name="Line 27"/>
          <p:cNvSpPr>
            <a:spLocks noChangeShapeType="1"/>
          </p:cNvSpPr>
          <p:nvPr/>
        </p:nvSpPr>
        <p:spPr bwMode="auto">
          <a:xfrm flipV="1">
            <a:off x="7107238" y="3573463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V="1">
            <a:off x="7107238" y="2963863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V="1">
            <a:off x="8250238" y="2963863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 flipV="1">
            <a:off x="8250238" y="3573463"/>
            <a:ext cx="76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47" name="Object 31"/>
          <p:cNvGraphicFramePr>
            <a:graphicFrameLocks noChangeAspect="1"/>
          </p:cNvGraphicFramePr>
          <p:nvPr/>
        </p:nvGraphicFramePr>
        <p:xfrm>
          <a:off x="6705600" y="3962400"/>
          <a:ext cx="6238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1" imgW="279400" imgH="419100" progId="Equation.DSMT4">
                  <p:embed/>
                </p:oleObj>
              </mc:Choice>
              <mc:Fallback>
                <p:oleObj name="Equation" r:id="rId11" imgW="279400" imgH="4191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962400"/>
                        <a:ext cx="623888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8" name="Object 32"/>
          <p:cNvGraphicFramePr>
            <a:graphicFrameLocks noChangeAspect="1"/>
          </p:cNvGraphicFramePr>
          <p:nvPr/>
        </p:nvGraphicFramePr>
        <p:xfrm>
          <a:off x="7924800" y="4038600"/>
          <a:ext cx="5111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3" imgW="228501" imgH="393529" progId="Equation.DSMT4">
                  <p:embed/>
                </p:oleObj>
              </mc:Choice>
              <mc:Fallback>
                <p:oleObj name="Equation" r:id="rId13" imgW="228501" imgH="393529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038600"/>
                        <a:ext cx="511175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9" name="Object 33"/>
          <p:cNvGraphicFramePr>
            <a:graphicFrameLocks noChangeAspect="1"/>
          </p:cNvGraphicFramePr>
          <p:nvPr/>
        </p:nvGraphicFramePr>
        <p:xfrm>
          <a:off x="7467600" y="4379913"/>
          <a:ext cx="2841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5" imgW="126780" imgH="101424" progId="Equation.DSMT4">
                  <p:embed/>
                </p:oleObj>
              </mc:Choice>
              <mc:Fallback>
                <p:oleObj name="Equation" r:id="rId15" imgW="126780" imgH="101424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379913"/>
                        <a:ext cx="284163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0" name="Object 34"/>
          <p:cNvGraphicFramePr>
            <a:graphicFrameLocks noChangeAspect="1"/>
          </p:cNvGraphicFramePr>
          <p:nvPr/>
        </p:nvGraphicFramePr>
        <p:xfrm>
          <a:off x="6629400" y="5257800"/>
          <a:ext cx="5953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6" imgW="266469" imgH="203024" progId="Equation.DSMT4">
                  <p:embed/>
                </p:oleObj>
              </mc:Choice>
              <mc:Fallback>
                <p:oleObj name="Equation" r:id="rId16" imgW="266469" imgH="203024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257800"/>
                        <a:ext cx="5953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1" name="Object 35"/>
          <p:cNvGraphicFramePr>
            <a:graphicFrameLocks noChangeAspect="1"/>
          </p:cNvGraphicFramePr>
          <p:nvPr/>
        </p:nvGraphicFramePr>
        <p:xfrm>
          <a:off x="7772400" y="5029200"/>
          <a:ext cx="7096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8" imgW="317225" imgH="393359" progId="Equation.DSMT4">
                  <p:embed/>
                </p:oleObj>
              </mc:Choice>
              <mc:Fallback>
                <p:oleObj name="Equation" r:id="rId18" imgW="317225" imgH="393359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029200"/>
                        <a:ext cx="7096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2" name="Object 36"/>
          <p:cNvGraphicFramePr>
            <a:graphicFrameLocks noChangeAspect="1"/>
          </p:cNvGraphicFramePr>
          <p:nvPr/>
        </p:nvGraphicFramePr>
        <p:xfrm>
          <a:off x="7391400" y="5410200"/>
          <a:ext cx="2841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20" imgW="126780" imgH="101424" progId="Equation.DSMT4">
                  <p:embed/>
                </p:oleObj>
              </mc:Choice>
              <mc:Fallback>
                <p:oleObj name="Equation" r:id="rId20" imgW="126780" imgH="101424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410200"/>
                        <a:ext cx="284163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6683375" y="6207125"/>
          <a:ext cx="5953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21" imgW="266469" imgH="203024" progId="Equation.DSMT4">
                  <p:embed/>
                </p:oleObj>
              </mc:Choice>
              <mc:Fallback>
                <p:oleObj name="Equation" r:id="rId21" imgW="266469" imgH="203024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75" y="6207125"/>
                        <a:ext cx="5953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38"/>
          <p:cNvGraphicFramePr>
            <a:graphicFrameLocks noChangeAspect="1"/>
          </p:cNvGraphicFramePr>
          <p:nvPr/>
        </p:nvGraphicFramePr>
        <p:xfrm>
          <a:off x="7915275" y="5978525"/>
          <a:ext cx="5111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23" imgW="228501" imgH="393529" progId="Equation.DSMT4">
                  <p:embed/>
                </p:oleObj>
              </mc:Choice>
              <mc:Fallback>
                <p:oleObj name="Equation" r:id="rId23" imgW="228501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5275" y="5978525"/>
                        <a:ext cx="511175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39"/>
          <p:cNvGraphicFramePr>
            <a:graphicFrameLocks noChangeAspect="1"/>
          </p:cNvGraphicFramePr>
          <p:nvPr/>
        </p:nvGraphicFramePr>
        <p:xfrm>
          <a:off x="7445375" y="6283325"/>
          <a:ext cx="3127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25" imgW="139700" imgH="139700" progId="Equation.DSMT4">
                  <p:embed/>
                </p:oleObj>
              </mc:Choice>
              <mc:Fallback>
                <p:oleObj name="Equation" r:id="rId25" imgW="139700" imgH="1397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75" y="6283325"/>
                        <a:ext cx="312738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6" name="Arc 40"/>
          <p:cNvSpPr>
            <a:spLocks/>
          </p:cNvSpPr>
          <p:nvPr/>
        </p:nvSpPr>
        <p:spPr bwMode="auto">
          <a:xfrm flipH="1">
            <a:off x="5334000" y="4648200"/>
            <a:ext cx="403225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57" name="Arc 41"/>
          <p:cNvSpPr>
            <a:spLocks/>
          </p:cNvSpPr>
          <p:nvPr/>
        </p:nvSpPr>
        <p:spPr bwMode="auto">
          <a:xfrm flipH="1">
            <a:off x="5334000" y="5638800"/>
            <a:ext cx="403225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3962400" y="4724400"/>
            <a:ext cx="1408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(3/-3 = -1)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3810000" y="5105400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(4/-3 = -4/3)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3810000" y="5867400"/>
            <a:ext cx="1524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The minuses cancel out!</a:t>
            </a:r>
          </a:p>
        </p:txBody>
      </p:sp>
      <p:pic>
        <p:nvPicPr>
          <p:cNvPr id="7201" name="Picture 45" descr="bus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/>
      <p:bldP spid="9224" grpId="0"/>
      <p:bldP spid="9231" grpId="0" animBg="1"/>
      <p:bldP spid="9232" grpId="0" animBg="1"/>
      <p:bldP spid="9239" grpId="0" animBg="1"/>
      <p:bldP spid="9243" grpId="0" animBg="1"/>
      <p:bldP spid="9244" grpId="0" animBg="1"/>
      <p:bldP spid="9245" grpId="0" animBg="1"/>
      <p:bldP spid="9246" grpId="0" animBg="1"/>
      <p:bldP spid="9256" grpId="0" animBg="1"/>
      <p:bldP spid="9257" grpId="0" animBg="1"/>
      <p:bldP spid="9258" grpId="0"/>
      <p:bldP spid="92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1941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b="1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may also need to use factorisation in the simplifying process</a:t>
            </a:r>
            <a:endParaRPr lang="en-GB" altLang="en-US" sz="20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This equation has already been put into brackets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	 You can cancel out brackets which are on the top and bottom</a:t>
            </a:r>
            <a:endParaRPr lang="en-GB" altLang="en-US" sz="2000" smtClean="0">
              <a:latin typeface="Comic Sans MS" pitchFamily="66" charset="0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6172200" y="1676400"/>
          <a:ext cx="19304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914400" imgH="419100" progId="Equation.DSMT4">
                  <p:embed/>
                </p:oleObj>
              </mc:Choice>
              <mc:Fallback>
                <p:oleObj name="Equation" r:id="rId3" imgW="914400" imgH="419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76400"/>
                        <a:ext cx="19304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172200" y="2971800"/>
          <a:ext cx="19304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5" imgW="914400" imgH="419100" progId="Equation.DSMT4">
                  <p:embed/>
                </p:oleObj>
              </mc:Choice>
              <mc:Fallback>
                <p:oleObj name="Equation" r:id="rId5" imgW="9144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971800"/>
                        <a:ext cx="19304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6553200" y="34290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6934200" y="29718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629400" y="4343400"/>
          <a:ext cx="99218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7" imgW="469696" imgH="393529" progId="Equation.DSMT4">
                  <p:embed/>
                </p:oleObj>
              </mc:Choice>
              <mc:Fallback>
                <p:oleObj name="Equation" r:id="rId7" imgW="469696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343400"/>
                        <a:ext cx="992188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654800" y="5686425"/>
          <a:ext cx="939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9" imgW="444307" imgH="203112" progId="Equation.DSMT4">
                  <p:embed/>
                </p:oleObj>
              </mc:Choice>
              <mc:Fallback>
                <p:oleObj name="Equation" r:id="rId9" imgW="444307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800" y="5686425"/>
                        <a:ext cx="9398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Arc 10"/>
          <p:cNvSpPr>
            <a:spLocks/>
          </p:cNvSpPr>
          <p:nvPr/>
        </p:nvSpPr>
        <p:spPr bwMode="auto">
          <a:xfrm flipH="1">
            <a:off x="5638800" y="3436938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1" name="Arc 11"/>
          <p:cNvSpPr>
            <a:spLocks/>
          </p:cNvSpPr>
          <p:nvPr/>
        </p:nvSpPr>
        <p:spPr bwMode="auto">
          <a:xfrm flipH="1">
            <a:off x="5638800" y="47244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343400" y="3657600"/>
            <a:ext cx="144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Cancel the (2x – 1)s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191000" y="5029200"/>
            <a:ext cx="144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Don’t need to divide by 1!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pic>
        <p:nvPicPr>
          <p:cNvPr id="8207" name="Picture 15" descr="bus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  <p:bldP spid="10250" grpId="0" animBg="1"/>
      <p:bldP spid="10251" grpId="0" animBg="1"/>
      <p:bldP spid="10252" grpId="0"/>
      <p:bldP spid="102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6858000" y="3276600"/>
          <a:ext cx="1795463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850531" imgH="418918" progId="Equation.DSMT4">
                  <p:embed/>
                </p:oleObj>
              </mc:Choice>
              <mc:Fallback>
                <p:oleObj name="Equation" r:id="rId3" imgW="850531" imgH="41891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276600"/>
                        <a:ext cx="1795463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1941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b="1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may also need to use factorisation in the simplifying process</a:t>
            </a:r>
            <a:endParaRPr lang="en-GB" altLang="en-US" sz="20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Sometimes you will have to factorise one of the equations first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	 Once this is done, you can cancel out brackets as before</a:t>
            </a:r>
            <a:endParaRPr lang="en-GB" altLang="en-US" sz="2000" smtClean="0">
              <a:latin typeface="Comic Sans MS" pitchFamily="66" charset="0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934200" y="1981200"/>
          <a:ext cx="163512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774364" imgH="393529" progId="Equation.DSMT4">
                  <p:embed/>
                </p:oleObj>
              </mc:Choice>
              <mc:Fallback>
                <p:oleObj name="Equation" r:id="rId5" imgW="774364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81200"/>
                        <a:ext cx="1635125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7162800" y="32766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6781800" y="37338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4" name="Arc 10"/>
          <p:cNvSpPr>
            <a:spLocks/>
          </p:cNvSpPr>
          <p:nvPr/>
        </p:nvSpPr>
        <p:spPr bwMode="auto">
          <a:xfrm flipH="1">
            <a:off x="6248400" y="39624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800600" y="43434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Cancel the (x + 3)s</a:t>
            </a:r>
          </a:p>
        </p:txBody>
      </p:sp>
      <p:sp>
        <p:nvSpPr>
          <p:cNvPr id="9226" name="Text Box 14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7239000" y="4572000"/>
          <a:ext cx="990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469900" imgH="419100" progId="Equation.DSMT4">
                  <p:embed/>
                </p:oleObj>
              </mc:Choice>
              <mc:Fallback>
                <p:oleObj name="Equation" r:id="rId7" imgW="469900" imgH="419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572000"/>
                        <a:ext cx="9906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1" name="Arc 17"/>
          <p:cNvSpPr>
            <a:spLocks/>
          </p:cNvSpPr>
          <p:nvPr/>
        </p:nvSpPr>
        <p:spPr bwMode="auto">
          <a:xfrm flipH="1">
            <a:off x="6248400" y="25146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191000" y="2667000"/>
            <a:ext cx="2133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Two numbers that multiply to give +12 and add to give +7</a:t>
            </a:r>
          </a:p>
        </p:txBody>
      </p:sp>
      <p:pic>
        <p:nvPicPr>
          <p:cNvPr id="9230" name="Picture 19" descr="bu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1" grpId="0" animBg="1"/>
      <p:bldP spid="11274" grpId="0" animBg="1"/>
      <p:bldP spid="11276" grpId="0"/>
      <p:bldP spid="11281" grpId="0" animBg="1"/>
      <p:bldP spid="11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6858000" y="4648200"/>
          <a:ext cx="1795463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3" imgW="850531" imgH="418918" progId="Equation.DSMT4">
                  <p:embed/>
                </p:oleObj>
              </mc:Choice>
              <mc:Fallback>
                <p:oleObj name="Equation" r:id="rId3" imgW="850531" imgH="41891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648200"/>
                        <a:ext cx="1795463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6858000" y="3276600"/>
          <a:ext cx="174148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5" imgW="825500" imgH="393700" progId="Equation.DSMT4">
                  <p:embed/>
                </p:oleObj>
              </mc:Choice>
              <mc:Fallback>
                <p:oleObj name="Equation" r:id="rId5" imgW="8255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276600"/>
                        <a:ext cx="1741488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1941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2000" b="1" smtClean="0">
                <a:latin typeface="Comic Sans MS" pitchFamily="66" charset="0"/>
              </a:rPr>
              <a:t>	</a:t>
            </a:r>
            <a:r>
              <a:rPr lang="en-GB" altLang="en-US" sz="2000" b="1" u="sng" smtClean="0">
                <a:latin typeface="Comic Sans MS" pitchFamily="66" charset="0"/>
              </a:rPr>
              <a:t>You may also need to use factorisation in the simplifying process</a:t>
            </a:r>
            <a:endParaRPr lang="en-GB" altLang="en-US" sz="20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 Sometimes you will have to factorise both of the equations first</a:t>
            </a:r>
          </a:p>
          <a:p>
            <a:pPr eaLnBrk="1" hangingPunct="1">
              <a:buFontTx/>
              <a:buNone/>
            </a:pPr>
            <a:endParaRPr lang="en-GB" altLang="en-US" sz="20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  <a:sym typeface="Wingdings" pitchFamily="2" charset="2"/>
              </a:rPr>
              <a:t>	 Once this is done, you can cancel out brackets as before</a:t>
            </a:r>
            <a:endParaRPr lang="en-GB" altLang="en-US" sz="2000" smtClean="0">
              <a:latin typeface="Comic Sans MS" pitchFamily="66" charset="0"/>
            </a:endParaRP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6934200" y="1981200"/>
          <a:ext cx="16097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7" imgW="761669" imgH="418918" progId="Equation.DSMT4">
                  <p:embed/>
                </p:oleObj>
              </mc:Choice>
              <mc:Fallback>
                <p:oleObj name="Equation" r:id="rId7" imgW="761669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81200"/>
                        <a:ext cx="160972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6781800" y="51054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6781800" y="4648200"/>
            <a:ext cx="1143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6" name="Arc 8"/>
          <p:cNvSpPr>
            <a:spLocks/>
          </p:cNvSpPr>
          <p:nvPr/>
        </p:nvSpPr>
        <p:spPr bwMode="auto">
          <a:xfrm flipH="1">
            <a:off x="6248400" y="38862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953000" y="55626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Cancel the (x + 5)s</a:t>
            </a:r>
          </a:p>
        </p:txBody>
      </p:sp>
      <p:sp>
        <p:nvSpPr>
          <p:cNvPr id="10251" name="Text Box 10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sp>
        <p:nvSpPr>
          <p:cNvPr id="12300" name="Arc 12"/>
          <p:cNvSpPr>
            <a:spLocks/>
          </p:cNvSpPr>
          <p:nvPr/>
        </p:nvSpPr>
        <p:spPr bwMode="auto">
          <a:xfrm flipH="1">
            <a:off x="6248400" y="25146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191000" y="2667000"/>
            <a:ext cx="2133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Two numbers that multiply to give +5 and add to give +6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191000" y="4114800"/>
            <a:ext cx="2133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Two numbers that multiply to give -10 and add to give +3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7315200" y="5791200"/>
          <a:ext cx="990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9" imgW="469900" imgH="419100" progId="Equation.DSMT4">
                  <p:embed/>
                </p:oleObj>
              </mc:Choice>
              <mc:Fallback>
                <p:oleObj name="Equation" r:id="rId9" imgW="469900" imgH="419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791200"/>
                        <a:ext cx="9906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5" name="Arc 17"/>
          <p:cNvSpPr>
            <a:spLocks/>
          </p:cNvSpPr>
          <p:nvPr/>
        </p:nvSpPr>
        <p:spPr bwMode="auto">
          <a:xfrm flipH="1">
            <a:off x="6248400" y="5257800"/>
            <a:ext cx="304800" cy="1143000"/>
          </a:xfrm>
          <a:custGeom>
            <a:avLst/>
            <a:gdLst>
              <a:gd name="T0" fmla="*/ 0 w 21600"/>
              <a:gd name="T1" fmla="*/ 0 h 43179"/>
              <a:gd name="T2" fmla="*/ 2683383 w 21600"/>
              <a:gd name="T3" fmla="*/ 800928099 h 43179"/>
              <a:gd name="T4" fmla="*/ 0 w 21600"/>
              <a:gd name="T5" fmla="*/ 400658864 h 431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</a:path>
              <a:path w="21600" h="431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57"/>
                  <a:pt x="12501" y="42667"/>
                  <a:pt x="954" y="431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0257" name="Picture 18" descr="bus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5" grpId="0" animBg="1"/>
      <p:bldP spid="12296" grpId="0" animBg="1"/>
      <p:bldP spid="12297" grpId="0"/>
      <p:bldP spid="12300" grpId="0" animBg="1"/>
      <p:bldP spid="12301" grpId="0"/>
      <p:bldP spid="12302" grpId="0"/>
      <p:bldP spid="1230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1515</Words>
  <Application>Microsoft Office PowerPoint</Application>
  <PresentationFormat>On-screen Show (4:3)</PresentationFormat>
  <Paragraphs>542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Comic Sans MS</vt:lpstr>
      <vt:lpstr>Wingdings</vt:lpstr>
      <vt:lpstr>Default Design</vt:lpstr>
      <vt:lpstr>MathType 6.0 Equation</vt:lpstr>
      <vt:lpstr>PowerPoint Presentation</vt:lpstr>
      <vt:lpstr>Algebra and Functions</vt:lpstr>
      <vt:lpstr>PowerPoint Presentation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PowerPoint Presentation</vt:lpstr>
      <vt:lpstr>Algebra and Functions</vt:lpstr>
      <vt:lpstr>Algebra and Functions</vt:lpstr>
      <vt:lpstr>Algebra and Functions</vt:lpstr>
      <vt:lpstr>Algebra and Functions</vt:lpstr>
      <vt:lpstr>PowerPoint Presentation</vt:lpstr>
      <vt:lpstr>Algebra and Functions</vt:lpstr>
      <vt:lpstr>Algebra and Functions</vt:lpstr>
      <vt:lpstr>Algebra and Functions</vt:lpstr>
      <vt:lpstr>PowerPoint Presentation</vt:lpstr>
      <vt:lpstr>Algebra and Functions</vt:lpstr>
      <vt:lpstr>Algebra and Functions</vt:lpstr>
      <vt:lpstr>Algebra and Functions</vt:lpstr>
      <vt:lpstr>Algebra and Functions</vt:lpstr>
      <vt:lpstr>Algebra and Functions</vt:lpstr>
      <vt:lpstr>PowerPoint Presentation</vt:lpstr>
      <vt:lpstr>Algebra and Functions</vt:lpstr>
      <vt:lpstr>Algebra and Functions</vt:lpstr>
      <vt:lpstr>Algebra and Functions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Pye</dc:creator>
  <cp:lastModifiedBy>Mike</cp:lastModifiedBy>
  <cp:revision>99</cp:revision>
  <cp:lastPrinted>1601-01-01T00:00:00Z</cp:lastPrinted>
  <dcterms:created xsi:type="dcterms:W3CDTF">2009-12-08T13:54:58Z</dcterms:created>
  <dcterms:modified xsi:type="dcterms:W3CDTF">2014-06-07T12:50:45Z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