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85" r:id="rId6"/>
    <p:sldId id="261" r:id="rId7"/>
    <p:sldId id="262" r:id="rId8"/>
    <p:sldId id="263" r:id="rId9"/>
    <p:sldId id="264" r:id="rId10"/>
    <p:sldId id="265" r:id="rId11"/>
    <p:sldId id="266" r:id="rId12"/>
    <p:sldId id="268" r:id="rId13"/>
    <p:sldId id="267"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99FF99"/>
    <a:srgbClr val="CCFF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8.wmf"/><Relationship Id="rId7" Type="http://schemas.openxmlformats.org/officeDocument/2006/relationships/image" Target="../media/image52.wmf"/><Relationship Id="rId2" Type="http://schemas.openxmlformats.org/officeDocument/2006/relationships/image" Target="../media/image41.wmf"/><Relationship Id="rId1" Type="http://schemas.openxmlformats.org/officeDocument/2006/relationships/image" Target="../media/image47.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41.wmf"/><Relationship Id="rId1" Type="http://schemas.openxmlformats.org/officeDocument/2006/relationships/image" Target="../media/image53.wmf"/><Relationship Id="rId6" Type="http://schemas.openxmlformats.org/officeDocument/2006/relationships/image" Target="../media/image57.wmf"/><Relationship Id="rId5" Type="http://schemas.openxmlformats.org/officeDocument/2006/relationships/image" Target="../media/image56.wmf"/><Relationship Id="rId4" Type="http://schemas.openxmlformats.org/officeDocument/2006/relationships/image" Target="../media/image5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 Id="rId4" Type="http://schemas.openxmlformats.org/officeDocument/2006/relationships/image" Target="../media/image62.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image" Target="../media/image65.wmf"/><Relationship Id="rId7" Type="http://schemas.openxmlformats.org/officeDocument/2006/relationships/image" Target="../media/image69.wmf"/><Relationship Id="rId2" Type="http://schemas.openxmlformats.org/officeDocument/2006/relationships/image" Target="../media/image64.wmf"/><Relationship Id="rId1" Type="http://schemas.openxmlformats.org/officeDocument/2006/relationships/image" Target="../media/image63.wmf"/><Relationship Id="rId6" Type="http://schemas.openxmlformats.org/officeDocument/2006/relationships/image" Target="../media/image68.wmf"/><Relationship Id="rId11" Type="http://schemas.openxmlformats.org/officeDocument/2006/relationships/image" Target="../media/image73.wmf"/><Relationship Id="rId5" Type="http://schemas.openxmlformats.org/officeDocument/2006/relationships/image" Target="../media/image67.wmf"/><Relationship Id="rId10" Type="http://schemas.openxmlformats.org/officeDocument/2006/relationships/image" Target="../media/image72.wmf"/><Relationship Id="rId4" Type="http://schemas.openxmlformats.org/officeDocument/2006/relationships/image" Target="../media/image66.wmf"/><Relationship Id="rId9" Type="http://schemas.openxmlformats.org/officeDocument/2006/relationships/image" Target="../media/image71.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81.wmf"/><Relationship Id="rId13" Type="http://schemas.openxmlformats.org/officeDocument/2006/relationships/image" Target="../media/image86.wmf"/><Relationship Id="rId3" Type="http://schemas.openxmlformats.org/officeDocument/2006/relationships/image" Target="../media/image76.wmf"/><Relationship Id="rId7" Type="http://schemas.openxmlformats.org/officeDocument/2006/relationships/image" Target="../media/image80.wmf"/><Relationship Id="rId12" Type="http://schemas.openxmlformats.org/officeDocument/2006/relationships/image" Target="../media/image85.wmf"/><Relationship Id="rId2" Type="http://schemas.openxmlformats.org/officeDocument/2006/relationships/image" Target="../media/image75.wmf"/><Relationship Id="rId1" Type="http://schemas.openxmlformats.org/officeDocument/2006/relationships/image" Target="../media/image74.wmf"/><Relationship Id="rId6" Type="http://schemas.openxmlformats.org/officeDocument/2006/relationships/image" Target="../media/image79.wmf"/><Relationship Id="rId11" Type="http://schemas.openxmlformats.org/officeDocument/2006/relationships/image" Target="../media/image84.wmf"/><Relationship Id="rId5" Type="http://schemas.openxmlformats.org/officeDocument/2006/relationships/image" Target="../media/image78.wmf"/><Relationship Id="rId10" Type="http://schemas.openxmlformats.org/officeDocument/2006/relationships/image" Target="../media/image83.wmf"/><Relationship Id="rId4" Type="http://schemas.openxmlformats.org/officeDocument/2006/relationships/image" Target="../media/image77.wmf"/><Relationship Id="rId9" Type="http://schemas.openxmlformats.org/officeDocument/2006/relationships/image" Target="../media/image82.wmf"/><Relationship Id="rId14" Type="http://schemas.openxmlformats.org/officeDocument/2006/relationships/image" Target="../media/image87.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93.wmf"/><Relationship Id="rId13" Type="http://schemas.openxmlformats.org/officeDocument/2006/relationships/image" Target="../media/image98.wmf"/><Relationship Id="rId18" Type="http://schemas.openxmlformats.org/officeDocument/2006/relationships/image" Target="../media/image103.wmf"/><Relationship Id="rId3" Type="http://schemas.openxmlformats.org/officeDocument/2006/relationships/image" Target="../media/image76.wmf"/><Relationship Id="rId7" Type="http://schemas.openxmlformats.org/officeDocument/2006/relationships/image" Target="../media/image92.wmf"/><Relationship Id="rId12" Type="http://schemas.openxmlformats.org/officeDocument/2006/relationships/image" Target="../media/image97.wmf"/><Relationship Id="rId17" Type="http://schemas.openxmlformats.org/officeDocument/2006/relationships/image" Target="../media/image102.wmf"/><Relationship Id="rId2" Type="http://schemas.openxmlformats.org/officeDocument/2006/relationships/image" Target="../media/image75.wmf"/><Relationship Id="rId16" Type="http://schemas.openxmlformats.org/officeDocument/2006/relationships/image" Target="../media/image101.wmf"/><Relationship Id="rId1" Type="http://schemas.openxmlformats.org/officeDocument/2006/relationships/image" Target="../media/image88.wmf"/><Relationship Id="rId6" Type="http://schemas.openxmlformats.org/officeDocument/2006/relationships/image" Target="../media/image91.wmf"/><Relationship Id="rId11" Type="http://schemas.openxmlformats.org/officeDocument/2006/relationships/image" Target="../media/image96.wmf"/><Relationship Id="rId5" Type="http://schemas.openxmlformats.org/officeDocument/2006/relationships/image" Target="../media/image90.wmf"/><Relationship Id="rId15" Type="http://schemas.openxmlformats.org/officeDocument/2006/relationships/image" Target="../media/image100.wmf"/><Relationship Id="rId10" Type="http://schemas.openxmlformats.org/officeDocument/2006/relationships/image" Target="../media/image95.wmf"/><Relationship Id="rId4" Type="http://schemas.openxmlformats.org/officeDocument/2006/relationships/image" Target="../media/image89.wmf"/><Relationship Id="rId9" Type="http://schemas.openxmlformats.org/officeDocument/2006/relationships/image" Target="../media/image94.wmf"/><Relationship Id="rId14" Type="http://schemas.openxmlformats.org/officeDocument/2006/relationships/image" Target="../media/image9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image" Target="../media/image105.wmf"/><Relationship Id="rId1" Type="http://schemas.openxmlformats.org/officeDocument/2006/relationships/image" Target="../media/image10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image" Target="../media/image108.wmf"/><Relationship Id="rId1" Type="http://schemas.openxmlformats.org/officeDocument/2006/relationships/image" Target="../media/image107.wmf"/><Relationship Id="rId4" Type="http://schemas.openxmlformats.org/officeDocument/2006/relationships/image" Target="../media/image110.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13.wmf"/><Relationship Id="rId2" Type="http://schemas.openxmlformats.org/officeDocument/2006/relationships/image" Target="../media/image112.wmf"/><Relationship Id="rId1" Type="http://schemas.openxmlformats.org/officeDocument/2006/relationships/image" Target="../media/image111.wmf"/><Relationship Id="rId4" Type="http://schemas.openxmlformats.org/officeDocument/2006/relationships/image" Target="../media/image11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122.wmf"/><Relationship Id="rId3" Type="http://schemas.openxmlformats.org/officeDocument/2006/relationships/image" Target="../media/image117.wmf"/><Relationship Id="rId7" Type="http://schemas.openxmlformats.org/officeDocument/2006/relationships/image" Target="../media/image121.wmf"/><Relationship Id="rId2" Type="http://schemas.openxmlformats.org/officeDocument/2006/relationships/image" Target="../media/image116.wmf"/><Relationship Id="rId1" Type="http://schemas.openxmlformats.org/officeDocument/2006/relationships/image" Target="../media/image115.wmf"/><Relationship Id="rId6" Type="http://schemas.openxmlformats.org/officeDocument/2006/relationships/image" Target="../media/image120.wmf"/><Relationship Id="rId11" Type="http://schemas.openxmlformats.org/officeDocument/2006/relationships/image" Target="../media/image125.wmf"/><Relationship Id="rId5" Type="http://schemas.openxmlformats.org/officeDocument/2006/relationships/image" Target="../media/image119.wmf"/><Relationship Id="rId10" Type="http://schemas.openxmlformats.org/officeDocument/2006/relationships/image" Target="../media/image124.wmf"/><Relationship Id="rId4" Type="http://schemas.openxmlformats.org/officeDocument/2006/relationships/image" Target="../media/image118.wmf"/><Relationship Id="rId9" Type="http://schemas.openxmlformats.org/officeDocument/2006/relationships/image" Target="../media/image12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0.wmf"/><Relationship Id="rId1" Type="http://schemas.openxmlformats.org/officeDocument/2006/relationships/image" Target="../media/image12.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0.wmf"/><Relationship Id="rId1" Type="http://schemas.openxmlformats.org/officeDocument/2006/relationships/image" Target="../media/image15.wmf"/><Relationship Id="rId4"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0.wmf"/><Relationship Id="rId1" Type="http://schemas.openxmlformats.org/officeDocument/2006/relationships/image" Target="../media/image18.wmf"/><Relationship Id="rId5" Type="http://schemas.openxmlformats.org/officeDocument/2006/relationships/image" Target="../media/image21.wmf"/><Relationship Id="rId4"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10.wmf"/><Relationship Id="rId1" Type="http://schemas.openxmlformats.org/officeDocument/2006/relationships/image" Target="../media/image22.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10.wmf"/><Relationship Id="rId1" Type="http://schemas.openxmlformats.org/officeDocument/2006/relationships/image" Target="../media/image22.wmf"/><Relationship Id="rId5" Type="http://schemas.openxmlformats.org/officeDocument/2006/relationships/image" Target="../media/image29.wmf"/><Relationship Id="rId4" Type="http://schemas.openxmlformats.org/officeDocument/2006/relationships/image" Target="../media/image2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5" Type="http://schemas.openxmlformats.org/officeDocument/2006/relationships/image" Target="../media/image34.wmf"/><Relationship Id="rId4" Type="http://schemas.openxmlformats.org/officeDocument/2006/relationships/image" Target="../media/image3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5" Type="http://schemas.openxmlformats.org/officeDocument/2006/relationships/image" Target="../media/image39.wmf"/><Relationship Id="rId4" Type="http://schemas.openxmlformats.org/officeDocument/2006/relationships/image" Target="../media/image3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C66EB52F-21F2-44C2-8964-C096A08A7BDF}" type="slidenum">
              <a:rPr lang="en-GB" altLang="en-US"/>
              <a:pPr/>
              <a:t>‹#›</a:t>
            </a:fld>
            <a:endParaRPr lang="en-GB" altLang="en-US"/>
          </a:p>
        </p:txBody>
      </p:sp>
    </p:spTree>
    <p:extLst>
      <p:ext uri="{BB962C8B-B14F-4D97-AF65-F5344CB8AC3E}">
        <p14:creationId xmlns:p14="http://schemas.microsoft.com/office/powerpoint/2010/main" xmlns="" val="796861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BF30911A-F1E3-4624-9038-CB68ACAA4D34}" type="slidenum">
              <a:rPr lang="en-GB" altLang="en-US"/>
              <a:pPr/>
              <a:t>‹#›</a:t>
            </a:fld>
            <a:endParaRPr lang="en-GB" altLang="en-US"/>
          </a:p>
        </p:txBody>
      </p:sp>
    </p:spTree>
    <p:extLst>
      <p:ext uri="{BB962C8B-B14F-4D97-AF65-F5344CB8AC3E}">
        <p14:creationId xmlns:p14="http://schemas.microsoft.com/office/powerpoint/2010/main" xmlns="" val="1292289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0F3722F7-7FF9-4A00-A6E8-19D1B96285E3}" type="slidenum">
              <a:rPr lang="en-GB" altLang="en-US"/>
              <a:pPr/>
              <a:t>‹#›</a:t>
            </a:fld>
            <a:endParaRPr lang="en-GB" altLang="en-US"/>
          </a:p>
        </p:txBody>
      </p:sp>
    </p:spTree>
    <p:extLst>
      <p:ext uri="{BB962C8B-B14F-4D97-AF65-F5344CB8AC3E}">
        <p14:creationId xmlns:p14="http://schemas.microsoft.com/office/powerpoint/2010/main" xmlns="" val="353716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AABD0EDC-48DB-4875-B423-9AECDA6403FD}" type="slidenum">
              <a:rPr lang="en-GB" altLang="en-US"/>
              <a:pPr/>
              <a:t>‹#›</a:t>
            </a:fld>
            <a:endParaRPr lang="en-GB" altLang="en-US"/>
          </a:p>
        </p:txBody>
      </p:sp>
    </p:spTree>
    <p:extLst>
      <p:ext uri="{BB962C8B-B14F-4D97-AF65-F5344CB8AC3E}">
        <p14:creationId xmlns:p14="http://schemas.microsoft.com/office/powerpoint/2010/main" xmlns="" val="4202068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16831D21-0425-4746-BBC0-26D3D58037BB}" type="slidenum">
              <a:rPr lang="en-GB" altLang="en-US"/>
              <a:pPr/>
              <a:t>‹#›</a:t>
            </a:fld>
            <a:endParaRPr lang="en-GB" altLang="en-US"/>
          </a:p>
        </p:txBody>
      </p:sp>
    </p:spTree>
    <p:extLst>
      <p:ext uri="{BB962C8B-B14F-4D97-AF65-F5344CB8AC3E}">
        <p14:creationId xmlns:p14="http://schemas.microsoft.com/office/powerpoint/2010/main" xmlns="" val="2431029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endParaRPr lang="en-US" altLang="en-US"/>
          </a:p>
        </p:txBody>
      </p:sp>
      <p:sp>
        <p:nvSpPr>
          <p:cNvPr id="6" name="Rectangle 5"/>
          <p:cNvSpPr>
            <a:spLocks noGrp="1" noChangeArrowheads="1"/>
          </p:cNvSpPr>
          <p:nvPr>
            <p:ph type="ftr" sz="quarter" idx="11"/>
          </p:nvPr>
        </p:nvSpPr>
        <p:spPr>
          <a:ln/>
        </p:spPr>
        <p:txBody>
          <a:bodyPr/>
          <a:lstStyle>
            <a:lvl1pPr>
              <a:defRPr/>
            </a:lvl1pPr>
          </a:lstStyle>
          <a:p>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95797A60-E720-43E2-B935-3837C9C8052E}" type="slidenum">
              <a:rPr lang="en-GB" altLang="en-US"/>
              <a:pPr/>
              <a:t>‹#›</a:t>
            </a:fld>
            <a:endParaRPr lang="en-GB" altLang="en-US"/>
          </a:p>
        </p:txBody>
      </p:sp>
    </p:spTree>
    <p:extLst>
      <p:ext uri="{BB962C8B-B14F-4D97-AF65-F5344CB8AC3E}">
        <p14:creationId xmlns:p14="http://schemas.microsoft.com/office/powerpoint/2010/main" xmlns="" val="259094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endParaRPr lang="en-US" altLang="en-US"/>
          </a:p>
        </p:txBody>
      </p:sp>
      <p:sp>
        <p:nvSpPr>
          <p:cNvPr id="8" name="Rectangle 5"/>
          <p:cNvSpPr>
            <a:spLocks noGrp="1" noChangeArrowheads="1"/>
          </p:cNvSpPr>
          <p:nvPr>
            <p:ph type="ftr" sz="quarter" idx="11"/>
          </p:nvPr>
        </p:nvSpPr>
        <p:spPr>
          <a:ln/>
        </p:spPr>
        <p:txBody>
          <a:bodyPr/>
          <a:lstStyle>
            <a:lvl1pPr>
              <a:defRPr/>
            </a:lvl1pPr>
          </a:lstStyle>
          <a:p>
            <a:endParaRPr lang="en-US" altLang="en-US"/>
          </a:p>
        </p:txBody>
      </p:sp>
      <p:sp>
        <p:nvSpPr>
          <p:cNvPr id="9" name="Rectangle 6"/>
          <p:cNvSpPr>
            <a:spLocks noGrp="1" noChangeArrowheads="1"/>
          </p:cNvSpPr>
          <p:nvPr>
            <p:ph type="sldNum" sz="quarter" idx="12"/>
          </p:nvPr>
        </p:nvSpPr>
        <p:spPr>
          <a:ln/>
        </p:spPr>
        <p:txBody>
          <a:bodyPr/>
          <a:lstStyle>
            <a:lvl1pPr>
              <a:defRPr/>
            </a:lvl1pPr>
          </a:lstStyle>
          <a:p>
            <a:fld id="{CC121236-3F20-4E33-AFF3-286CDC4A0DD2}" type="slidenum">
              <a:rPr lang="en-GB" altLang="en-US"/>
              <a:pPr/>
              <a:t>‹#›</a:t>
            </a:fld>
            <a:endParaRPr lang="en-GB" altLang="en-US"/>
          </a:p>
        </p:txBody>
      </p:sp>
    </p:spTree>
    <p:extLst>
      <p:ext uri="{BB962C8B-B14F-4D97-AF65-F5344CB8AC3E}">
        <p14:creationId xmlns:p14="http://schemas.microsoft.com/office/powerpoint/2010/main" xmlns="" val="73258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endParaRPr lang="en-US" altLang="en-US"/>
          </a:p>
        </p:txBody>
      </p:sp>
      <p:sp>
        <p:nvSpPr>
          <p:cNvPr id="4" name="Rectangle 5"/>
          <p:cNvSpPr>
            <a:spLocks noGrp="1" noChangeArrowheads="1"/>
          </p:cNvSpPr>
          <p:nvPr>
            <p:ph type="ftr" sz="quarter" idx="11"/>
          </p:nvPr>
        </p:nvSpPr>
        <p:spPr>
          <a:ln/>
        </p:spPr>
        <p:txBody>
          <a:bodyPr/>
          <a:lstStyle>
            <a:lvl1pPr>
              <a:defRPr/>
            </a:lvl1pPr>
          </a:lstStyle>
          <a:p>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D5B5D6E0-1142-4B00-814C-F671F92BC48C}" type="slidenum">
              <a:rPr lang="en-GB" altLang="en-US"/>
              <a:pPr/>
              <a:t>‹#›</a:t>
            </a:fld>
            <a:endParaRPr lang="en-GB" altLang="en-US"/>
          </a:p>
        </p:txBody>
      </p:sp>
    </p:spTree>
    <p:extLst>
      <p:ext uri="{BB962C8B-B14F-4D97-AF65-F5344CB8AC3E}">
        <p14:creationId xmlns:p14="http://schemas.microsoft.com/office/powerpoint/2010/main" xmlns="" val="983240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ltLang="en-US"/>
          </a:p>
        </p:txBody>
      </p:sp>
      <p:sp>
        <p:nvSpPr>
          <p:cNvPr id="3" name="Rectangle 5"/>
          <p:cNvSpPr>
            <a:spLocks noGrp="1" noChangeArrowheads="1"/>
          </p:cNvSpPr>
          <p:nvPr>
            <p:ph type="ftr" sz="quarter" idx="11"/>
          </p:nvPr>
        </p:nvSpPr>
        <p:spPr>
          <a:ln/>
        </p:spPr>
        <p:txBody>
          <a:bodyPr/>
          <a:lstStyle>
            <a:lvl1pPr>
              <a:defRPr/>
            </a:lvl1pPr>
          </a:lstStyle>
          <a:p>
            <a:endParaRPr lang="en-US" altLang="en-US"/>
          </a:p>
        </p:txBody>
      </p:sp>
      <p:sp>
        <p:nvSpPr>
          <p:cNvPr id="4" name="Rectangle 6"/>
          <p:cNvSpPr>
            <a:spLocks noGrp="1" noChangeArrowheads="1"/>
          </p:cNvSpPr>
          <p:nvPr>
            <p:ph type="sldNum" sz="quarter" idx="12"/>
          </p:nvPr>
        </p:nvSpPr>
        <p:spPr>
          <a:ln/>
        </p:spPr>
        <p:txBody>
          <a:bodyPr/>
          <a:lstStyle>
            <a:lvl1pPr>
              <a:defRPr/>
            </a:lvl1pPr>
          </a:lstStyle>
          <a:p>
            <a:fld id="{CFFDBD5C-99A6-4D19-A9D1-7AF2A6B837D0}" type="slidenum">
              <a:rPr lang="en-GB" altLang="en-US"/>
              <a:pPr/>
              <a:t>‹#›</a:t>
            </a:fld>
            <a:endParaRPr lang="en-GB" altLang="en-US"/>
          </a:p>
        </p:txBody>
      </p:sp>
    </p:spTree>
    <p:extLst>
      <p:ext uri="{BB962C8B-B14F-4D97-AF65-F5344CB8AC3E}">
        <p14:creationId xmlns:p14="http://schemas.microsoft.com/office/powerpoint/2010/main" xmlns="" val="3794467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en-US"/>
          </a:p>
        </p:txBody>
      </p:sp>
      <p:sp>
        <p:nvSpPr>
          <p:cNvPr id="6" name="Rectangle 5"/>
          <p:cNvSpPr>
            <a:spLocks noGrp="1" noChangeArrowheads="1"/>
          </p:cNvSpPr>
          <p:nvPr>
            <p:ph type="ftr" sz="quarter" idx="11"/>
          </p:nvPr>
        </p:nvSpPr>
        <p:spPr>
          <a:ln/>
        </p:spPr>
        <p:txBody>
          <a:bodyPr/>
          <a:lstStyle>
            <a:lvl1pPr>
              <a:defRPr/>
            </a:lvl1pPr>
          </a:lstStyle>
          <a:p>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DC7666C9-D754-43E5-A83D-5EC70B59E4EE}" type="slidenum">
              <a:rPr lang="en-GB" altLang="en-US"/>
              <a:pPr/>
              <a:t>‹#›</a:t>
            </a:fld>
            <a:endParaRPr lang="en-GB" altLang="en-US"/>
          </a:p>
        </p:txBody>
      </p:sp>
    </p:spTree>
    <p:extLst>
      <p:ext uri="{BB962C8B-B14F-4D97-AF65-F5344CB8AC3E}">
        <p14:creationId xmlns:p14="http://schemas.microsoft.com/office/powerpoint/2010/main" xmlns="" val="958024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en-US"/>
          </a:p>
        </p:txBody>
      </p:sp>
      <p:sp>
        <p:nvSpPr>
          <p:cNvPr id="6" name="Rectangle 5"/>
          <p:cNvSpPr>
            <a:spLocks noGrp="1" noChangeArrowheads="1"/>
          </p:cNvSpPr>
          <p:nvPr>
            <p:ph type="ftr" sz="quarter" idx="11"/>
          </p:nvPr>
        </p:nvSpPr>
        <p:spPr>
          <a:ln/>
        </p:spPr>
        <p:txBody>
          <a:bodyPr/>
          <a:lstStyle>
            <a:lvl1pPr>
              <a:defRPr/>
            </a:lvl1pPr>
          </a:lstStyle>
          <a:p>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4FAD59A9-EFCD-43D3-B96D-C33668F6BEC1}" type="slidenum">
              <a:rPr lang="en-GB" altLang="en-US"/>
              <a:pPr/>
              <a:t>‹#›</a:t>
            </a:fld>
            <a:endParaRPr lang="en-GB" altLang="en-US"/>
          </a:p>
        </p:txBody>
      </p:sp>
    </p:spTree>
    <p:extLst>
      <p:ext uri="{BB962C8B-B14F-4D97-AF65-F5344CB8AC3E}">
        <p14:creationId xmlns:p14="http://schemas.microsoft.com/office/powerpoint/2010/main" xmlns="" val="1528178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CFFCC"/>
            </a:gs>
            <a:gs pos="100000">
              <a:srgbClr val="99FF99"/>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195AD51-BB51-471D-858C-54C4D656CAEB}"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oleObject" Target="../embeddings/oleObject27.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30.bin"/><Relationship Id="rId5" Type="http://schemas.openxmlformats.org/officeDocument/2006/relationships/oleObject" Target="../embeddings/oleObject29.bin"/><Relationship Id="rId4" Type="http://schemas.openxmlformats.org/officeDocument/2006/relationships/oleObject" Target="../embeddings/oleObject28.bin"/><Relationship Id="rId9" Type="http://schemas.openxmlformats.org/officeDocument/2006/relationships/image" Target="../media/image9.jpeg"/></Relationships>
</file>

<file path=ppt/slides/_rels/slide1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oleObject" Target="../embeddings/oleObject32.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5.bin"/><Relationship Id="rId5" Type="http://schemas.openxmlformats.org/officeDocument/2006/relationships/oleObject" Target="../embeddings/oleObject34.bin"/><Relationship Id="rId4" Type="http://schemas.openxmlformats.org/officeDocument/2006/relationships/oleObject" Target="../embeddings/oleObject33.bin"/><Relationship Id="rId9" Type="http://schemas.openxmlformats.org/officeDocument/2006/relationships/image" Target="../media/image9.jpeg"/></Relationships>
</file>

<file path=ppt/slides/_rels/slide1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oleObject" Target="../embeddings/oleObject37.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40.bin"/><Relationship Id="rId5" Type="http://schemas.openxmlformats.org/officeDocument/2006/relationships/oleObject" Target="../embeddings/oleObject39.bin"/><Relationship Id="rId4" Type="http://schemas.openxmlformats.org/officeDocument/2006/relationships/oleObject" Target="../embeddings/oleObject38.bin"/><Relationship Id="rId9" Type="http://schemas.openxmlformats.org/officeDocument/2006/relationships/image" Target="../media/image9.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oleObject" Target="../embeddings/oleObject42.bin"/><Relationship Id="rId7"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45.bin"/><Relationship Id="rId5" Type="http://schemas.openxmlformats.org/officeDocument/2006/relationships/oleObject" Target="../embeddings/oleObject44.bin"/><Relationship Id="rId10" Type="http://schemas.openxmlformats.org/officeDocument/2006/relationships/image" Target="../media/image46.png"/><Relationship Id="rId4" Type="http://schemas.openxmlformats.org/officeDocument/2006/relationships/oleObject" Target="../embeddings/oleObject43.bin"/><Relationship Id="rId9" Type="http://schemas.openxmlformats.org/officeDocument/2006/relationships/image" Target="../media/image2.png"/></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oleObject" Target="../embeddings/oleObject48.bin"/><Relationship Id="rId7"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51.bin"/><Relationship Id="rId11" Type="http://schemas.openxmlformats.org/officeDocument/2006/relationships/image" Target="../media/image46.png"/><Relationship Id="rId5" Type="http://schemas.openxmlformats.org/officeDocument/2006/relationships/oleObject" Target="../embeddings/oleObject50.bin"/><Relationship Id="rId10" Type="http://schemas.openxmlformats.org/officeDocument/2006/relationships/image" Target="../media/image2.png"/><Relationship Id="rId4" Type="http://schemas.openxmlformats.org/officeDocument/2006/relationships/oleObject" Target="../embeddings/oleObject49.bin"/><Relationship Id="rId9" Type="http://schemas.openxmlformats.org/officeDocument/2006/relationships/oleObject" Target="../embeddings/oleObject54.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0.bin"/><Relationship Id="rId3" Type="http://schemas.openxmlformats.org/officeDocument/2006/relationships/oleObject" Target="../embeddings/oleObject55.bin"/><Relationship Id="rId7"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58.bin"/><Relationship Id="rId11" Type="http://schemas.openxmlformats.org/officeDocument/2006/relationships/image" Target="../media/image46.png"/><Relationship Id="rId5" Type="http://schemas.openxmlformats.org/officeDocument/2006/relationships/oleObject" Target="../embeddings/oleObject57.bin"/><Relationship Id="rId10" Type="http://schemas.openxmlformats.org/officeDocument/2006/relationships/image" Target="../media/image2.png"/><Relationship Id="rId4" Type="http://schemas.openxmlformats.org/officeDocument/2006/relationships/oleObject" Target="../embeddings/oleObject56.bin"/><Relationship Id="rId9" Type="http://schemas.openxmlformats.org/officeDocument/2006/relationships/oleObject" Target="../embeddings/oleObject61.bin"/></Relationships>
</file>

<file path=ppt/slides/_rels/slide1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2.xml"/><Relationship Id="rId7" Type="http://schemas.openxmlformats.org/officeDocument/2006/relationships/oleObject" Target="../embeddings/oleObject65.bin"/><Relationship Id="rId2" Type="http://schemas.openxmlformats.org/officeDocument/2006/relationships/tags" Target="../tags/tag3.xml"/><Relationship Id="rId1" Type="http://schemas.openxmlformats.org/officeDocument/2006/relationships/vmlDrawing" Target="../drawings/vmlDrawing13.vml"/><Relationship Id="rId6" Type="http://schemas.openxmlformats.org/officeDocument/2006/relationships/oleObject" Target="../embeddings/oleObject64.bin"/><Relationship Id="rId5" Type="http://schemas.openxmlformats.org/officeDocument/2006/relationships/oleObject" Target="../embeddings/oleObject63.bin"/><Relationship Id="rId4" Type="http://schemas.openxmlformats.org/officeDocument/2006/relationships/oleObject" Target="../embeddings/oleObject62.bin"/><Relationship Id="rId9" Type="http://schemas.openxmlformats.org/officeDocument/2006/relationships/image" Target="../media/image4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71.bin"/><Relationship Id="rId13" Type="http://schemas.openxmlformats.org/officeDocument/2006/relationships/oleObject" Target="../embeddings/oleObject76.bin"/><Relationship Id="rId3" Type="http://schemas.openxmlformats.org/officeDocument/2006/relationships/oleObject" Target="../embeddings/oleObject66.bin"/><Relationship Id="rId7" Type="http://schemas.openxmlformats.org/officeDocument/2006/relationships/oleObject" Target="../embeddings/oleObject70.bin"/><Relationship Id="rId12"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69.bin"/><Relationship Id="rId11" Type="http://schemas.openxmlformats.org/officeDocument/2006/relationships/oleObject" Target="../embeddings/oleObject74.bin"/><Relationship Id="rId5" Type="http://schemas.openxmlformats.org/officeDocument/2006/relationships/oleObject" Target="../embeddings/oleObject68.bin"/><Relationship Id="rId15" Type="http://schemas.openxmlformats.org/officeDocument/2006/relationships/image" Target="../media/image46.png"/><Relationship Id="rId10" Type="http://schemas.openxmlformats.org/officeDocument/2006/relationships/oleObject" Target="../embeddings/oleObject73.bin"/><Relationship Id="rId4" Type="http://schemas.openxmlformats.org/officeDocument/2006/relationships/oleObject" Target="../embeddings/oleObject67.bin"/><Relationship Id="rId9" Type="http://schemas.openxmlformats.org/officeDocument/2006/relationships/oleObject" Target="../embeddings/oleObject72.bin"/><Relationship Id="rId1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82.bin"/><Relationship Id="rId13" Type="http://schemas.openxmlformats.org/officeDocument/2006/relationships/oleObject" Target="../embeddings/oleObject87.bin"/><Relationship Id="rId18" Type="http://schemas.openxmlformats.org/officeDocument/2006/relationships/image" Target="../media/image46.png"/><Relationship Id="rId3" Type="http://schemas.openxmlformats.org/officeDocument/2006/relationships/oleObject" Target="../embeddings/oleObject77.bin"/><Relationship Id="rId7" Type="http://schemas.openxmlformats.org/officeDocument/2006/relationships/oleObject" Target="../embeddings/oleObject81.bin"/><Relationship Id="rId12" Type="http://schemas.openxmlformats.org/officeDocument/2006/relationships/oleObject" Target="../embeddings/oleObject86.bin"/><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oleObject" Target="../embeddings/oleObject90.bin"/><Relationship Id="rId1" Type="http://schemas.openxmlformats.org/officeDocument/2006/relationships/vmlDrawing" Target="../drawings/vmlDrawing15.vml"/><Relationship Id="rId6" Type="http://schemas.openxmlformats.org/officeDocument/2006/relationships/oleObject" Target="../embeddings/oleObject80.bin"/><Relationship Id="rId11" Type="http://schemas.openxmlformats.org/officeDocument/2006/relationships/oleObject" Target="../embeddings/oleObject85.bin"/><Relationship Id="rId5" Type="http://schemas.openxmlformats.org/officeDocument/2006/relationships/oleObject" Target="../embeddings/oleObject79.bin"/><Relationship Id="rId15" Type="http://schemas.openxmlformats.org/officeDocument/2006/relationships/oleObject" Target="../embeddings/oleObject89.bin"/><Relationship Id="rId10" Type="http://schemas.openxmlformats.org/officeDocument/2006/relationships/oleObject" Target="../embeddings/oleObject84.bin"/><Relationship Id="rId4" Type="http://schemas.openxmlformats.org/officeDocument/2006/relationships/oleObject" Target="../embeddings/oleObject78.bin"/><Relationship Id="rId9" Type="http://schemas.openxmlformats.org/officeDocument/2006/relationships/oleObject" Target="../embeddings/oleObject83.bin"/><Relationship Id="rId14" Type="http://schemas.openxmlformats.org/officeDocument/2006/relationships/oleObject" Target="../embeddings/oleObject88.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96.bin"/><Relationship Id="rId13" Type="http://schemas.openxmlformats.org/officeDocument/2006/relationships/oleObject" Target="../embeddings/oleObject101.bin"/><Relationship Id="rId18" Type="http://schemas.openxmlformats.org/officeDocument/2006/relationships/oleObject" Target="../embeddings/oleObject106.bin"/><Relationship Id="rId3" Type="http://schemas.openxmlformats.org/officeDocument/2006/relationships/oleObject" Target="../embeddings/oleObject91.bin"/><Relationship Id="rId21" Type="http://schemas.openxmlformats.org/officeDocument/2006/relationships/image" Target="../media/image2.png"/><Relationship Id="rId7" Type="http://schemas.openxmlformats.org/officeDocument/2006/relationships/oleObject" Target="../embeddings/oleObject95.bin"/><Relationship Id="rId12" Type="http://schemas.openxmlformats.org/officeDocument/2006/relationships/oleObject" Target="../embeddings/oleObject100.bin"/><Relationship Id="rId17" Type="http://schemas.openxmlformats.org/officeDocument/2006/relationships/oleObject" Target="../embeddings/oleObject105.bin"/><Relationship Id="rId2" Type="http://schemas.openxmlformats.org/officeDocument/2006/relationships/slideLayout" Target="../slideLayouts/slideLayout2.xml"/><Relationship Id="rId16" Type="http://schemas.openxmlformats.org/officeDocument/2006/relationships/oleObject" Target="../embeddings/oleObject104.bin"/><Relationship Id="rId20" Type="http://schemas.openxmlformats.org/officeDocument/2006/relationships/oleObject" Target="../embeddings/oleObject108.bin"/><Relationship Id="rId1" Type="http://schemas.openxmlformats.org/officeDocument/2006/relationships/vmlDrawing" Target="../drawings/vmlDrawing16.vml"/><Relationship Id="rId6" Type="http://schemas.openxmlformats.org/officeDocument/2006/relationships/oleObject" Target="../embeddings/oleObject94.bin"/><Relationship Id="rId11" Type="http://schemas.openxmlformats.org/officeDocument/2006/relationships/oleObject" Target="../embeddings/oleObject99.bin"/><Relationship Id="rId5" Type="http://schemas.openxmlformats.org/officeDocument/2006/relationships/oleObject" Target="../embeddings/oleObject93.bin"/><Relationship Id="rId15" Type="http://schemas.openxmlformats.org/officeDocument/2006/relationships/oleObject" Target="../embeddings/oleObject103.bin"/><Relationship Id="rId10" Type="http://schemas.openxmlformats.org/officeDocument/2006/relationships/oleObject" Target="../embeddings/oleObject98.bin"/><Relationship Id="rId19" Type="http://schemas.openxmlformats.org/officeDocument/2006/relationships/oleObject" Target="../embeddings/oleObject107.bin"/><Relationship Id="rId4" Type="http://schemas.openxmlformats.org/officeDocument/2006/relationships/oleObject" Target="../embeddings/oleObject92.bin"/><Relationship Id="rId9" Type="http://schemas.openxmlformats.org/officeDocument/2006/relationships/oleObject" Target="../embeddings/oleObject97.bin"/><Relationship Id="rId14" Type="http://schemas.openxmlformats.org/officeDocument/2006/relationships/oleObject" Target="../embeddings/oleObject102.bin"/><Relationship Id="rId22" Type="http://schemas.openxmlformats.org/officeDocument/2006/relationships/image" Target="../media/image4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09.bin"/><Relationship Id="rId7" Type="http://schemas.openxmlformats.org/officeDocument/2006/relationships/image" Target="../media/image46.png"/><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2.png"/><Relationship Id="rId5" Type="http://schemas.openxmlformats.org/officeDocument/2006/relationships/oleObject" Target="../embeddings/oleObject111.bin"/><Relationship Id="rId4" Type="http://schemas.openxmlformats.org/officeDocument/2006/relationships/oleObject" Target="../embeddings/oleObject110.bin"/></Relationships>
</file>

<file path=ppt/slides/_rels/slide24.xml.rels><?xml version="1.0" encoding="UTF-8" standalone="yes"?>
<Relationships xmlns="http://schemas.openxmlformats.org/package/2006/relationships"><Relationship Id="rId8" Type="http://schemas.openxmlformats.org/officeDocument/2006/relationships/image" Target="../media/image46.png"/><Relationship Id="rId3" Type="http://schemas.openxmlformats.org/officeDocument/2006/relationships/oleObject" Target="../embeddings/oleObject112.bin"/><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115.bin"/><Relationship Id="rId5" Type="http://schemas.openxmlformats.org/officeDocument/2006/relationships/oleObject" Target="../embeddings/oleObject114.bin"/><Relationship Id="rId4" Type="http://schemas.openxmlformats.org/officeDocument/2006/relationships/oleObject" Target="../embeddings/oleObject113.bin"/></Relationships>
</file>

<file path=ppt/slides/_rels/slide25.xml.rels><?xml version="1.0" encoding="UTF-8" standalone="yes"?>
<Relationships xmlns="http://schemas.openxmlformats.org/package/2006/relationships"><Relationship Id="rId8" Type="http://schemas.openxmlformats.org/officeDocument/2006/relationships/image" Target="../media/image46.png"/><Relationship Id="rId3" Type="http://schemas.openxmlformats.org/officeDocument/2006/relationships/oleObject" Target="../embeddings/oleObject116.bin"/><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119.bin"/><Relationship Id="rId5" Type="http://schemas.openxmlformats.org/officeDocument/2006/relationships/oleObject" Target="../embeddings/oleObject118.bin"/><Relationship Id="rId4" Type="http://schemas.openxmlformats.org/officeDocument/2006/relationships/oleObject" Target="../embeddings/oleObject117.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25.bin"/><Relationship Id="rId13" Type="http://schemas.openxmlformats.org/officeDocument/2006/relationships/oleObject" Target="../embeddings/oleObject130.bin"/><Relationship Id="rId3" Type="http://schemas.openxmlformats.org/officeDocument/2006/relationships/oleObject" Target="../embeddings/oleObject120.bin"/><Relationship Id="rId7" Type="http://schemas.openxmlformats.org/officeDocument/2006/relationships/oleObject" Target="../embeddings/oleObject124.bin"/><Relationship Id="rId12" Type="http://schemas.openxmlformats.org/officeDocument/2006/relationships/oleObject" Target="../embeddings/oleObject129.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oleObject123.bin"/><Relationship Id="rId11" Type="http://schemas.openxmlformats.org/officeDocument/2006/relationships/oleObject" Target="../embeddings/oleObject128.bin"/><Relationship Id="rId5" Type="http://schemas.openxmlformats.org/officeDocument/2006/relationships/oleObject" Target="../embeddings/oleObject122.bin"/><Relationship Id="rId15" Type="http://schemas.openxmlformats.org/officeDocument/2006/relationships/image" Target="../media/image46.png"/><Relationship Id="rId10" Type="http://schemas.openxmlformats.org/officeDocument/2006/relationships/oleObject" Target="../embeddings/oleObject127.bin"/><Relationship Id="rId4" Type="http://schemas.openxmlformats.org/officeDocument/2006/relationships/oleObject" Target="../embeddings/oleObject121.bin"/><Relationship Id="rId9" Type="http://schemas.openxmlformats.org/officeDocument/2006/relationships/oleObject" Target="../embeddings/oleObject126.bin"/><Relationship Id="rId14" Type="http://schemas.openxmlformats.org/officeDocument/2006/relationships/image" Target="../media/image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slideLayout" Target="../slideLayouts/slideLayout2.xml"/><Relationship Id="rId7" Type="http://schemas.openxmlformats.org/officeDocument/2006/relationships/oleObject" Target="../embeddings/oleObject4.bin"/><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10" Type="http://schemas.openxmlformats.org/officeDocument/2006/relationships/image" Target="../media/image9.jpeg"/><Relationship Id="rId4" Type="http://schemas.openxmlformats.org/officeDocument/2006/relationships/oleObject" Target="../embeddings/oleObject1.bin"/><Relationship Id="rId9"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oleObject" Target="../embeddings/oleObject7.bin"/><Relationship Id="rId7"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oleObject" Target="../embeddings/oleObject11.bin"/><Relationship Id="rId7"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8.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oleObject" Target="../embeddings/oleObject15.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oleObject" Target="../embeddings/oleObject16.bin"/><Relationship Id="rId9" Type="http://schemas.openxmlformats.org/officeDocument/2006/relationships/image" Target="../media/image9.jpeg"/></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oleObject" Target="../embeddings/oleObject20.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23.bin"/><Relationship Id="rId11" Type="http://schemas.openxmlformats.org/officeDocument/2006/relationships/image" Target="../media/image9.jpeg"/><Relationship Id="rId5" Type="http://schemas.openxmlformats.org/officeDocument/2006/relationships/oleObject" Target="../embeddings/oleObject22.bin"/><Relationship Id="rId10" Type="http://schemas.openxmlformats.org/officeDocument/2006/relationships/image" Target="../media/image8.jpeg"/><Relationship Id="rId4" Type="http://schemas.openxmlformats.org/officeDocument/2006/relationships/oleObject" Target="../embeddings/oleObject21.bin"/><Relationship Id="rId9" Type="http://schemas.openxmlformats.org/officeDocument/2006/relationships/oleObject" Target="../embeddings/oleObject2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WordArt 4"/>
          <p:cNvSpPr>
            <a:spLocks noChangeArrowheads="1" noChangeShapeType="1" noTextEdit="1"/>
          </p:cNvSpPr>
          <p:nvPr/>
        </p:nvSpPr>
        <p:spPr bwMode="auto">
          <a:xfrm>
            <a:off x="914400" y="2819400"/>
            <a:ext cx="7315200" cy="571500"/>
          </a:xfrm>
          <a:prstGeom prst="rect">
            <a:avLst/>
          </a:prstGeom>
        </p:spPr>
        <p:txBody>
          <a:bodyPr wrap="none" fromWordArt="1">
            <a:prstTxWarp prst="textPlain">
              <a:avLst>
                <a:gd name="adj" fmla="val 50000"/>
              </a:avLst>
            </a:prstTxWarp>
          </a:bodyPr>
          <a:lstStyle/>
          <a:p>
            <a:pPr algn="ctr"/>
            <a:r>
              <a:rPr lang="en-GB" sz="3600" kern="10">
                <a:ln w="25400">
                  <a:solidFill>
                    <a:schemeClr val="tx1"/>
                  </a:solidFill>
                  <a:round/>
                  <a:headEnd/>
                  <a:tailEnd/>
                </a:ln>
                <a:solidFill>
                  <a:srgbClr val="008000"/>
                </a:solidFill>
                <a:effectLst>
                  <a:outerShdw dist="35921" dir="2700000" algn="ctr" rotWithShape="0">
                    <a:srgbClr val="C0C0C0">
                      <a:alpha val="79999"/>
                    </a:srgbClr>
                  </a:outerShdw>
                </a:effectLst>
                <a:latin typeface="Impact"/>
              </a:rPr>
              <a:t>Trigonometrical Identities</a:t>
            </a:r>
          </a:p>
        </p:txBody>
      </p:sp>
      <p:sp>
        <p:nvSpPr>
          <p:cNvPr id="2051" name="WordArt 5"/>
          <p:cNvSpPr>
            <a:spLocks noChangeArrowheads="1" noChangeShapeType="1" noTextEdit="1"/>
          </p:cNvSpPr>
          <p:nvPr/>
        </p:nvSpPr>
        <p:spPr bwMode="auto">
          <a:xfrm>
            <a:off x="2971800" y="3505200"/>
            <a:ext cx="3429000" cy="571500"/>
          </a:xfrm>
          <a:prstGeom prst="rect">
            <a:avLst/>
          </a:prstGeom>
        </p:spPr>
        <p:txBody>
          <a:bodyPr wrap="none" fromWordArt="1">
            <a:prstTxWarp prst="textPlain">
              <a:avLst>
                <a:gd name="adj" fmla="val 50000"/>
              </a:avLst>
            </a:prstTxWarp>
          </a:bodyPr>
          <a:lstStyle/>
          <a:p>
            <a:pPr algn="ctr"/>
            <a:r>
              <a:rPr lang="en-GB" sz="3600" kern="10">
                <a:ln w="25400">
                  <a:solidFill>
                    <a:schemeClr val="tx1"/>
                  </a:solidFill>
                  <a:round/>
                  <a:headEnd/>
                  <a:tailEnd/>
                </a:ln>
                <a:solidFill>
                  <a:srgbClr val="008000"/>
                </a:solidFill>
                <a:effectLst>
                  <a:outerShdw dist="35921" dir="2700000" algn="ctr" rotWithShape="0">
                    <a:srgbClr val="C0C0C0">
                      <a:alpha val="79999"/>
                    </a:srgbClr>
                  </a:outerShdw>
                </a:effectLst>
                <a:latin typeface="Impact"/>
              </a:rPr>
              <a:t>and Equations</a:t>
            </a:r>
          </a:p>
        </p:txBody>
      </p:sp>
      <p:pic>
        <p:nvPicPr>
          <p:cNvPr id="2052" name="Picture 40" descr="identit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5413" y="134938"/>
            <a:ext cx="3232150" cy="2473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3" name="Picture 47" descr="fingerprint"/>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5794375" y="4225925"/>
            <a:ext cx="3176588" cy="2509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11267" name="Rectangle 3"/>
          <p:cNvSpPr>
            <a:spLocks noGrp="1" noChangeArrowheads="1"/>
          </p:cNvSpPr>
          <p:nvPr>
            <p:ph type="body" idx="1"/>
          </p:nvPr>
        </p:nvSpPr>
        <p:spPr>
          <a:xfrm>
            <a:off x="228600" y="1600200"/>
            <a:ext cx="4419600" cy="4525963"/>
          </a:xfrm>
        </p:spPr>
        <p:txBody>
          <a:bodyPr/>
          <a:lstStyle/>
          <a:p>
            <a:pPr marL="0" indent="0" algn="ctr" eaLnBrk="1" hangingPunct="1">
              <a:buFontTx/>
              <a:buNone/>
            </a:pPr>
            <a:r>
              <a:rPr lang="en-GB" altLang="en-US" sz="1800" b="1" u="sng" dirty="0" smtClean="0">
                <a:latin typeface="Comic Sans MS" pitchFamily="66" charset="0"/>
              </a:rPr>
              <a:t>You need to be able to use the </a:t>
            </a:r>
            <a:r>
              <a:rPr lang="en-GB" altLang="en-US" sz="1800" b="1" u="sng" dirty="0" err="1" smtClean="0">
                <a:latin typeface="Comic Sans MS" pitchFamily="66" charset="0"/>
              </a:rPr>
              <a:t>Trigonometrical</a:t>
            </a:r>
            <a:r>
              <a:rPr lang="en-GB" altLang="en-US" sz="1800" b="1" u="sng" dirty="0" smtClean="0">
                <a:latin typeface="Comic Sans MS" pitchFamily="66" charset="0"/>
              </a:rPr>
              <a:t> identities</a:t>
            </a:r>
            <a:endParaRPr lang="en-GB" altLang="en-US" sz="1800" dirty="0" smtClean="0">
              <a:latin typeface="Comic Sans MS" pitchFamily="66" charset="0"/>
            </a:endParaRPr>
          </a:p>
          <a:p>
            <a:pPr marL="0" indent="0" algn="ctr" eaLnBrk="1" hangingPunct="1">
              <a:buFontTx/>
              <a:buNone/>
            </a:pPr>
            <a:endParaRPr lang="en-GB" altLang="en-US" sz="1800" dirty="0" smtClean="0">
              <a:latin typeface="Comic Sans MS" pitchFamily="66" charset="0"/>
            </a:endParaRPr>
          </a:p>
          <a:p>
            <a:pPr marL="0" indent="0" algn="ctr" eaLnBrk="1" hangingPunct="1">
              <a:buFontTx/>
              <a:buNone/>
            </a:pPr>
            <a:r>
              <a:rPr lang="en-GB" altLang="en-US" sz="1600" dirty="0" smtClean="0">
                <a:latin typeface="Comic Sans MS" pitchFamily="66" charset="0"/>
              </a:rPr>
              <a:t>You will need to </a:t>
            </a:r>
            <a:r>
              <a:rPr lang="en-GB" altLang="en-US" sz="1600" u="sng" dirty="0" smtClean="0">
                <a:latin typeface="Comic Sans MS" pitchFamily="66" charset="0"/>
              </a:rPr>
              <a:t>spend a lot of time</a:t>
            </a:r>
            <a:r>
              <a:rPr lang="en-GB" altLang="en-US" sz="1600" dirty="0" smtClean="0">
                <a:latin typeface="Comic Sans MS" pitchFamily="66" charset="0"/>
              </a:rPr>
              <a:t> on this topic, and develop your own understanding of how to manipulate these Identities</a:t>
            </a:r>
          </a:p>
        </p:txBody>
      </p:sp>
      <p:sp>
        <p:nvSpPr>
          <p:cNvPr id="11268" name="Text Box 4"/>
          <p:cNvSpPr txBox="1">
            <a:spLocks noChangeArrowheads="1"/>
          </p:cNvSpPr>
          <p:nvPr/>
        </p:nvSpPr>
        <p:spPr bwMode="auto">
          <a:xfrm>
            <a:off x="8550275" y="6491288"/>
            <a:ext cx="593725"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10A</a:t>
            </a:r>
          </a:p>
        </p:txBody>
      </p:sp>
      <p:graphicFrame>
        <p:nvGraphicFramePr>
          <p:cNvPr id="11269" name="Object 5"/>
          <p:cNvGraphicFramePr>
            <a:graphicFrameLocks noChangeAspect="1"/>
          </p:cNvGraphicFramePr>
          <p:nvPr/>
        </p:nvGraphicFramePr>
        <p:xfrm>
          <a:off x="1666875" y="3962400"/>
          <a:ext cx="1392238" cy="635000"/>
        </p:xfrm>
        <a:graphic>
          <a:graphicData uri="http://schemas.openxmlformats.org/presentationml/2006/ole">
            <p:oleObj spid="_x0000_s11295" name="Equation" r:id="rId3" imgW="863225" imgH="393529" progId="">
              <p:embed/>
            </p:oleObj>
          </a:graphicData>
        </a:graphic>
      </p:graphicFrame>
      <p:graphicFrame>
        <p:nvGraphicFramePr>
          <p:cNvPr id="11270" name="Object 6"/>
          <p:cNvGraphicFramePr>
            <a:graphicFrameLocks noChangeAspect="1"/>
          </p:cNvGraphicFramePr>
          <p:nvPr/>
        </p:nvGraphicFramePr>
        <p:xfrm>
          <a:off x="1524000" y="4953000"/>
          <a:ext cx="1828800" cy="333375"/>
        </p:xfrm>
        <a:graphic>
          <a:graphicData uri="http://schemas.openxmlformats.org/presentationml/2006/ole">
            <p:oleObj spid="_x0000_s11296" name="Equation" r:id="rId4" imgW="1104900" imgH="203200" progId="">
              <p:embed/>
            </p:oleObj>
          </a:graphicData>
        </a:graphic>
      </p:graphicFrame>
      <p:sp>
        <p:nvSpPr>
          <p:cNvPr id="11271" name="Text Box 7"/>
          <p:cNvSpPr txBox="1">
            <a:spLocks noChangeArrowheads="1"/>
          </p:cNvSpPr>
          <p:nvPr/>
        </p:nvSpPr>
        <p:spPr bwMode="auto">
          <a:xfrm>
            <a:off x="4953000" y="1600200"/>
            <a:ext cx="3581400" cy="655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p>
          <a:p>
            <a:pPr algn="ctr" eaLnBrk="1" hangingPunct="1">
              <a:spcBef>
                <a:spcPct val="50000"/>
              </a:spcBef>
            </a:pPr>
            <a:r>
              <a:rPr lang="en-GB" altLang="en-US" sz="1400">
                <a:latin typeface="Comic Sans MS" pitchFamily="66" charset="0"/>
              </a:rPr>
              <a:t>Simplify the following Expression:</a:t>
            </a:r>
          </a:p>
        </p:txBody>
      </p:sp>
      <p:graphicFrame>
        <p:nvGraphicFramePr>
          <p:cNvPr id="11272" name="Object 8"/>
          <p:cNvGraphicFramePr>
            <a:graphicFrameLocks noChangeAspect="1"/>
          </p:cNvGraphicFramePr>
          <p:nvPr/>
        </p:nvGraphicFramePr>
        <p:xfrm>
          <a:off x="5791200" y="2362200"/>
          <a:ext cx="1976438" cy="333375"/>
        </p:xfrm>
        <a:graphic>
          <a:graphicData uri="http://schemas.openxmlformats.org/presentationml/2006/ole">
            <p:oleObj spid="_x0000_s11297" name="Equation" r:id="rId5" imgW="1193800" imgH="203200" progId="">
              <p:embed/>
            </p:oleObj>
          </a:graphicData>
        </a:graphic>
      </p:graphicFrame>
      <p:graphicFrame>
        <p:nvGraphicFramePr>
          <p:cNvPr id="14386" name="Object 50"/>
          <p:cNvGraphicFramePr>
            <a:graphicFrameLocks noChangeAspect="1"/>
          </p:cNvGraphicFramePr>
          <p:nvPr/>
        </p:nvGraphicFramePr>
        <p:xfrm>
          <a:off x="6101861" y="3452447"/>
          <a:ext cx="1135063" cy="333375"/>
        </p:xfrm>
        <a:graphic>
          <a:graphicData uri="http://schemas.openxmlformats.org/presentationml/2006/ole">
            <p:oleObj spid="_x0000_s11306" name="Equation" r:id="rId6" imgW="685800" imgH="203200" progId="">
              <p:embed/>
            </p:oleObj>
          </a:graphicData>
        </a:graphic>
      </p:graphicFrame>
      <p:graphicFrame>
        <p:nvGraphicFramePr>
          <p:cNvPr id="14387" name="Object 51"/>
          <p:cNvGraphicFramePr>
            <a:graphicFrameLocks noChangeAspect="1"/>
          </p:cNvGraphicFramePr>
          <p:nvPr/>
        </p:nvGraphicFramePr>
        <p:xfrm>
          <a:off x="6101861" y="3833447"/>
          <a:ext cx="903288" cy="333375"/>
        </p:xfrm>
        <a:graphic>
          <a:graphicData uri="http://schemas.openxmlformats.org/presentationml/2006/ole">
            <p:oleObj spid="_x0000_s11307" name="Equation" r:id="rId7" imgW="545626" imgH="203024" progId="">
              <p:embed/>
            </p:oleObj>
          </a:graphicData>
        </a:graphic>
      </p:graphicFrame>
      <p:pic>
        <p:nvPicPr>
          <p:cNvPr id="11293" name="Picture 53" descr="identity"/>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1294" name="Picture 54" descr="identity"/>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830580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386"/>
                                        </p:tgtEl>
                                        <p:attrNameLst>
                                          <p:attrName>style.visibility</p:attrName>
                                        </p:attrNameLst>
                                      </p:cBhvr>
                                      <p:to>
                                        <p:strVal val="visible"/>
                                      </p:to>
                                    </p:set>
                                    <p:animEffect transition="in" filter="blinds(horizontal)">
                                      <p:cBhvr>
                                        <p:cTn id="7" dur="500"/>
                                        <p:tgtEl>
                                          <p:spTgt spid="143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4387"/>
                                        </p:tgtEl>
                                        <p:attrNameLst>
                                          <p:attrName>style.visibility</p:attrName>
                                        </p:attrNameLst>
                                      </p:cBhvr>
                                      <p:to>
                                        <p:strVal val="visible"/>
                                      </p:to>
                                    </p:set>
                                    <p:animEffect transition="in" filter="blinds(horizontal)">
                                      <p:cBhvr>
                                        <p:cTn id="12" dur="500"/>
                                        <p:tgtEl>
                                          <p:spTgt spid="14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12291" name="Rectangle 3"/>
          <p:cNvSpPr>
            <a:spLocks noGrp="1" noChangeArrowheads="1"/>
          </p:cNvSpPr>
          <p:nvPr>
            <p:ph type="body" idx="1"/>
          </p:nvPr>
        </p:nvSpPr>
        <p:spPr>
          <a:xfrm>
            <a:off x="228600" y="1600200"/>
            <a:ext cx="4419600" cy="4525963"/>
          </a:xfrm>
        </p:spPr>
        <p:txBody>
          <a:bodyPr/>
          <a:lstStyle/>
          <a:p>
            <a:pPr marL="0" indent="0" algn="ctr" eaLnBrk="1" hangingPunct="1">
              <a:buFontTx/>
              <a:buNone/>
            </a:pPr>
            <a:r>
              <a:rPr lang="en-GB" altLang="en-US" sz="1400" b="1" u="sng" smtClean="0">
                <a:latin typeface="Comic Sans MS" pitchFamily="66" charset="0"/>
              </a:rPr>
              <a:t>You need to be able to use the Trigonometrical identities</a:t>
            </a:r>
            <a:endParaRPr lang="en-GB" altLang="en-US" sz="1400" smtClean="0">
              <a:latin typeface="Comic Sans MS" pitchFamily="66" charset="0"/>
            </a:endParaRPr>
          </a:p>
          <a:p>
            <a:pPr marL="0" indent="0" algn="ctr" eaLnBrk="1" hangingPunct="1">
              <a:buFontTx/>
              <a:buNone/>
            </a:pPr>
            <a:endParaRPr lang="en-GB" altLang="en-US" sz="1400" smtClean="0">
              <a:latin typeface="Comic Sans MS" pitchFamily="66" charset="0"/>
            </a:endParaRPr>
          </a:p>
          <a:p>
            <a:pPr marL="0" indent="0" algn="ctr" eaLnBrk="1" hangingPunct="1">
              <a:buFontTx/>
              <a:buNone/>
            </a:pPr>
            <a:r>
              <a:rPr lang="en-GB" altLang="en-US" sz="1400" smtClean="0">
                <a:latin typeface="Comic Sans MS" pitchFamily="66" charset="0"/>
              </a:rPr>
              <a:t>You also need to be able to work out exact vales of Sin</a:t>
            </a:r>
            <a:r>
              <a:rPr lang="el-GR" altLang="en-US" sz="1400" smtClean="0">
                <a:latin typeface="Comic Sans MS" pitchFamily="66" charset="0"/>
              </a:rPr>
              <a:t>θ</a:t>
            </a:r>
            <a:r>
              <a:rPr lang="en-GB" altLang="en-US" sz="1400" smtClean="0">
                <a:latin typeface="Comic Sans MS" pitchFamily="66" charset="0"/>
              </a:rPr>
              <a:t>, Cos</a:t>
            </a:r>
            <a:r>
              <a:rPr lang="el-GR" altLang="en-US" sz="1400" smtClean="0">
                <a:latin typeface="Comic Sans MS" pitchFamily="66" charset="0"/>
              </a:rPr>
              <a:t>θ</a:t>
            </a:r>
            <a:r>
              <a:rPr lang="en-GB" altLang="en-US" sz="1400" smtClean="0">
                <a:latin typeface="Comic Sans MS" pitchFamily="66" charset="0"/>
              </a:rPr>
              <a:t> or Tan</a:t>
            </a:r>
            <a:r>
              <a:rPr lang="el-GR" altLang="en-US" sz="1400" smtClean="0">
                <a:latin typeface="Comic Sans MS" pitchFamily="66" charset="0"/>
              </a:rPr>
              <a:t>θ</a:t>
            </a:r>
            <a:r>
              <a:rPr lang="en-GB" altLang="en-US" sz="1400" smtClean="0">
                <a:latin typeface="Comic Sans MS" pitchFamily="66" charset="0"/>
              </a:rPr>
              <a:t>, having been given one of the others.</a:t>
            </a:r>
          </a:p>
          <a:p>
            <a:pPr marL="0" indent="0" algn="ctr" eaLnBrk="1" hangingPunct="1">
              <a:buFontTx/>
              <a:buNone/>
            </a:pPr>
            <a:endParaRPr lang="en-GB" altLang="en-US" sz="1400" smtClean="0">
              <a:latin typeface="Comic Sans MS" pitchFamily="66" charset="0"/>
            </a:endParaRPr>
          </a:p>
          <a:p>
            <a:pPr marL="0" indent="0" algn="ctr" eaLnBrk="1" hangingPunct="1">
              <a:buFontTx/>
              <a:buNone/>
            </a:pPr>
            <a:r>
              <a:rPr lang="en-GB" altLang="en-US" sz="1400" smtClean="0">
                <a:latin typeface="Comic Sans MS" pitchFamily="66" charset="0"/>
              </a:rPr>
              <a:t>You will also need to use whether </a:t>
            </a:r>
            <a:r>
              <a:rPr lang="el-GR" altLang="en-US" sz="1400" smtClean="0">
                <a:latin typeface="Comic Sans MS" pitchFamily="66" charset="0"/>
              </a:rPr>
              <a:t>θ</a:t>
            </a:r>
            <a:r>
              <a:rPr lang="en-GB" altLang="en-US" sz="1400" smtClean="0">
                <a:latin typeface="Comic Sans MS" pitchFamily="66" charset="0"/>
              </a:rPr>
              <a:t> is Acute, Obtuse, or Reflex…</a:t>
            </a:r>
            <a:endParaRPr lang="el-GR" altLang="en-US" sz="1400" smtClean="0">
              <a:latin typeface="Comic Sans MS" pitchFamily="66" charset="0"/>
            </a:endParaRPr>
          </a:p>
        </p:txBody>
      </p:sp>
      <p:sp>
        <p:nvSpPr>
          <p:cNvPr id="12292" name="Text Box 4"/>
          <p:cNvSpPr txBox="1">
            <a:spLocks noChangeArrowheads="1"/>
          </p:cNvSpPr>
          <p:nvPr/>
        </p:nvSpPr>
        <p:spPr bwMode="auto">
          <a:xfrm>
            <a:off x="8550275" y="6491288"/>
            <a:ext cx="593725"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10A</a:t>
            </a:r>
          </a:p>
        </p:txBody>
      </p:sp>
      <p:sp>
        <p:nvSpPr>
          <p:cNvPr id="15389" name="Text Box 29"/>
          <p:cNvSpPr txBox="1">
            <a:spLocks noChangeArrowheads="1"/>
          </p:cNvSpPr>
          <p:nvPr/>
        </p:nvSpPr>
        <p:spPr bwMode="auto">
          <a:xfrm>
            <a:off x="4935538" y="1816100"/>
            <a:ext cx="3581400" cy="868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p>
          <a:p>
            <a:pPr algn="ctr" eaLnBrk="1" hangingPunct="1">
              <a:spcBef>
                <a:spcPct val="50000"/>
              </a:spcBef>
            </a:pPr>
            <a:r>
              <a:rPr lang="en-GB" altLang="en-US" sz="1400">
                <a:latin typeface="Comic Sans MS" pitchFamily="66" charset="0"/>
              </a:rPr>
              <a:t>Given that Cos</a:t>
            </a:r>
            <a:r>
              <a:rPr lang="el-GR" altLang="en-US" sz="1400">
                <a:latin typeface="Comic Sans MS" pitchFamily="66" charset="0"/>
              </a:rPr>
              <a:t>θ</a:t>
            </a:r>
            <a:r>
              <a:rPr lang="en-GB" altLang="en-US" sz="1400">
                <a:latin typeface="Comic Sans MS" pitchFamily="66" charset="0"/>
              </a:rPr>
              <a:t> is -</a:t>
            </a:r>
            <a:r>
              <a:rPr lang="en-GB" altLang="en-US" sz="1400" baseline="30000">
                <a:latin typeface="Comic Sans MS" pitchFamily="66" charset="0"/>
              </a:rPr>
              <a:t>3</a:t>
            </a:r>
            <a:r>
              <a:rPr lang="en-GB" altLang="en-US" sz="1400">
                <a:latin typeface="Comic Sans MS" pitchFamily="66" charset="0"/>
              </a:rPr>
              <a:t>/</a:t>
            </a:r>
            <a:r>
              <a:rPr lang="en-GB" altLang="en-US" sz="1400" baseline="-25000">
                <a:latin typeface="Comic Sans MS" pitchFamily="66" charset="0"/>
              </a:rPr>
              <a:t>5</a:t>
            </a:r>
            <a:r>
              <a:rPr lang="en-GB" altLang="en-US" sz="1400">
                <a:latin typeface="Comic Sans MS" pitchFamily="66" charset="0"/>
              </a:rPr>
              <a:t> and </a:t>
            </a:r>
            <a:r>
              <a:rPr lang="el-GR" altLang="en-US" sz="1400">
                <a:latin typeface="Comic Sans MS" pitchFamily="66" charset="0"/>
              </a:rPr>
              <a:t>θ</a:t>
            </a:r>
            <a:r>
              <a:rPr lang="en-GB" altLang="en-US" sz="1400">
                <a:latin typeface="Comic Sans MS" pitchFamily="66" charset="0"/>
              </a:rPr>
              <a:t> is reflex, find the value of Sin</a:t>
            </a:r>
            <a:r>
              <a:rPr lang="el-GR" altLang="en-US" sz="1400">
                <a:latin typeface="Comic Sans MS" pitchFamily="66" charset="0"/>
              </a:rPr>
              <a:t>θ</a:t>
            </a:r>
            <a:r>
              <a:rPr lang="en-GB" altLang="en-US" sz="1400">
                <a:latin typeface="Comic Sans MS" pitchFamily="66" charset="0"/>
              </a:rPr>
              <a:t> and Tan</a:t>
            </a:r>
            <a:r>
              <a:rPr lang="el-GR" altLang="en-US" sz="1400">
                <a:latin typeface="Comic Sans MS" pitchFamily="66" charset="0"/>
              </a:rPr>
              <a:t>θ</a:t>
            </a:r>
          </a:p>
        </p:txBody>
      </p:sp>
      <p:grpSp>
        <p:nvGrpSpPr>
          <p:cNvPr id="15398" name="Group 38"/>
          <p:cNvGrpSpPr>
            <a:grpSpLocks/>
          </p:cNvGrpSpPr>
          <p:nvPr/>
        </p:nvGrpSpPr>
        <p:grpSpPr bwMode="auto">
          <a:xfrm>
            <a:off x="5334000" y="2819400"/>
            <a:ext cx="2286000" cy="914400"/>
            <a:chOff x="3360" y="1680"/>
            <a:chExt cx="1440" cy="576"/>
          </a:xfrm>
        </p:grpSpPr>
        <p:grpSp>
          <p:nvGrpSpPr>
            <p:cNvPr id="12373" name="Group 32"/>
            <p:cNvGrpSpPr>
              <a:grpSpLocks/>
            </p:cNvGrpSpPr>
            <p:nvPr/>
          </p:nvGrpSpPr>
          <p:grpSpPr bwMode="auto">
            <a:xfrm>
              <a:off x="3360" y="1680"/>
              <a:ext cx="1440" cy="576"/>
              <a:chOff x="3312" y="1056"/>
              <a:chExt cx="1680" cy="699"/>
            </a:xfrm>
          </p:grpSpPr>
          <p:grpSp>
            <p:nvGrpSpPr>
              <p:cNvPr id="12375" name="Group 33"/>
              <p:cNvGrpSpPr>
                <a:grpSpLocks/>
              </p:cNvGrpSpPr>
              <p:nvPr/>
            </p:nvGrpSpPr>
            <p:grpSpPr bwMode="auto">
              <a:xfrm>
                <a:off x="3648" y="1056"/>
                <a:ext cx="1344" cy="656"/>
                <a:chOff x="3552" y="1056"/>
                <a:chExt cx="1344" cy="656"/>
              </a:xfrm>
            </p:grpSpPr>
            <p:sp>
              <p:nvSpPr>
                <p:cNvPr id="12377" name="AutoShape 34"/>
                <p:cNvSpPr>
                  <a:spLocks noChangeArrowheads="1"/>
                </p:cNvSpPr>
                <p:nvPr/>
              </p:nvSpPr>
              <p:spPr bwMode="auto">
                <a:xfrm flipH="1">
                  <a:off x="3552" y="1056"/>
                  <a:ext cx="1344" cy="656"/>
                </a:xfrm>
                <a:prstGeom prst="rtTriangle">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2378" name="Rectangle 35"/>
                <p:cNvSpPr>
                  <a:spLocks noChangeArrowheads="1"/>
                </p:cNvSpPr>
                <p:nvPr/>
              </p:nvSpPr>
              <p:spPr bwMode="auto">
                <a:xfrm>
                  <a:off x="4800" y="1610"/>
                  <a:ext cx="96" cy="96"/>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grpSp>
          <p:sp>
            <p:nvSpPr>
              <p:cNvPr id="12376" name="Arc 36"/>
              <p:cNvSpPr>
                <a:spLocks/>
              </p:cNvSpPr>
              <p:nvPr/>
            </p:nvSpPr>
            <p:spPr bwMode="auto">
              <a:xfrm>
                <a:off x="3312" y="1612"/>
                <a:ext cx="575" cy="143"/>
              </a:xfrm>
              <a:custGeom>
                <a:avLst/>
                <a:gdLst>
                  <a:gd name="T0" fmla="*/ 15 w 21549"/>
                  <a:gd name="T1" fmla="*/ 0 h 5352"/>
                  <a:gd name="T2" fmla="*/ 15 w 21549"/>
                  <a:gd name="T3" fmla="*/ 3 h 5352"/>
                  <a:gd name="T4" fmla="*/ 0 w 21549"/>
                  <a:gd name="T5" fmla="*/ 4 h 5352"/>
                  <a:gd name="T6" fmla="*/ 0 60000 65536"/>
                  <a:gd name="T7" fmla="*/ 0 60000 65536"/>
                  <a:gd name="T8" fmla="*/ 0 60000 65536"/>
                </a:gdLst>
                <a:ahLst/>
                <a:cxnLst>
                  <a:cxn ang="T6">
                    <a:pos x="T0" y="T1"/>
                  </a:cxn>
                  <a:cxn ang="T7">
                    <a:pos x="T2" y="T3"/>
                  </a:cxn>
                  <a:cxn ang="T8">
                    <a:pos x="T4" y="T5"/>
                  </a:cxn>
                </a:cxnLst>
                <a:rect l="0" t="0" r="r" b="b"/>
                <a:pathLst>
                  <a:path w="21549" h="5352" fill="none" extrusionOk="0">
                    <a:moveTo>
                      <a:pt x="20926" y="-1"/>
                    </a:moveTo>
                    <a:cubicBezTo>
                      <a:pt x="21250" y="1268"/>
                      <a:pt x="21459" y="2563"/>
                      <a:pt x="21549" y="3868"/>
                    </a:cubicBezTo>
                  </a:path>
                  <a:path w="21549" h="5352" stroke="0" extrusionOk="0">
                    <a:moveTo>
                      <a:pt x="20926" y="-1"/>
                    </a:moveTo>
                    <a:cubicBezTo>
                      <a:pt x="21250" y="1268"/>
                      <a:pt x="21459" y="2563"/>
                      <a:pt x="21549" y="3868"/>
                    </a:cubicBezTo>
                    <a:lnTo>
                      <a:pt x="0" y="5352"/>
                    </a:lnTo>
                    <a:lnTo>
                      <a:pt x="20926" y="-1"/>
                    </a:lnTo>
                    <a:close/>
                  </a:path>
                </a:pathLst>
              </a:cu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grpSp>
        <p:sp>
          <p:nvSpPr>
            <p:cNvPr id="12374" name="Text Box 37"/>
            <p:cNvSpPr txBox="1">
              <a:spLocks noChangeArrowheads="1"/>
            </p:cNvSpPr>
            <p:nvPr/>
          </p:nvSpPr>
          <p:spPr bwMode="auto">
            <a:xfrm>
              <a:off x="3840" y="2064"/>
              <a:ext cx="205"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n-US" sz="1400"/>
                <a:t>θ</a:t>
              </a:r>
            </a:p>
          </p:txBody>
        </p:sp>
      </p:grpSp>
      <p:grpSp>
        <p:nvGrpSpPr>
          <p:cNvPr id="12295" name="Group 64"/>
          <p:cNvGrpSpPr>
            <a:grpSpLocks/>
          </p:cNvGrpSpPr>
          <p:nvPr/>
        </p:nvGrpSpPr>
        <p:grpSpPr bwMode="auto">
          <a:xfrm>
            <a:off x="5640388" y="1166813"/>
            <a:ext cx="2209800" cy="569912"/>
            <a:chOff x="2304" y="2640"/>
            <a:chExt cx="1392" cy="359"/>
          </a:xfrm>
        </p:grpSpPr>
        <p:sp>
          <p:nvSpPr>
            <p:cNvPr id="12355" name="Text Box 39"/>
            <p:cNvSpPr txBox="1">
              <a:spLocks noChangeArrowheads="1"/>
            </p:cNvSpPr>
            <p:nvPr/>
          </p:nvSpPr>
          <p:spPr bwMode="auto">
            <a:xfrm>
              <a:off x="3363" y="2659"/>
              <a:ext cx="140"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O</a:t>
              </a:r>
            </a:p>
          </p:txBody>
        </p:sp>
        <p:grpSp>
          <p:nvGrpSpPr>
            <p:cNvPr id="12356" name="Group 40"/>
            <p:cNvGrpSpPr>
              <a:grpSpLocks/>
            </p:cNvGrpSpPr>
            <p:nvPr/>
          </p:nvGrpSpPr>
          <p:grpSpPr bwMode="auto">
            <a:xfrm>
              <a:off x="3232" y="2640"/>
              <a:ext cx="464" cy="326"/>
              <a:chOff x="3888" y="1536"/>
              <a:chExt cx="1440" cy="1104"/>
            </a:xfrm>
          </p:grpSpPr>
          <p:sp>
            <p:nvSpPr>
              <p:cNvPr id="12371" name="AutoShape 41"/>
              <p:cNvSpPr>
                <a:spLocks noChangeArrowheads="1"/>
              </p:cNvSpPr>
              <p:nvPr/>
            </p:nvSpPr>
            <p:spPr bwMode="auto">
              <a:xfrm>
                <a:off x="3888" y="1536"/>
                <a:ext cx="1440" cy="1104"/>
              </a:xfrm>
              <a:prstGeom prst="triangle">
                <a:avLst>
                  <a:gd name="adj" fmla="val 50000"/>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2372" name="Line 42"/>
              <p:cNvSpPr>
                <a:spLocks noChangeShapeType="1"/>
              </p:cNvSpPr>
              <p:nvPr/>
            </p:nvSpPr>
            <p:spPr bwMode="auto">
              <a:xfrm>
                <a:off x="4224" y="2112"/>
                <a:ext cx="76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pSp>
        <p:sp>
          <p:nvSpPr>
            <p:cNvPr id="12357" name="Text Box 43"/>
            <p:cNvSpPr txBox="1">
              <a:spLocks noChangeArrowheads="1"/>
            </p:cNvSpPr>
            <p:nvPr/>
          </p:nvSpPr>
          <p:spPr bwMode="auto">
            <a:xfrm>
              <a:off x="3282" y="2806"/>
              <a:ext cx="140"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T</a:t>
              </a:r>
            </a:p>
          </p:txBody>
        </p:sp>
        <p:sp>
          <p:nvSpPr>
            <p:cNvPr id="12358" name="Text Box 44"/>
            <p:cNvSpPr txBox="1">
              <a:spLocks noChangeArrowheads="1"/>
            </p:cNvSpPr>
            <p:nvPr/>
          </p:nvSpPr>
          <p:spPr bwMode="auto">
            <a:xfrm>
              <a:off x="3469" y="2806"/>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A</a:t>
              </a:r>
            </a:p>
          </p:txBody>
        </p:sp>
        <p:sp>
          <p:nvSpPr>
            <p:cNvPr id="12359" name="Text Box 45"/>
            <p:cNvSpPr txBox="1">
              <a:spLocks noChangeArrowheads="1"/>
            </p:cNvSpPr>
            <p:nvPr/>
          </p:nvSpPr>
          <p:spPr bwMode="auto">
            <a:xfrm>
              <a:off x="2905" y="2658"/>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A</a:t>
              </a:r>
            </a:p>
          </p:txBody>
        </p:sp>
        <p:grpSp>
          <p:nvGrpSpPr>
            <p:cNvPr id="12360" name="Group 46"/>
            <p:cNvGrpSpPr>
              <a:grpSpLocks/>
            </p:cNvGrpSpPr>
            <p:nvPr/>
          </p:nvGrpSpPr>
          <p:grpSpPr bwMode="auto">
            <a:xfrm>
              <a:off x="2768" y="2640"/>
              <a:ext cx="464" cy="326"/>
              <a:chOff x="3888" y="1536"/>
              <a:chExt cx="1440" cy="1104"/>
            </a:xfrm>
          </p:grpSpPr>
          <p:sp>
            <p:nvSpPr>
              <p:cNvPr id="12369" name="AutoShape 47"/>
              <p:cNvSpPr>
                <a:spLocks noChangeArrowheads="1"/>
              </p:cNvSpPr>
              <p:nvPr/>
            </p:nvSpPr>
            <p:spPr bwMode="auto">
              <a:xfrm>
                <a:off x="3888" y="1536"/>
                <a:ext cx="1440" cy="1104"/>
              </a:xfrm>
              <a:prstGeom prst="triangle">
                <a:avLst>
                  <a:gd name="adj" fmla="val 50000"/>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2370" name="Line 48"/>
              <p:cNvSpPr>
                <a:spLocks noChangeShapeType="1"/>
              </p:cNvSpPr>
              <p:nvPr/>
            </p:nvSpPr>
            <p:spPr bwMode="auto">
              <a:xfrm>
                <a:off x="4224" y="2112"/>
                <a:ext cx="76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pSp>
        <p:sp>
          <p:nvSpPr>
            <p:cNvPr id="12361" name="Text Box 49"/>
            <p:cNvSpPr txBox="1">
              <a:spLocks noChangeArrowheads="1"/>
            </p:cNvSpPr>
            <p:nvPr/>
          </p:nvSpPr>
          <p:spPr bwMode="auto">
            <a:xfrm>
              <a:off x="2812" y="2801"/>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C</a:t>
              </a:r>
            </a:p>
          </p:txBody>
        </p:sp>
        <p:sp>
          <p:nvSpPr>
            <p:cNvPr id="12362" name="Text Box 50"/>
            <p:cNvSpPr txBox="1">
              <a:spLocks noChangeArrowheads="1"/>
            </p:cNvSpPr>
            <p:nvPr/>
          </p:nvSpPr>
          <p:spPr bwMode="auto">
            <a:xfrm>
              <a:off x="2999" y="2807"/>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H</a:t>
              </a:r>
            </a:p>
          </p:txBody>
        </p:sp>
        <p:sp>
          <p:nvSpPr>
            <p:cNvPr id="12363" name="Text Box 51"/>
            <p:cNvSpPr txBox="1">
              <a:spLocks noChangeArrowheads="1"/>
            </p:cNvSpPr>
            <p:nvPr/>
          </p:nvSpPr>
          <p:spPr bwMode="auto">
            <a:xfrm>
              <a:off x="2430" y="2664"/>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O</a:t>
              </a:r>
            </a:p>
          </p:txBody>
        </p:sp>
        <p:grpSp>
          <p:nvGrpSpPr>
            <p:cNvPr id="12364" name="Group 52"/>
            <p:cNvGrpSpPr>
              <a:grpSpLocks/>
            </p:cNvGrpSpPr>
            <p:nvPr/>
          </p:nvGrpSpPr>
          <p:grpSpPr bwMode="auto">
            <a:xfrm>
              <a:off x="2304" y="2640"/>
              <a:ext cx="464" cy="326"/>
              <a:chOff x="3888" y="1536"/>
              <a:chExt cx="1440" cy="1104"/>
            </a:xfrm>
          </p:grpSpPr>
          <p:sp>
            <p:nvSpPr>
              <p:cNvPr id="12367" name="AutoShape 53"/>
              <p:cNvSpPr>
                <a:spLocks noChangeArrowheads="1"/>
              </p:cNvSpPr>
              <p:nvPr/>
            </p:nvSpPr>
            <p:spPr bwMode="auto">
              <a:xfrm>
                <a:off x="3888" y="1536"/>
                <a:ext cx="1440" cy="1104"/>
              </a:xfrm>
              <a:prstGeom prst="triangle">
                <a:avLst>
                  <a:gd name="adj" fmla="val 50000"/>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2368" name="Line 54"/>
              <p:cNvSpPr>
                <a:spLocks noChangeShapeType="1"/>
              </p:cNvSpPr>
              <p:nvPr/>
            </p:nvSpPr>
            <p:spPr bwMode="auto">
              <a:xfrm>
                <a:off x="4224" y="2112"/>
                <a:ext cx="76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pSp>
        <p:sp>
          <p:nvSpPr>
            <p:cNvPr id="12365" name="Text Box 55"/>
            <p:cNvSpPr txBox="1">
              <a:spLocks noChangeArrowheads="1"/>
            </p:cNvSpPr>
            <p:nvPr/>
          </p:nvSpPr>
          <p:spPr bwMode="auto">
            <a:xfrm>
              <a:off x="2348" y="2800"/>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S</a:t>
              </a:r>
            </a:p>
          </p:txBody>
        </p:sp>
        <p:sp>
          <p:nvSpPr>
            <p:cNvPr id="12366" name="Text Box 56"/>
            <p:cNvSpPr txBox="1">
              <a:spLocks noChangeArrowheads="1"/>
            </p:cNvSpPr>
            <p:nvPr/>
          </p:nvSpPr>
          <p:spPr bwMode="auto">
            <a:xfrm>
              <a:off x="2530" y="2806"/>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H</a:t>
              </a:r>
            </a:p>
          </p:txBody>
        </p:sp>
      </p:grpSp>
      <p:graphicFrame>
        <p:nvGraphicFramePr>
          <p:cNvPr id="15426" name="Object 66"/>
          <p:cNvGraphicFramePr>
            <a:graphicFrameLocks noChangeAspect="1"/>
          </p:cNvGraphicFramePr>
          <p:nvPr/>
        </p:nvGraphicFramePr>
        <p:xfrm>
          <a:off x="4800600" y="4495800"/>
          <a:ext cx="965200" cy="554038"/>
        </p:xfrm>
        <a:graphic>
          <a:graphicData uri="http://schemas.openxmlformats.org/presentationml/2006/ole">
            <p:oleObj spid="_x0000_s12379" name="Equation" r:id="rId3" imgW="685800" imgH="393700" progId="">
              <p:embed/>
            </p:oleObj>
          </a:graphicData>
        </a:graphic>
      </p:graphicFrame>
      <p:graphicFrame>
        <p:nvGraphicFramePr>
          <p:cNvPr id="15427" name="Object 67"/>
          <p:cNvGraphicFramePr>
            <a:graphicFrameLocks noChangeAspect="1"/>
          </p:cNvGraphicFramePr>
          <p:nvPr/>
        </p:nvGraphicFramePr>
        <p:xfrm>
          <a:off x="7391400" y="4495800"/>
          <a:ext cx="1019175" cy="554038"/>
        </p:xfrm>
        <a:graphic>
          <a:graphicData uri="http://schemas.openxmlformats.org/presentationml/2006/ole">
            <p:oleObj spid="_x0000_s12380" name="Equation" r:id="rId4" imgW="723586" imgH="393529" progId="">
              <p:embed/>
            </p:oleObj>
          </a:graphicData>
        </a:graphic>
      </p:graphicFrame>
      <p:sp>
        <p:nvSpPr>
          <p:cNvPr id="15429" name="Text Box 69"/>
          <p:cNvSpPr txBox="1">
            <a:spLocks noChangeArrowheads="1"/>
          </p:cNvSpPr>
          <p:nvPr/>
        </p:nvSpPr>
        <p:spPr bwMode="auto">
          <a:xfrm>
            <a:off x="6477000" y="2895600"/>
            <a:ext cx="3810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600">
                <a:solidFill>
                  <a:srgbClr val="FF0000"/>
                </a:solidFill>
                <a:latin typeface="Comic Sans MS" pitchFamily="66" charset="0"/>
              </a:rPr>
              <a:t>5</a:t>
            </a:r>
          </a:p>
        </p:txBody>
      </p:sp>
      <p:sp>
        <p:nvSpPr>
          <p:cNvPr id="15430" name="Text Box 70"/>
          <p:cNvSpPr txBox="1">
            <a:spLocks noChangeArrowheads="1"/>
          </p:cNvSpPr>
          <p:nvPr/>
        </p:nvSpPr>
        <p:spPr bwMode="auto">
          <a:xfrm>
            <a:off x="6553200" y="3657600"/>
            <a:ext cx="3810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600">
                <a:solidFill>
                  <a:srgbClr val="FF0000"/>
                </a:solidFill>
                <a:latin typeface="Comic Sans MS" pitchFamily="66" charset="0"/>
              </a:rPr>
              <a:t>3</a:t>
            </a:r>
          </a:p>
        </p:txBody>
      </p:sp>
      <p:sp>
        <p:nvSpPr>
          <p:cNvPr id="15431" name="Text Box 71"/>
          <p:cNvSpPr txBox="1">
            <a:spLocks noChangeArrowheads="1"/>
          </p:cNvSpPr>
          <p:nvPr/>
        </p:nvSpPr>
        <p:spPr bwMode="auto">
          <a:xfrm>
            <a:off x="7620000" y="3048000"/>
            <a:ext cx="3810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600">
                <a:solidFill>
                  <a:srgbClr val="FF0000"/>
                </a:solidFill>
                <a:latin typeface="Comic Sans MS" pitchFamily="66" charset="0"/>
              </a:rPr>
              <a:t>4</a:t>
            </a:r>
          </a:p>
        </p:txBody>
      </p:sp>
      <p:sp>
        <p:nvSpPr>
          <p:cNvPr id="15432" name="Line 72"/>
          <p:cNvSpPr>
            <a:spLocks noChangeShapeType="1"/>
          </p:cNvSpPr>
          <p:nvPr/>
        </p:nvSpPr>
        <p:spPr bwMode="auto">
          <a:xfrm>
            <a:off x="6019800" y="4800600"/>
            <a:ext cx="12954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33" name="Text Box 73"/>
          <p:cNvSpPr txBox="1">
            <a:spLocks noChangeArrowheads="1"/>
          </p:cNvSpPr>
          <p:nvPr/>
        </p:nvSpPr>
        <p:spPr bwMode="auto">
          <a:xfrm>
            <a:off x="4800600" y="3962400"/>
            <a:ext cx="35814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You were effectively told A and H in the question. IGNORE the negative for now…</a:t>
            </a:r>
          </a:p>
        </p:txBody>
      </p:sp>
      <p:sp>
        <p:nvSpPr>
          <p:cNvPr id="15435" name="Text Box 75"/>
          <p:cNvSpPr txBox="1">
            <a:spLocks noChangeArrowheads="1"/>
          </p:cNvSpPr>
          <p:nvPr/>
        </p:nvSpPr>
        <p:spPr bwMode="auto">
          <a:xfrm>
            <a:off x="4800600" y="5105400"/>
            <a:ext cx="35814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The other side should be worked out using Pythagoras’ Theorem…</a:t>
            </a:r>
          </a:p>
        </p:txBody>
      </p:sp>
      <p:sp>
        <p:nvSpPr>
          <p:cNvPr id="15436" name="Line 76"/>
          <p:cNvSpPr>
            <a:spLocks noChangeShapeType="1"/>
          </p:cNvSpPr>
          <p:nvPr/>
        </p:nvSpPr>
        <p:spPr bwMode="auto">
          <a:xfrm>
            <a:off x="533400" y="41148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39" name="Line 79"/>
          <p:cNvSpPr>
            <a:spLocks noChangeShapeType="1"/>
          </p:cNvSpPr>
          <p:nvPr/>
        </p:nvSpPr>
        <p:spPr bwMode="auto">
          <a:xfrm>
            <a:off x="533400" y="44196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45" name="Line 85"/>
          <p:cNvSpPr>
            <a:spLocks noChangeShapeType="1"/>
          </p:cNvSpPr>
          <p:nvPr/>
        </p:nvSpPr>
        <p:spPr bwMode="auto">
          <a:xfrm>
            <a:off x="12192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46" name="Line 86"/>
          <p:cNvSpPr>
            <a:spLocks noChangeShapeType="1"/>
          </p:cNvSpPr>
          <p:nvPr/>
        </p:nvSpPr>
        <p:spPr bwMode="auto">
          <a:xfrm>
            <a:off x="19050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47" name="Line 87"/>
          <p:cNvSpPr>
            <a:spLocks noChangeShapeType="1"/>
          </p:cNvSpPr>
          <p:nvPr/>
        </p:nvSpPr>
        <p:spPr bwMode="auto">
          <a:xfrm>
            <a:off x="25908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48" name="Line 88"/>
          <p:cNvSpPr>
            <a:spLocks noChangeShapeType="1"/>
          </p:cNvSpPr>
          <p:nvPr/>
        </p:nvSpPr>
        <p:spPr bwMode="auto">
          <a:xfrm>
            <a:off x="32766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51" name="Line 91"/>
          <p:cNvSpPr>
            <a:spLocks noChangeShapeType="1"/>
          </p:cNvSpPr>
          <p:nvPr/>
        </p:nvSpPr>
        <p:spPr bwMode="auto">
          <a:xfrm>
            <a:off x="533400" y="53340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52" name="Line 92"/>
          <p:cNvSpPr>
            <a:spLocks noChangeShapeType="1"/>
          </p:cNvSpPr>
          <p:nvPr/>
        </p:nvSpPr>
        <p:spPr bwMode="auto">
          <a:xfrm>
            <a:off x="1219200" y="5257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53" name="Line 93"/>
          <p:cNvSpPr>
            <a:spLocks noChangeShapeType="1"/>
          </p:cNvSpPr>
          <p:nvPr/>
        </p:nvSpPr>
        <p:spPr bwMode="auto">
          <a:xfrm>
            <a:off x="1905000" y="5257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54" name="Line 94"/>
          <p:cNvSpPr>
            <a:spLocks noChangeShapeType="1"/>
          </p:cNvSpPr>
          <p:nvPr/>
        </p:nvSpPr>
        <p:spPr bwMode="auto">
          <a:xfrm>
            <a:off x="2590800" y="5257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55" name="Line 95"/>
          <p:cNvSpPr>
            <a:spLocks noChangeShapeType="1"/>
          </p:cNvSpPr>
          <p:nvPr/>
        </p:nvSpPr>
        <p:spPr bwMode="auto">
          <a:xfrm>
            <a:off x="3276600" y="5257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58" name="Line 98"/>
          <p:cNvSpPr>
            <a:spLocks noChangeShapeType="1"/>
          </p:cNvSpPr>
          <p:nvPr/>
        </p:nvSpPr>
        <p:spPr bwMode="auto">
          <a:xfrm>
            <a:off x="533400" y="62484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59" name="Line 99"/>
          <p:cNvSpPr>
            <a:spLocks noChangeShapeType="1"/>
          </p:cNvSpPr>
          <p:nvPr/>
        </p:nvSpPr>
        <p:spPr bwMode="auto">
          <a:xfrm>
            <a:off x="1219200" y="6172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60" name="Line 100"/>
          <p:cNvSpPr>
            <a:spLocks noChangeShapeType="1"/>
          </p:cNvSpPr>
          <p:nvPr/>
        </p:nvSpPr>
        <p:spPr bwMode="auto">
          <a:xfrm>
            <a:off x="1905000" y="6172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61" name="Line 101"/>
          <p:cNvSpPr>
            <a:spLocks noChangeShapeType="1"/>
          </p:cNvSpPr>
          <p:nvPr/>
        </p:nvSpPr>
        <p:spPr bwMode="auto">
          <a:xfrm>
            <a:off x="2590800" y="6172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62" name="Line 102"/>
          <p:cNvSpPr>
            <a:spLocks noChangeShapeType="1"/>
          </p:cNvSpPr>
          <p:nvPr/>
        </p:nvSpPr>
        <p:spPr bwMode="auto">
          <a:xfrm>
            <a:off x="3276600" y="6172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68" name="Arc 108"/>
          <p:cNvSpPr>
            <a:spLocks/>
          </p:cNvSpPr>
          <p:nvPr/>
        </p:nvSpPr>
        <p:spPr bwMode="auto">
          <a:xfrm>
            <a:off x="533400" y="50292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69" name="Arc 109"/>
          <p:cNvSpPr>
            <a:spLocks/>
          </p:cNvSpPr>
          <p:nvPr/>
        </p:nvSpPr>
        <p:spPr bwMode="auto">
          <a:xfrm flipH="1" flipV="1">
            <a:off x="1220788" y="4724400"/>
            <a:ext cx="688975" cy="914400"/>
          </a:xfrm>
          <a:custGeom>
            <a:avLst/>
            <a:gdLst>
              <a:gd name="T0" fmla="*/ 0 w 16272"/>
              <a:gd name="T1" fmla="*/ 8975 h 21600"/>
              <a:gd name="T2" fmla="*/ 29171986 w 16272"/>
              <a:gd name="T3" fmla="*/ 12292076 h 21600"/>
              <a:gd name="T4" fmla="*/ 867697 w 16272"/>
              <a:gd name="T5" fmla="*/ 38709600 h 21600"/>
              <a:gd name="T6" fmla="*/ 0 60000 65536"/>
              <a:gd name="T7" fmla="*/ 0 60000 65536"/>
              <a:gd name="T8" fmla="*/ 0 60000 65536"/>
            </a:gdLst>
            <a:ahLst/>
            <a:cxnLst>
              <a:cxn ang="T6">
                <a:pos x="T0" y="T1"/>
              </a:cxn>
              <a:cxn ang="T7">
                <a:pos x="T2" y="T3"/>
              </a:cxn>
              <a:cxn ang="T8">
                <a:pos x="T4" y="T5"/>
              </a:cxn>
            </a:cxnLst>
            <a:rect l="0" t="0" r="r" b="b"/>
            <a:pathLst>
              <a:path w="16272" h="21600" fill="none" extrusionOk="0">
                <a:moveTo>
                  <a:pt x="0" y="5"/>
                </a:moveTo>
                <a:cubicBezTo>
                  <a:pt x="161" y="1"/>
                  <a:pt x="322" y="-1"/>
                  <a:pt x="484" y="0"/>
                </a:cubicBezTo>
                <a:cubicBezTo>
                  <a:pt x="6469" y="0"/>
                  <a:pt x="12187" y="2483"/>
                  <a:pt x="16272" y="6858"/>
                </a:cubicBezTo>
              </a:path>
              <a:path w="16272" h="21600" stroke="0" extrusionOk="0">
                <a:moveTo>
                  <a:pt x="0" y="5"/>
                </a:moveTo>
                <a:cubicBezTo>
                  <a:pt x="161" y="1"/>
                  <a:pt x="322" y="-1"/>
                  <a:pt x="484" y="0"/>
                </a:cubicBezTo>
                <a:cubicBezTo>
                  <a:pt x="6469" y="0"/>
                  <a:pt x="12187" y="2483"/>
                  <a:pt x="16272" y="6858"/>
                </a:cubicBezTo>
                <a:lnTo>
                  <a:pt x="484" y="21600"/>
                </a:lnTo>
                <a:lnTo>
                  <a:pt x="0" y="5"/>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70" name="Arc 110"/>
          <p:cNvSpPr>
            <a:spLocks/>
          </p:cNvSpPr>
          <p:nvPr/>
        </p:nvSpPr>
        <p:spPr bwMode="auto">
          <a:xfrm flipH="1">
            <a:off x="2590800" y="50292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71" name="Arc 111"/>
          <p:cNvSpPr>
            <a:spLocks/>
          </p:cNvSpPr>
          <p:nvPr/>
        </p:nvSpPr>
        <p:spPr bwMode="auto">
          <a:xfrm flipV="1">
            <a:off x="1905000" y="47244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72" name="Arc 112"/>
          <p:cNvSpPr>
            <a:spLocks/>
          </p:cNvSpPr>
          <p:nvPr/>
        </p:nvSpPr>
        <p:spPr bwMode="auto">
          <a:xfrm>
            <a:off x="1219200" y="4114800"/>
            <a:ext cx="677863" cy="914400"/>
          </a:xfrm>
          <a:custGeom>
            <a:avLst/>
            <a:gdLst>
              <a:gd name="T0" fmla="*/ 0 w 16013"/>
              <a:gd name="T1" fmla="*/ 1778 h 21600"/>
              <a:gd name="T2" fmla="*/ 28695325 w 16013"/>
              <a:gd name="T3" fmla="*/ 12292076 h 21600"/>
              <a:gd name="T4" fmla="*/ 403213 w 16013"/>
              <a:gd name="T5" fmla="*/ 38709600 h 21600"/>
              <a:gd name="T6" fmla="*/ 0 60000 65536"/>
              <a:gd name="T7" fmla="*/ 0 60000 65536"/>
              <a:gd name="T8" fmla="*/ 0 60000 65536"/>
            </a:gdLst>
            <a:ahLst/>
            <a:cxnLst>
              <a:cxn ang="T6">
                <a:pos x="T0" y="T1"/>
              </a:cxn>
              <a:cxn ang="T7">
                <a:pos x="T2" y="T3"/>
              </a:cxn>
              <a:cxn ang="T8">
                <a:pos x="T4" y="T5"/>
              </a:cxn>
            </a:cxnLst>
            <a:rect l="0" t="0" r="r" b="b"/>
            <a:pathLst>
              <a:path w="16013" h="21600" fill="none" extrusionOk="0">
                <a:moveTo>
                  <a:pt x="0" y="1"/>
                </a:moveTo>
                <a:cubicBezTo>
                  <a:pt x="74" y="0"/>
                  <a:pt x="149" y="-1"/>
                  <a:pt x="225" y="0"/>
                </a:cubicBezTo>
                <a:cubicBezTo>
                  <a:pt x="6210" y="0"/>
                  <a:pt x="11928" y="2483"/>
                  <a:pt x="16013" y="6858"/>
                </a:cubicBezTo>
              </a:path>
              <a:path w="16013" h="21600" stroke="0" extrusionOk="0">
                <a:moveTo>
                  <a:pt x="0" y="1"/>
                </a:moveTo>
                <a:cubicBezTo>
                  <a:pt x="74" y="0"/>
                  <a:pt x="149" y="-1"/>
                  <a:pt x="225" y="0"/>
                </a:cubicBezTo>
                <a:cubicBezTo>
                  <a:pt x="6210" y="0"/>
                  <a:pt x="11928" y="2483"/>
                  <a:pt x="16013" y="6858"/>
                </a:cubicBezTo>
                <a:lnTo>
                  <a:pt x="225" y="21600"/>
                </a:lnTo>
                <a:lnTo>
                  <a:pt x="0" y="1"/>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73" name="Arc 113"/>
          <p:cNvSpPr>
            <a:spLocks/>
          </p:cNvSpPr>
          <p:nvPr/>
        </p:nvSpPr>
        <p:spPr bwMode="auto">
          <a:xfrm flipH="1">
            <a:off x="534988" y="4114800"/>
            <a:ext cx="696912" cy="914400"/>
          </a:xfrm>
          <a:custGeom>
            <a:avLst/>
            <a:gdLst>
              <a:gd name="T0" fmla="*/ 0 w 16470"/>
              <a:gd name="T1" fmla="*/ 19727 h 21600"/>
              <a:gd name="T2" fmla="*/ 29489152 w 16470"/>
              <a:gd name="T3" fmla="*/ 12292076 h 21600"/>
              <a:gd name="T4" fmla="*/ 1221098 w 16470"/>
              <a:gd name="T5" fmla="*/ 38709600 h 21600"/>
              <a:gd name="T6" fmla="*/ 0 60000 65536"/>
              <a:gd name="T7" fmla="*/ 0 60000 65536"/>
              <a:gd name="T8" fmla="*/ 0 60000 65536"/>
            </a:gdLst>
            <a:ahLst/>
            <a:cxnLst>
              <a:cxn ang="T6">
                <a:pos x="T0" y="T1"/>
              </a:cxn>
              <a:cxn ang="T7">
                <a:pos x="T2" y="T3"/>
              </a:cxn>
              <a:cxn ang="T8">
                <a:pos x="T4" y="T5"/>
              </a:cxn>
            </a:cxnLst>
            <a:rect l="0" t="0" r="r" b="b"/>
            <a:pathLst>
              <a:path w="16470" h="21600" fill="none" extrusionOk="0">
                <a:moveTo>
                  <a:pt x="-1" y="10"/>
                </a:moveTo>
                <a:cubicBezTo>
                  <a:pt x="227" y="3"/>
                  <a:pt x="454" y="-1"/>
                  <a:pt x="682" y="0"/>
                </a:cubicBezTo>
                <a:cubicBezTo>
                  <a:pt x="6667" y="0"/>
                  <a:pt x="12385" y="2483"/>
                  <a:pt x="16470" y="6858"/>
                </a:cubicBezTo>
              </a:path>
              <a:path w="16470" h="21600" stroke="0" extrusionOk="0">
                <a:moveTo>
                  <a:pt x="-1" y="10"/>
                </a:moveTo>
                <a:cubicBezTo>
                  <a:pt x="227" y="3"/>
                  <a:pt x="454" y="-1"/>
                  <a:pt x="682" y="0"/>
                </a:cubicBezTo>
                <a:cubicBezTo>
                  <a:pt x="6667" y="0"/>
                  <a:pt x="12385" y="2483"/>
                  <a:pt x="16470" y="6858"/>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74" name="Rectangle 114"/>
          <p:cNvSpPr>
            <a:spLocks noChangeArrowheads="1"/>
          </p:cNvSpPr>
          <p:nvPr/>
        </p:nvSpPr>
        <p:spPr bwMode="auto">
          <a:xfrm>
            <a:off x="228600" y="1600200"/>
            <a:ext cx="441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GB" altLang="en-US" sz="1400" b="1" u="sng">
                <a:latin typeface="Comic Sans MS" pitchFamily="66" charset="0"/>
              </a:rPr>
              <a:t>You need to be able to use the Trigonometrical identities</a:t>
            </a:r>
            <a:endParaRPr lang="en-GB" altLang="en-US" sz="1400">
              <a:latin typeface="Comic Sans MS" pitchFamily="66" charset="0"/>
            </a:endParaRPr>
          </a:p>
          <a:p>
            <a:pPr algn="ctr" eaLnBrk="1" hangingPunct="1">
              <a:spcBef>
                <a:spcPct val="20000"/>
              </a:spcBef>
            </a:pPr>
            <a:endParaRPr lang="en-GB" altLang="en-US" sz="1400">
              <a:latin typeface="Comic Sans MS" pitchFamily="66" charset="0"/>
            </a:endParaRPr>
          </a:p>
          <a:p>
            <a:pPr algn="ctr" eaLnBrk="1" hangingPunct="1">
              <a:spcBef>
                <a:spcPct val="20000"/>
              </a:spcBef>
            </a:pPr>
            <a:r>
              <a:rPr lang="en-GB" altLang="en-US" sz="1400">
                <a:latin typeface="Comic Sans MS" pitchFamily="66" charset="0"/>
              </a:rPr>
              <a:t>You also need to be able to work out exact vales of Sin</a:t>
            </a:r>
            <a:r>
              <a:rPr lang="el-GR" altLang="en-US" sz="1400">
                <a:latin typeface="Comic Sans MS" pitchFamily="66" charset="0"/>
              </a:rPr>
              <a:t>θ</a:t>
            </a:r>
            <a:r>
              <a:rPr lang="en-GB" altLang="en-US" sz="1400">
                <a:latin typeface="Comic Sans MS" pitchFamily="66" charset="0"/>
              </a:rPr>
              <a:t>, Cos</a:t>
            </a:r>
            <a:r>
              <a:rPr lang="el-GR" altLang="en-US" sz="1400">
                <a:latin typeface="Comic Sans MS" pitchFamily="66" charset="0"/>
              </a:rPr>
              <a:t>θ</a:t>
            </a:r>
            <a:r>
              <a:rPr lang="en-GB" altLang="en-US" sz="1400">
                <a:latin typeface="Comic Sans MS" pitchFamily="66" charset="0"/>
              </a:rPr>
              <a:t> or Tan</a:t>
            </a:r>
            <a:r>
              <a:rPr lang="el-GR" altLang="en-US" sz="1400">
                <a:latin typeface="Comic Sans MS" pitchFamily="66" charset="0"/>
              </a:rPr>
              <a:t>θ</a:t>
            </a:r>
            <a:r>
              <a:rPr lang="en-GB" altLang="en-US" sz="1400">
                <a:latin typeface="Comic Sans MS" pitchFamily="66" charset="0"/>
              </a:rPr>
              <a:t>, having been given one of the others.</a:t>
            </a:r>
          </a:p>
          <a:p>
            <a:pPr algn="ctr" eaLnBrk="1" hangingPunct="1">
              <a:spcBef>
                <a:spcPct val="20000"/>
              </a:spcBef>
            </a:pPr>
            <a:endParaRPr lang="en-GB" altLang="en-US" sz="1400">
              <a:latin typeface="Comic Sans MS" pitchFamily="66" charset="0"/>
            </a:endParaRPr>
          </a:p>
          <a:p>
            <a:pPr algn="ctr" eaLnBrk="1" hangingPunct="1">
              <a:spcBef>
                <a:spcPct val="20000"/>
              </a:spcBef>
            </a:pPr>
            <a:r>
              <a:rPr lang="en-GB" altLang="en-US" sz="1400">
                <a:latin typeface="Comic Sans MS" pitchFamily="66" charset="0"/>
              </a:rPr>
              <a:t>You will also need to use whether </a:t>
            </a:r>
            <a:r>
              <a:rPr lang="el-GR" altLang="en-US" sz="1400">
                <a:latin typeface="Comic Sans MS" pitchFamily="66" charset="0"/>
              </a:rPr>
              <a:t>θ</a:t>
            </a:r>
            <a:r>
              <a:rPr lang="en-GB" altLang="en-US" sz="1400">
                <a:latin typeface="Comic Sans MS" pitchFamily="66" charset="0"/>
              </a:rPr>
              <a:t> is Acute, Obtuse, or Reflex…</a:t>
            </a:r>
            <a:endParaRPr lang="el-GR" altLang="en-US" sz="1400">
              <a:latin typeface="Comic Sans MS" pitchFamily="66" charset="0"/>
            </a:endParaRPr>
          </a:p>
        </p:txBody>
      </p:sp>
      <p:sp>
        <p:nvSpPr>
          <p:cNvPr id="15475" name="Arc 115"/>
          <p:cNvSpPr>
            <a:spLocks/>
          </p:cNvSpPr>
          <p:nvPr/>
        </p:nvSpPr>
        <p:spPr bwMode="auto">
          <a:xfrm flipH="1" flipV="1">
            <a:off x="1905000" y="3810000"/>
            <a:ext cx="687388" cy="914400"/>
          </a:xfrm>
          <a:custGeom>
            <a:avLst/>
            <a:gdLst>
              <a:gd name="T0" fmla="*/ 0 w 16234"/>
              <a:gd name="T1" fmla="*/ 8975 h 21600"/>
              <a:gd name="T2" fmla="*/ 29105720 w 16234"/>
              <a:gd name="T3" fmla="*/ 12292076 h 21600"/>
              <a:gd name="T4" fmla="*/ 799638 w 16234"/>
              <a:gd name="T5" fmla="*/ 38709600 h 21600"/>
              <a:gd name="T6" fmla="*/ 0 60000 65536"/>
              <a:gd name="T7" fmla="*/ 0 60000 65536"/>
              <a:gd name="T8" fmla="*/ 0 60000 65536"/>
            </a:gdLst>
            <a:ahLst/>
            <a:cxnLst>
              <a:cxn ang="T6">
                <a:pos x="T0" y="T1"/>
              </a:cxn>
              <a:cxn ang="T7">
                <a:pos x="T2" y="T3"/>
              </a:cxn>
              <a:cxn ang="T8">
                <a:pos x="T4" y="T5"/>
              </a:cxn>
            </a:cxnLst>
            <a:rect l="0" t="0" r="r" b="b"/>
            <a:pathLst>
              <a:path w="16234" h="21600" fill="none" extrusionOk="0">
                <a:moveTo>
                  <a:pt x="-1" y="4"/>
                </a:moveTo>
                <a:cubicBezTo>
                  <a:pt x="148" y="1"/>
                  <a:pt x="297" y="-1"/>
                  <a:pt x="446" y="0"/>
                </a:cubicBezTo>
                <a:cubicBezTo>
                  <a:pt x="6431" y="0"/>
                  <a:pt x="12149" y="2483"/>
                  <a:pt x="16234" y="6858"/>
                </a:cubicBezTo>
              </a:path>
              <a:path w="16234" h="21600" stroke="0" extrusionOk="0">
                <a:moveTo>
                  <a:pt x="-1" y="4"/>
                </a:moveTo>
                <a:cubicBezTo>
                  <a:pt x="148" y="1"/>
                  <a:pt x="297" y="-1"/>
                  <a:pt x="446" y="0"/>
                </a:cubicBezTo>
                <a:cubicBezTo>
                  <a:pt x="6431" y="0"/>
                  <a:pt x="12149" y="2483"/>
                  <a:pt x="16234" y="6858"/>
                </a:cubicBezTo>
                <a:lnTo>
                  <a:pt x="446" y="21600"/>
                </a:lnTo>
                <a:lnTo>
                  <a:pt x="-1" y="4"/>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76" name="Arc 116"/>
          <p:cNvSpPr>
            <a:spLocks/>
          </p:cNvSpPr>
          <p:nvPr/>
        </p:nvSpPr>
        <p:spPr bwMode="auto">
          <a:xfrm flipV="1">
            <a:off x="2590800" y="38100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77" name="Arc 117"/>
          <p:cNvSpPr>
            <a:spLocks/>
          </p:cNvSpPr>
          <p:nvPr/>
        </p:nvSpPr>
        <p:spPr bwMode="auto">
          <a:xfrm flipV="1">
            <a:off x="533400" y="53340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78" name="Arc 118"/>
          <p:cNvSpPr>
            <a:spLocks/>
          </p:cNvSpPr>
          <p:nvPr/>
        </p:nvSpPr>
        <p:spPr bwMode="auto">
          <a:xfrm flipV="1">
            <a:off x="1905000" y="53340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79" name="Arc 119"/>
          <p:cNvSpPr>
            <a:spLocks/>
          </p:cNvSpPr>
          <p:nvPr/>
        </p:nvSpPr>
        <p:spPr bwMode="auto">
          <a:xfrm flipH="1">
            <a:off x="1219200" y="62484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80" name="Arc 120"/>
          <p:cNvSpPr>
            <a:spLocks/>
          </p:cNvSpPr>
          <p:nvPr/>
        </p:nvSpPr>
        <p:spPr bwMode="auto">
          <a:xfrm flipH="1">
            <a:off x="2590800" y="62484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5481" name="Text Box 121"/>
          <p:cNvSpPr txBox="1">
            <a:spLocks noChangeArrowheads="1"/>
          </p:cNvSpPr>
          <p:nvPr/>
        </p:nvSpPr>
        <p:spPr bwMode="auto">
          <a:xfrm>
            <a:off x="1027113" y="4484688"/>
            <a:ext cx="381000" cy="274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90</a:t>
            </a:r>
          </a:p>
        </p:txBody>
      </p:sp>
      <p:sp>
        <p:nvSpPr>
          <p:cNvPr id="15490" name="Line 130"/>
          <p:cNvSpPr>
            <a:spLocks noChangeShapeType="1"/>
          </p:cNvSpPr>
          <p:nvPr/>
        </p:nvSpPr>
        <p:spPr bwMode="auto">
          <a:xfrm>
            <a:off x="533400" y="59436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91" name="Line 131"/>
          <p:cNvSpPr>
            <a:spLocks noChangeShapeType="1"/>
          </p:cNvSpPr>
          <p:nvPr/>
        </p:nvSpPr>
        <p:spPr bwMode="auto">
          <a:xfrm>
            <a:off x="533400" y="50292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492" name="Text Box 132"/>
          <p:cNvSpPr txBox="1">
            <a:spLocks noChangeArrowheads="1"/>
          </p:cNvSpPr>
          <p:nvPr/>
        </p:nvSpPr>
        <p:spPr bwMode="auto">
          <a:xfrm>
            <a:off x="1676400" y="4495800"/>
            <a:ext cx="457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180</a:t>
            </a:r>
          </a:p>
        </p:txBody>
      </p:sp>
      <p:sp>
        <p:nvSpPr>
          <p:cNvPr id="15493" name="Text Box 133"/>
          <p:cNvSpPr txBox="1">
            <a:spLocks noChangeArrowheads="1"/>
          </p:cNvSpPr>
          <p:nvPr/>
        </p:nvSpPr>
        <p:spPr bwMode="auto">
          <a:xfrm>
            <a:off x="2362200" y="4495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270</a:t>
            </a:r>
          </a:p>
        </p:txBody>
      </p:sp>
      <p:sp>
        <p:nvSpPr>
          <p:cNvPr id="15494" name="Text Box 134"/>
          <p:cNvSpPr txBox="1">
            <a:spLocks noChangeArrowheads="1"/>
          </p:cNvSpPr>
          <p:nvPr/>
        </p:nvSpPr>
        <p:spPr bwMode="auto">
          <a:xfrm>
            <a:off x="3048000" y="4495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360</a:t>
            </a:r>
          </a:p>
        </p:txBody>
      </p:sp>
      <p:sp>
        <p:nvSpPr>
          <p:cNvPr id="15495" name="Text Box 135"/>
          <p:cNvSpPr txBox="1">
            <a:spLocks noChangeArrowheads="1"/>
          </p:cNvSpPr>
          <p:nvPr/>
        </p:nvSpPr>
        <p:spPr bwMode="auto">
          <a:xfrm>
            <a:off x="3429000" y="42672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Sin</a:t>
            </a:r>
            <a:r>
              <a:rPr lang="el-GR" altLang="en-US" sz="1400">
                <a:latin typeface="Comic Sans MS" pitchFamily="66" charset="0"/>
              </a:rPr>
              <a:t>θ</a:t>
            </a:r>
          </a:p>
        </p:txBody>
      </p:sp>
      <p:sp>
        <p:nvSpPr>
          <p:cNvPr id="15496" name="Text Box 136"/>
          <p:cNvSpPr txBox="1">
            <a:spLocks noChangeArrowheads="1"/>
          </p:cNvSpPr>
          <p:nvPr/>
        </p:nvSpPr>
        <p:spPr bwMode="auto">
          <a:xfrm>
            <a:off x="3429000" y="51816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Cos</a:t>
            </a:r>
            <a:r>
              <a:rPr lang="el-GR" altLang="en-US" sz="1400">
                <a:latin typeface="Comic Sans MS" pitchFamily="66" charset="0"/>
              </a:rPr>
              <a:t>θ</a:t>
            </a:r>
          </a:p>
        </p:txBody>
      </p:sp>
      <p:sp>
        <p:nvSpPr>
          <p:cNvPr id="15497" name="Text Box 137"/>
          <p:cNvSpPr txBox="1">
            <a:spLocks noChangeArrowheads="1"/>
          </p:cNvSpPr>
          <p:nvPr/>
        </p:nvSpPr>
        <p:spPr bwMode="auto">
          <a:xfrm>
            <a:off x="3429000" y="60960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Tan</a:t>
            </a:r>
            <a:r>
              <a:rPr lang="el-GR" altLang="en-US" sz="1400">
                <a:latin typeface="Comic Sans MS" pitchFamily="66" charset="0"/>
              </a:rPr>
              <a:t>θ</a:t>
            </a:r>
          </a:p>
        </p:txBody>
      </p:sp>
      <p:graphicFrame>
        <p:nvGraphicFramePr>
          <p:cNvPr id="15498" name="Object 138"/>
          <p:cNvGraphicFramePr>
            <a:graphicFrameLocks noChangeAspect="1"/>
          </p:cNvGraphicFramePr>
          <p:nvPr/>
        </p:nvGraphicFramePr>
        <p:xfrm>
          <a:off x="4800600" y="5638800"/>
          <a:ext cx="911225" cy="554038"/>
        </p:xfrm>
        <a:graphic>
          <a:graphicData uri="http://schemas.openxmlformats.org/presentationml/2006/ole">
            <p:oleObj spid="_x0000_s12381" name="Equation" r:id="rId5" imgW="647419" imgH="393529" progId="">
              <p:embed/>
            </p:oleObj>
          </a:graphicData>
        </a:graphic>
      </p:graphicFrame>
      <p:graphicFrame>
        <p:nvGraphicFramePr>
          <p:cNvPr id="15499" name="Object 139"/>
          <p:cNvGraphicFramePr>
            <a:graphicFrameLocks noChangeAspect="1"/>
          </p:cNvGraphicFramePr>
          <p:nvPr/>
        </p:nvGraphicFramePr>
        <p:xfrm>
          <a:off x="6400800" y="5638800"/>
          <a:ext cx="822325" cy="554038"/>
        </p:xfrm>
        <a:graphic>
          <a:graphicData uri="http://schemas.openxmlformats.org/presentationml/2006/ole">
            <p:oleObj spid="_x0000_s12382" name="Equation" r:id="rId6" imgW="583947" imgH="393529" progId="">
              <p:embed/>
            </p:oleObj>
          </a:graphicData>
        </a:graphic>
      </p:graphicFrame>
      <p:graphicFrame>
        <p:nvGraphicFramePr>
          <p:cNvPr id="15500" name="Object 140"/>
          <p:cNvGraphicFramePr>
            <a:graphicFrameLocks noChangeAspect="1"/>
          </p:cNvGraphicFramePr>
          <p:nvPr/>
        </p:nvGraphicFramePr>
        <p:xfrm>
          <a:off x="7848600" y="5638800"/>
          <a:ext cx="965200" cy="554038"/>
        </p:xfrm>
        <a:graphic>
          <a:graphicData uri="http://schemas.openxmlformats.org/presentationml/2006/ole">
            <p:oleObj spid="_x0000_s12383" name="Equation" r:id="rId7" imgW="685800" imgH="393700" progId="">
              <p:embed/>
            </p:oleObj>
          </a:graphicData>
        </a:graphic>
      </p:graphicFrame>
      <p:sp>
        <p:nvSpPr>
          <p:cNvPr id="15501" name="Line 141"/>
          <p:cNvSpPr>
            <a:spLocks noChangeShapeType="1"/>
          </p:cNvSpPr>
          <p:nvPr/>
        </p:nvSpPr>
        <p:spPr bwMode="auto">
          <a:xfrm>
            <a:off x="5867400" y="5943600"/>
            <a:ext cx="4572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502" name="Line 142"/>
          <p:cNvSpPr>
            <a:spLocks noChangeShapeType="1"/>
          </p:cNvSpPr>
          <p:nvPr/>
        </p:nvSpPr>
        <p:spPr bwMode="auto">
          <a:xfrm>
            <a:off x="7315200" y="5943600"/>
            <a:ext cx="4572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503" name="Line 143"/>
          <p:cNvSpPr>
            <a:spLocks noChangeShapeType="1"/>
          </p:cNvSpPr>
          <p:nvPr/>
        </p:nvSpPr>
        <p:spPr bwMode="auto">
          <a:xfrm flipV="1">
            <a:off x="2590800" y="4038600"/>
            <a:ext cx="0" cy="25908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504" name="Line 144"/>
          <p:cNvSpPr>
            <a:spLocks noChangeShapeType="1"/>
          </p:cNvSpPr>
          <p:nvPr/>
        </p:nvSpPr>
        <p:spPr bwMode="auto">
          <a:xfrm flipV="1">
            <a:off x="1905000" y="4038600"/>
            <a:ext cx="0" cy="25908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5505" name="Text Box 145"/>
          <p:cNvSpPr txBox="1">
            <a:spLocks noChangeArrowheads="1"/>
          </p:cNvSpPr>
          <p:nvPr/>
        </p:nvSpPr>
        <p:spPr bwMode="auto">
          <a:xfrm>
            <a:off x="5486400" y="6127750"/>
            <a:ext cx="12192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Put in the values from the Triangle</a:t>
            </a:r>
          </a:p>
        </p:txBody>
      </p:sp>
      <p:sp>
        <p:nvSpPr>
          <p:cNvPr id="15506" name="Text Box 146"/>
          <p:cNvSpPr txBox="1">
            <a:spLocks noChangeArrowheads="1"/>
          </p:cNvSpPr>
          <p:nvPr/>
        </p:nvSpPr>
        <p:spPr bwMode="auto">
          <a:xfrm>
            <a:off x="6934200" y="6127750"/>
            <a:ext cx="12954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Consider the region on the diagram</a:t>
            </a:r>
          </a:p>
        </p:txBody>
      </p:sp>
      <p:sp>
        <p:nvSpPr>
          <p:cNvPr id="15507" name="Text Box 147"/>
          <p:cNvSpPr txBox="1">
            <a:spLocks noChangeArrowheads="1"/>
          </p:cNvSpPr>
          <p:nvPr/>
        </p:nvSpPr>
        <p:spPr bwMode="auto">
          <a:xfrm>
            <a:off x="4648200" y="2743200"/>
            <a:ext cx="1295400" cy="739775"/>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Draw a Right Angled Triangle</a:t>
            </a:r>
          </a:p>
        </p:txBody>
      </p:sp>
      <p:sp>
        <p:nvSpPr>
          <p:cNvPr id="15508" name="Rectangle 148"/>
          <p:cNvSpPr>
            <a:spLocks noChangeArrowheads="1"/>
          </p:cNvSpPr>
          <p:nvPr/>
        </p:nvSpPr>
        <p:spPr bwMode="auto">
          <a:xfrm>
            <a:off x="6019800" y="2133600"/>
            <a:ext cx="2438400" cy="304800"/>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pic>
        <p:nvPicPr>
          <p:cNvPr id="12353" name="Picture 149" descr="identity"/>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2354" name="Picture 150" descr="identity"/>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830580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5474">
                                            <p:txEl>
                                              <p:pRg st="4" end="4"/>
                                            </p:txEl>
                                          </p:spTgt>
                                        </p:tgtEl>
                                        <p:attrNameLst>
                                          <p:attrName>style.visibility</p:attrName>
                                        </p:attrNameLst>
                                      </p:cBhvr>
                                      <p:to>
                                        <p:strVal val="visible"/>
                                      </p:to>
                                    </p:set>
                                    <p:animEffect transition="in" filter="blinds(horizontal)">
                                      <p:cBhvr>
                                        <p:cTn id="7" dur="500"/>
                                        <p:tgtEl>
                                          <p:spTgt spid="15474">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5389">
                                            <p:txEl>
                                              <p:pRg st="0" end="0"/>
                                            </p:txEl>
                                          </p:spTgt>
                                        </p:tgtEl>
                                        <p:attrNameLst>
                                          <p:attrName>style.visibility</p:attrName>
                                        </p:attrNameLst>
                                      </p:cBhvr>
                                      <p:to>
                                        <p:strVal val="visible"/>
                                      </p:to>
                                    </p:set>
                                    <p:animEffect transition="in" filter="blinds(horizontal)">
                                      <p:cBhvr>
                                        <p:cTn id="12" dur="500"/>
                                        <p:tgtEl>
                                          <p:spTgt spid="1538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5389">
                                            <p:txEl>
                                              <p:pRg st="1" end="1"/>
                                            </p:txEl>
                                          </p:spTgt>
                                        </p:tgtEl>
                                        <p:attrNameLst>
                                          <p:attrName>style.visibility</p:attrName>
                                        </p:attrNameLst>
                                      </p:cBhvr>
                                      <p:to>
                                        <p:strVal val="visible"/>
                                      </p:to>
                                    </p:set>
                                    <p:animEffect transition="in" filter="blinds(horizontal)">
                                      <p:cBhvr>
                                        <p:cTn id="17" dur="500"/>
                                        <p:tgtEl>
                                          <p:spTgt spid="1538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5507"/>
                                        </p:tgtEl>
                                        <p:attrNameLst>
                                          <p:attrName>style.visibility</p:attrName>
                                        </p:attrNameLst>
                                      </p:cBhvr>
                                      <p:to>
                                        <p:strVal val="visible"/>
                                      </p:to>
                                    </p:set>
                                    <p:animEffect transition="in" filter="blinds(horizontal)">
                                      <p:cBhvr>
                                        <p:cTn id="22" dur="500"/>
                                        <p:tgtEl>
                                          <p:spTgt spid="1550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5398"/>
                                        </p:tgtEl>
                                        <p:attrNameLst>
                                          <p:attrName>style.visibility</p:attrName>
                                        </p:attrNameLst>
                                      </p:cBhvr>
                                      <p:to>
                                        <p:strVal val="visible"/>
                                      </p:to>
                                    </p:set>
                                    <p:animEffect transition="in" filter="blinds(horizontal)">
                                      <p:cBhvr>
                                        <p:cTn id="27" dur="500"/>
                                        <p:tgtEl>
                                          <p:spTgt spid="1539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5433">
                                            <p:txEl>
                                              <p:pRg st="0" end="0"/>
                                            </p:txEl>
                                          </p:spTgt>
                                        </p:tgtEl>
                                        <p:attrNameLst>
                                          <p:attrName>style.visibility</p:attrName>
                                        </p:attrNameLst>
                                      </p:cBhvr>
                                      <p:to>
                                        <p:strVal val="visible"/>
                                      </p:to>
                                    </p:set>
                                    <p:animEffect transition="in" filter="blinds(horizontal)">
                                      <p:cBhvr>
                                        <p:cTn id="32" dur="500"/>
                                        <p:tgtEl>
                                          <p:spTgt spid="15433">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5426"/>
                                        </p:tgtEl>
                                        <p:attrNameLst>
                                          <p:attrName>style.visibility</p:attrName>
                                        </p:attrNameLst>
                                      </p:cBhvr>
                                      <p:to>
                                        <p:strVal val="visible"/>
                                      </p:to>
                                    </p:set>
                                    <p:animEffect transition="in" filter="blinds(horizontal)">
                                      <p:cBhvr>
                                        <p:cTn id="37" dur="500"/>
                                        <p:tgtEl>
                                          <p:spTgt spid="1542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5432"/>
                                        </p:tgtEl>
                                        <p:attrNameLst>
                                          <p:attrName>style.visibility</p:attrName>
                                        </p:attrNameLst>
                                      </p:cBhvr>
                                      <p:to>
                                        <p:strVal val="visible"/>
                                      </p:to>
                                    </p:set>
                                    <p:animEffect transition="in" filter="blinds(horizontal)">
                                      <p:cBhvr>
                                        <p:cTn id="42" dur="500"/>
                                        <p:tgtEl>
                                          <p:spTgt spid="1543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5427"/>
                                        </p:tgtEl>
                                        <p:attrNameLst>
                                          <p:attrName>style.visibility</p:attrName>
                                        </p:attrNameLst>
                                      </p:cBhvr>
                                      <p:to>
                                        <p:strVal val="visible"/>
                                      </p:to>
                                    </p:set>
                                    <p:animEffect transition="in" filter="blinds(horizontal)">
                                      <p:cBhvr>
                                        <p:cTn id="47" dur="500"/>
                                        <p:tgtEl>
                                          <p:spTgt spid="1542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5430"/>
                                        </p:tgtEl>
                                        <p:attrNameLst>
                                          <p:attrName>style.visibility</p:attrName>
                                        </p:attrNameLst>
                                      </p:cBhvr>
                                      <p:to>
                                        <p:strVal val="visible"/>
                                      </p:to>
                                    </p:set>
                                    <p:animEffect transition="in" filter="blinds(horizontal)">
                                      <p:cBhvr>
                                        <p:cTn id="52" dur="500"/>
                                        <p:tgtEl>
                                          <p:spTgt spid="1543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5429"/>
                                        </p:tgtEl>
                                        <p:attrNameLst>
                                          <p:attrName>style.visibility</p:attrName>
                                        </p:attrNameLst>
                                      </p:cBhvr>
                                      <p:to>
                                        <p:strVal val="visible"/>
                                      </p:to>
                                    </p:set>
                                    <p:animEffect transition="in" filter="blinds(horizontal)">
                                      <p:cBhvr>
                                        <p:cTn id="57" dur="500"/>
                                        <p:tgtEl>
                                          <p:spTgt spid="1542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15435">
                                            <p:txEl>
                                              <p:pRg st="0" end="0"/>
                                            </p:txEl>
                                          </p:spTgt>
                                        </p:tgtEl>
                                        <p:attrNameLst>
                                          <p:attrName>style.visibility</p:attrName>
                                        </p:attrNameLst>
                                      </p:cBhvr>
                                      <p:to>
                                        <p:strVal val="visible"/>
                                      </p:to>
                                    </p:set>
                                    <p:animEffect transition="in" filter="blinds(horizontal)">
                                      <p:cBhvr>
                                        <p:cTn id="62" dur="500"/>
                                        <p:tgtEl>
                                          <p:spTgt spid="15435">
                                            <p:txEl>
                                              <p:pRg st="0" end="0"/>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5431"/>
                                        </p:tgtEl>
                                        <p:attrNameLst>
                                          <p:attrName>style.visibility</p:attrName>
                                        </p:attrNameLst>
                                      </p:cBhvr>
                                      <p:to>
                                        <p:strVal val="visible"/>
                                      </p:to>
                                    </p:set>
                                    <p:animEffect transition="in" filter="blinds(horizontal)">
                                      <p:cBhvr>
                                        <p:cTn id="67" dur="500"/>
                                        <p:tgtEl>
                                          <p:spTgt spid="15431"/>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nodeType="clickEffect">
                                  <p:stCondLst>
                                    <p:cond delay="0"/>
                                  </p:stCondLst>
                                  <p:childTnLst>
                                    <p:set>
                                      <p:cBhvr>
                                        <p:cTn id="71" dur="1" fill="hold">
                                          <p:stCondLst>
                                            <p:cond delay="0"/>
                                          </p:stCondLst>
                                        </p:cTn>
                                        <p:tgtEl>
                                          <p:spTgt spid="15498"/>
                                        </p:tgtEl>
                                        <p:attrNameLst>
                                          <p:attrName>style.visibility</p:attrName>
                                        </p:attrNameLst>
                                      </p:cBhvr>
                                      <p:to>
                                        <p:strVal val="visible"/>
                                      </p:to>
                                    </p:set>
                                    <p:animEffect transition="in" filter="blinds(horizontal)">
                                      <p:cBhvr>
                                        <p:cTn id="72" dur="500"/>
                                        <p:tgtEl>
                                          <p:spTgt spid="15498"/>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5501"/>
                                        </p:tgtEl>
                                        <p:attrNameLst>
                                          <p:attrName>style.visibility</p:attrName>
                                        </p:attrNameLst>
                                      </p:cBhvr>
                                      <p:to>
                                        <p:strVal val="visible"/>
                                      </p:to>
                                    </p:set>
                                    <p:animEffect transition="in" filter="blinds(horizontal)">
                                      <p:cBhvr>
                                        <p:cTn id="77" dur="500"/>
                                        <p:tgtEl>
                                          <p:spTgt spid="15501"/>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15505"/>
                                        </p:tgtEl>
                                        <p:attrNameLst>
                                          <p:attrName>style.visibility</p:attrName>
                                        </p:attrNameLst>
                                      </p:cBhvr>
                                      <p:to>
                                        <p:strVal val="visible"/>
                                      </p:to>
                                    </p:set>
                                    <p:animEffect transition="in" filter="blinds(horizontal)">
                                      <p:cBhvr>
                                        <p:cTn id="82" dur="500"/>
                                        <p:tgtEl>
                                          <p:spTgt spid="15505"/>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nodeType="clickEffect">
                                  <p:stCondLst>
                                    <p:cond delay="0"/>
                                  </p:stCondLst>
                                  <p:childTnLst>
                                    <p:set>
                                      <p:cBhvr>
                                        <p:cTn id="86" dur="1" fill="hold">
                                          <p:stCondLst>
                                            <p:cond delay="0"/>
                                          </p:stCondLst>
                                        </p:cTn>
                                        <p:tgtEl>
                                          <p:spTgt spid="15499"/>
                                        </p:tgtEl>
                                        <p:attrNameLst>
                                          <p:attrName>style.visibility</p:attrName>
                                        </p:attrNameLst>
                                      </p:cBhvr>
                                      <p:to>
                                        <p:strVal val="visible"/>
                                      </p:to>
                                    </p:set>
                                    <p:animEffect transition="in" filter="blinds(horizontal)">
                                      <p:cBhvr>
                                        <p:cTn id="87" dur="500"/>
                                        <p:tgtEl>
                                          <p:spTgt spid="15499"/>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15436"/>
                                        </p:tgtEl>
                                        <p:attrNameLst>
                                          <p:attrName>style.visibility</p:attrName>
                                        </p:attrNameLst>
                                      </p:cBhvr>
                                      <p:to>
                                        <p:strVal val="visible"/>
                                      </p:to>
                                    </p:set>
                                    <p:animEffect transition="in" filter="blinds(horizontal)">
                                      <p:cBhvr>
                                        <p:cTn id="92" dur="500"/>
                                        <p:tgtEl>
                                          <p:spTgt spid="15436"/>
                                        </p:tgtEl>
                                      </p:cBhvr>
                                    </p:animEffect>
                                  </p:childTnLst>
                                </p:cTn>
                              </p:par>
                              <p:par>
                                <p:cTn id="93" presetID="3" presetClass="entr" presetSubtype="10" fill="hold" grpId="0" nodeType="withEffect">
                                  <p:stCondLst>
                                    <p:cond delay="0"/>
                                  </p:stCondLst>
                                  <p:childTnLst>
                                    <p:set>
                                      <p:cBhvr>
                                        <p:cTn id="94" dur="1" fill="hold">
                                          <p:stCondLst>
                                            <p:cond delay="0"/>
                                          </p:stCondLst>
                                        </p:cTn>
                                        <p:tgtEl>
                                          <p:spTgt spid="15439"/>
                                        </p:tgtEl>
                                        <p:attrNameLst>
                                          <p:attrName>style.visibility</p:attrName>
                                        </p:attrNameLst>
                                      </p:cBhvr>
                                      <p:to>
                                        <p:strVal val="visible"/>
                                      </p:to>
                                    </p:set>
                                    <p:animEffect transition="in" filter="blinds(horizontal)">
                                      <p:cBhvr>
                                        <p:cTn id="95" dur="500"/>
                                        <p:tgtEl>
                                          <p:spTgt spid="15439"/>
                                        </p:tgtEl>
                                      </p:cBhvr>
                                    </p:animEffect>
                                  </p:childTnLst>
                                </p:cTn>
                              </p:par>
                              <p:par>
                                <p:cTn id="96" presetID="3" presetClass="entr" presetSubtype="10" fill="hold" grpId="0" nodeType="withEffect">
                                  <p:stCondLst>
                                    <p:cond delay="0"/>
                                  </p:stCondLst>
                                  <p:childTnLst>
                                    <p:set>
                                      <p:cBhvr>
                                        <p:cTn id="97" dur="1" fill="hold">
                                          <p:stCondLst>
                                            <p:cond delay="0"/>
                                          </p:stCondLst>
                                        </p:cTn>
                                        <p:tgtEl>
                                          <p:spTgt spid="15445"/>
                                        </p:tgtEl>
                                        <p:attrNameLst>
                                          <p:attrName>style.visibility</p:attrName>
                                        </p:attrNameLst>
                                      </p:cBhvr>
                                      <p:to>
                                        <p:strVal val="visible"/>
                                      </p:to>
                                    </p:set>
                                    <p:animEffect transition="in" filter="blinds(horizontal)">
                                      <p:cBhvr>
                                        <p:cTn id="98" dur="500"/>
                                        <p:tgtEl>
                                          <p:spTgt spid="15445"/>
                                        </p:tgtEl>
                                      </p:cBhvr>
                                    </p:animEffect>
                                  </p:childTnLst>
                                </p:cTn>
                              </p:par>
                              <p:par>
                                <p:cTn id="99" presetID="3" presetClass="entr" presetSubtype="10" fill="hold" grpId="0" nodeType="withEffect">
                                  <p:stCondLst>
                                    <p:cond delay="0"/>
                                  </p:stCondLst>
                                  <p:childTnLst>
                                    <p:set>
                                      <p:cBhvr>
                                        <p:cTn id="100" dur="1" fill="hold">
                                          <p:stCondLst>
                                            <p:cond delay="0"/>
                                          </p:stCondLst>
                                        </p:cTn>
                                        <p:tgtEl>
                                          <p:spTgt spid="15446"/>
                                        </p:tgtEl>
                                        <p:attrNameLst>
                                          <p:attrName>style.visibility</p:attrName>
                                        </p:attrNameLst>
                                      </p:cBhvr>
                                      <p:to>
                                        <p:strVal val="visible"/>
                                      </p:to>
                                    </p:set>
                                    <p:animEffect transition="in" filter="blinds(horizontal)">
                                      <p:cBhvr>
                                        <p:cTn id="101" dur="500"/>
                                        <p:tgtEl>
                                          <p:spTgt spid="15446"/>
                                        </p:tgtEl>
                                      </p:cBhvr>
                                    </p:animEffect>
                                  </p:childTnLst>
                                </p:cTn>
                              </p:par>
                              <p:par>
                                <p:cTn id="102" presetID="3" presetClass="entr" presetSubtype="10" fill="hold" grpId="0" nodeType="withEffect">
                                  <p:stCondLst>
                                    <p:cond delay="0"/>
                                  </p:stCondLst>
                                  <p:childTnLst>
                                    <p:set>
                                      <p:cBhvr>
                                        <p:cTn id="103" dur="1" fill="hold">
                                          <p:stCondLst>
                                            <p:cond delay="0"/>
                                          </p:stCondLst>
                                        </p:cTn>
                                        <p:tgtEl>
                                          <p:spTgt spid="15447"/>
                                        </p:tgtEl>
                                        <p:attrNameLst>
                                          <p:attrName>style.visibility</p:attrName>
                                        </p:attrNameLst>
                                      </p:cBhvr>
                                      <p:to>
                                        <p:strVal val="visible"/>
                                      </p:to>
                                    </p:set>
                                    <p:animEffect transition="in" filter="blinds(horizontal)">
                                      <p:cBhvr>
                                        <p:cTn id="104" dur="500"/>
                                        <p:tgtEl>
                                          <p:spTgt spid="15447"/>
                                        </p:tgtEl>
                                      </p:cBhvr>
                                    </p:animEffect>
                                  </p:childTnLst>
                                </p:cTn>
                              </p:par>
                              <p:par>
                                <p:cTn id="105" presetID="3" presetClass="entr" presetSubtype="10" fill="hold" grpId="0" nodeType="withEffect">
                                  <p:stCondLst>
                                    <p:cond delay="0"/>
                                  </p:stCondLst>
                                  <p:childTnLst>
                                    <p:set>
                                      <p:cBhvr>
                                        <p:cTn id="106" dur="1" fill="hold">
                                          <p:stCondLst>
                                            <p:cond delay="0"/>
                                          </p:stCondLst>
                                        </p:cTn>
                                        <p:tgtEl>
                                          <p:spTgt spid="15448"/>
                                        </p:tgtEl>
                                        <p:attrNameLst>
                                          <p:attrName>style.visibility</p:attrName>
                                        </p:attrNameLst>
                                      </p:cBhvr>
                                      <p:to>
                                        <p:strVal val="visible"/>
                                      </p:to>
                                    </p:set>
                                    <p:animEffect transition="in" filter="blinds(horizontal)">
                                      <p:cBhvr>
                                        <p:cTn id="107" dur="500"/>
                                        <p:tgtEl>
                                          <p:spTgt spid="15448"/>
                                        </p:tgtEl>
                                      </p:cBhvr>
                                    </p:animEffect>
                                  </p:childTnLst>
                                </p:cTn>
                              </p:par>
                              <p:par>
                                <p:cTn id="108" presetID="3" presetClass="entr" presetSubtype="10" fill="hold" grpId="0" nodeType="withEffect">
                                  <p:stCondLst>
                                    <p:cond delay="0"/>
                                  </p:stCondLst>
                                  <p:childTnLst>
                                    <p:set>
                                      <p:cBhvr>
                                        <p:cTn id="109" dur="1" fill="hold">
                                          <p:stCondLst>
                                            <p:cond delay="0"/>
                                          </p:stCondLst>
                                        </p:cTn>
                                        <p:tgtEl>
                                          <p:spTgt spid="15472"/>
                                        </p:tgtEl>
                                        <p:attrNameLst>
                                          <p:attrName>style.visibility</p:attrName>
                                        </p:attrNameLst>
                                      </p:cBhvr>
                                      <p:to>
                                        <p:strVal val="visible"/>
                                      </p:to>
                                    </p:set>
                                    <p:animEffect transition="in" filter="blinds(horizontal)">
                                      <p:cBhvr>
                                        <p:cTn id="110" dur="500"/>
                                        <p:tgtEl>
                                          <p:spTgt spid="15472"/>
                                        </p:tgtEl>
                                      </p:cBhvr>
                                    </p:animEffect>
                                  </p:childTnLst>
                                </p:cTn>
                              </p:par>
                              <p:par>
                                <p:cTn id="111" presetID="3" presetClass="entr" presetSubtype="10" fill="hold" grpId="0" nodeType="withEffect">
                                  <p:stCondLst>
                                    <p:cond delay="0"/>
                                  </p:stCondLst>
                                  <p:childTnLst>
                                    <p:set>
                                      <p:cBhvr>
                                        <p:cTn id="112" dur="1" fill="hold">
                                          <p:stCondLst>
                                            <p:cond delay="0"/>
                                          </p:stCondLst>
                                        </p:cTn>
                                        <p:tgtEl>
                                          <p:spTgt spid="15473"/>
                                        </p:tgtEl>
                                        <p:attrNameLst>
                                          <p:attrName>style.visibility</p:attrName>
                                        </p:attrNameLst>
                                      </p:cBhvr>
                                      <p:to>
                                        <p:strVal val="visible"/>
                                      </p:to>
                                    </p:set>
                                    <p:animEffect transition="in" filter="blinds(horizontal)">
                                      <p:cBhvr>
                                        <p:cTn id="113" dur="500"/>
                                        <p:tgtEl>
                                          <p:spTgt spid="15473"/>
                                        </p:tgtEl>
                                      </p:cBhvr>
                                    </p:animEffect>
                                  </p:childTnLst>
                                </p:cTn>
                              </p:par>
                              <p:par>
                                <p:cTn id="114" presetID="3" presetClass="entr" presetSubtype="10" fill="hold" grpId="0" nodeType="withEffect">
                                  <p:stCondLst>
                                    <p:cond delay="0"/>
                                  </p:stCondLst>
                                  <p:childTnLst>
                                    <p:set>
                                      <p:cBhvr>
                                        <p:cTn id="115" dur="1" fill="hold">
                                          <p:stCondLst>
                                            <p:cond delay="0"/>
                                          </p:stCondLst>
                                        </p:cTn>
                                        <p:tgtEl>
                                          <p:spTgt spid="15475"/>
                                        </p:tgtEl>
                                        <p:attrNameLst>
                                          <p:attrName>style.visibility</p:attrName>
                                        </p:attrNameLst>
                                      </p:cBhvr>
                                      <p:to>
                                        <p:strVal val="visible"/>
                                      </p:to>
                                    </p:set>
                                    <p:animEffect transition="in" filter="blinds(horizontal)">
                                      <p:cBhvr>
                                        <p:cTn id="116" dur="500"/>
                                        <p:tgtEl>
                                          <p:spTgt spid="15475"/>
                                        </p:tgtEl>
                                      </p:cBhvr>
                                    </p:animEffect>
                                  </p:childTnLst>
                                </p:cTn>
                              </p:par>
                              <p:par>
                                <p:cTn id="117" presetID="3" presetClass="entr" presetSubtype="10" fill="hold" grpId="0" nodeType="withEffect">
                                  <p:stCondLst>
                                    <p:cond delay="0"/>
                                  </p:stCondLst>
                                  <p:childTnLst>
                                    <p:set>
                                      <p:cBhvr>
                                        <p:cTn id="118" dur="1" fill="hold">
                                          <p:stCondLst>
                                            <p:cond delay="0"/>
                                          </p:stCondLst>
                                        </p:cTn>
                                        <p:tgtEl>
                                          <p:spTgt spid="15476"/>
                                        </p:tgtEl>
                                        <p:attrNameLst>
                                          <p:attrName>style.visibility</p:attrName>
                                        </p:attrNameLst>
                                      </p:cBhvr>
                                      <p:to>
                                        <p:strVal val="visible"/>
                                      </p:to>
                                    </p:set>
                                    <p:animEffect transition="in" filter="blinds(horizontal)">
                                      <p:cBhvr>
                                        <p:cTn id="119" dur="500"/>
                                        <p:tgtEl>
                                          <p:spTgt spid="15476"/>
                                        </p:tgtEl>
                                      </p:cBhvr>
                                    </p:animEffect>
                                  </p:childTnLst>
                                </p:cTn>
                              </p:par>
                              <p:par>
                                <p:cTn id="120" presetID="3" presetClass="entr" presetSubtype="10" fill="hold" grpId="0" nodeType="withEffect">
                                  <p:stCondLst>
                                    <p:cond delay="0"/>
                                  </p:stCondLst>
                                  <p:childTnLst>
                                    <p:set>
                                      <p:cBhvr>
                                        <p:cTn id="121" dur="1" fill="hold">
                                          <p:stCondLst>
                                            <p:cond delay="0"/>
                                          </p:stCondLst>
                                        </p:cTn>
                                        <p:tgtEl>
                                          <p:spTgt spid="15481"/>
                                        </p:tgtEl>
                                        <p:attrNameLst>
                                          <p:attrName>style.visibility</p:attrName>
                                        </p:attrNameLst>
                                      </p:cBhvr>
                                      <p:to>
                                        <p:strVal val="visible"/>
                                      </p:to>
                                    </p:set>
                                    <p:animEffect transition="in" filter="blinds(horizontal)">
                                      <p:cBhvr>
                                        <p:cTn id="122" dur="500"/>
                                        <p:tgtEl>
                                          <p:spTgt spid="15481"/>
                                        </p:tgtEl>
                                      </p:cBhvr>
                                    </p:animEffect>
                                  </p:childTnLst>
                                </p:cTn>
                              </p:par>
                              <p:par>
                                <p:cTn id="123" presetID="3" presetClass="entr" presetSubtype="10" fill="hold" grpId="0" nodeType="withEffect">
                                  <p:stCondLst>
                                    <p:cond delay="0"/>
                                  </p:stCondLst>
                                  <p:childTnLst>
                                    <p:set>
                                      <p:cBhvr>
                                        <p:cTn id="124" dur="1" fill="hold">
                                          <p:stCondLst>
                                            <p:cond delay="0"/>
                                          </p:stCondLst>
                                        </p:cTn>
                                        <p:tgtEl>
                                          <p:spTgt spid="15494"/>
                                        </p:tgtEl>
                                        <p:attrNameLst>
                                          <p:attrName>style.visibility</p:attrName>
                                        </p:attrNameLst>
                                      </p:cBhvr>
                                      <p:to>
                                        <p:strVal val="visible"/>
                                      </p:to>
                                    </p:set>
                                    <p:animEffect transition="in" filter="blinds(horizontal)">
                                      <p:cBhvr>
                                        <p:cTn id="125" dur="500"/>
                                        <p:tgtEl>
                                          <p:spTgt spid="15494"/>
                                        </p:tgtEl>
                                      </p:cBhvr>
                                    </p:animEffect>
                                  </p:childTnLst>
                                </p:cTn>
                              </p:par>
                              <p:par>
                                <p:cTn id="126" presetID="3" presetClass="entr" presetSubtype="10" fill="hold" grpId="0" nodeType="withEffect">
                                  <p:stCondLst>
                                    <p:cond delay="0"/>
                                  </p:stCondLst>
                                  <p:childTnLst>
                                    <p:set>
                                      <p:cBhvr>
                                        <p:cTn id="127" dur="1" fill="hold">
                                          <p:stCondLst>
                                            <p:cond delay="0"/>
                                          </p:stCondLst>
                                        </p:cTn>
                                        <p:tgtEl>
                                          <p:spTgt spid="15492"/>
                                        </p:tgtEl>
                                        <p:attrNameLst>
                                          <p:attrName>style.visibility</p:attrName>
                                        </p:attrNameLst>
                                      </p:cBhvr>
                                      <p:to>
                                        <p:strVal val="visible"/>
                                      </p:to>
                                    </p:set>
                                    <p:animEffect transition="in" filter="blinds(horizontal)">
                                      <p:cBhvr>
                                        <p:cTn id="128" dur="500"/>
                                        <p:tgtEl>
                                          <p:spTgt spid="15492"/>
                                        </p:tgtEl>
                                      </p:cBhvr>
                                    </p:animEffect>
                                  </p:childTnLst>
                                </p:cTn>
                              </p:par>
                              <p:par>
                                <p:cTn id="129" presetID="3" presetClass="entr" presetSubtype="10" fill="hold" grpId="0" nodeType="withEffect">
                                  <p:stCondLst>
                                    <p:cond delay="0"/>
                                  </p:stCondLst>
                                  <p:childTnLst>
                                    <p:set>
                                      <p:cBhvr>
                                        <p:cTn id="130" dur="1" fill="hold">
                                          <p:stCondLst>
                                            <p:cond delay="0"/>
                                          </p:stCondLst>
                                        </p:cTn>
                                        <p:tgtEl>
                                          <p:spTgt spid="15493"/>
                                        </p:tgtEl>
                                        <p:attrNameLst>
                                          <p:attrName>style.visibility</p:attrName>
                                        </p:attrNameLst>
                                      </p:cBhvr>
                                      <p:to>
                                        <p:strVal val="visible"/>
                                      </p:to>
                                    </p:set>
                                    <p:animEffect transition="in" filter="blinds(horizontal)">
                                      <p:cBhvr>
                                        <p:cTn id="131" dur="500"/>
                                        <p:tgtEl>
                                          <p:spTgt spid="15493"/>
                                        </p:tgtEl>
                                      </p:cBhvr>
                                    </p:animEffect>
                                  </p:childTnLst>
                                </p:cTn>
                              </p:par>
                              <p:par>
                                <p:cTn id="132" presetID="3" presetClass="entr" presetSubtype="10" fill="hold" grpId="0" nodeType="withEffect">
                                  <p:stCondLst>
                                    <p:cond delay="0"/>
                                  </p:stCondLst>
                                  <p:childTnLst>
                                    <p:set>
                                      <p:cBhvr>
                                        <p:cTn id="133" dur="1" fill="hold">
                                          <p:stCondLst>
                                            <p:cond delay="0"/>
                                          </p:stCondLst>
                                        </p:cTn>
                                        <p:tgtEl>
                                          <p:spTgt spid="15495"/>
                                        </p:tgtEl>
                                        <p:attrNameLst>
                                          <p:attrName>style.visibility</p:attrName>
                                        </p:attrNameLst>
                                      </p:cBhvr>
                                      <p:to>
                                        <p:strVal val="visible"/>
                                      </p:to>
                                    </p:set>
                                    <p:animEffect transition="in" filter="blinds(horizontal)">
                                      <p:cBhvr>
                                        <p:cTn id="134" dur="500"/>
                                        <p:tgtEl>
                                          <p:spTgt spid="15495"/>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15451"/>
                                        </p:tgtEl>
                                        <p:attrNameLst>
                                          <p:attrName>style.visibility</p:attrName>
                                        </p:attrNameLst>
                                      </p:cBhvr>
                                      <p:to>
                                        <p:strVal val="visible"/>
                                      </p:to>
                                    </p:set>
                                    <p:animEffect transition="in" filter="blinds(horizontal)">
                                      <p:cBhvr>
                                        <p:cTn id="139" dur="500"/>
                                        <p:tgtEl>
                                          <p:spTgt spid="15451"/>
                                        </p:tgtEl>
                                      </p:cBhvr>
                                    </p:animEffect>
                                  </p:childTnLst>
                                </p:cTn>
                              </p:par>
                              <p:par>
                                <p:cTn id="140" presetID="3" presetClass="entr" presetSubtype="10" fill="hold" grpId="0" nodeType="withEffect">
                                  <p:stCondLst>
                                    <p:cond delay="0"/>
                                  </p:stCondLst>
                                  <p:childTnLst>
                                    <p:set>
                                      <p:cBhvr>
                                        <p:cTn id="141" dur="1" fill="hold">
                                          <p:stCondLst>
                                            <p:cond delay="0"/>
                                          </p:stCondLst>
                                        </p:cTn>
                                        <p:tgtEl>
                                          <p:spTgt spid="15452"/>
                                        </p:tgtEl>
                                        <p:attrNameLst>
                                          <p:attrName>style.visibility</p:attrName>
                                        </p:attrNameLst>
                                      </p:cBhvr>
                                      <p:to>
                                        <p:strVal val="visible"/>
                                      </p:to>
                                    </p:set>
                                    <p:animEffect transition="in" filter="blinds(horizontal)">
                                      <p:cBhvr>
                                        <p:cTn id="142" dur="500"/>
                                        <p:tgtEl>
                                          <p:spTgt spid="15452"/>
                                        </p:tgtEl>
                                      </p:cBhvr>
                                    </p:animEffect>
                                  </p:childTnLst>
                                </p:cTn>
                              </p:par>
                              <p:par>
                                <p:cTn id="143" presetID="3" presetClass="entr" presetSubtype="10" fill="hold" grpId="0" nodeType="withEffect">
                                  <p:stCondLst>
                                    <p:cond delay="0"/>
                                  </p:stCondLst>
                                  <p:childTnLst>
                                    <p:set>
                                      <p:cBhvr>
                                        <p:cTn id="144" dur="1" fill="hold">
                                          <p:stCondLst>
                                            <p:cond delay="0"/>
                                          </p:stCondLst>
                                        </p:cTn>
                                        <p:tgtEl>
                                          <p:spTgt spid="15453"/>
                                        </p:tgtEl>
                                        <p:attrNameLst>
                                          <p:attrName>style.visibility</p:attrName>
                                        </p:attrNameLst>
                                      </p:cBhvr>
                                      <p:to>
                                        <p:strVal val="visible"/>
                                      </p:to>
                                    </p:set>
                                    <p:animEffect transition="in" filter="blinds(horizontal)">
                                      <p:cBhvr>
                                        <p:cTn id="145" dur="500"/>
                                        <p:tgtEl>
                                          <p:spTgt spid="15453"/>
                                        </p:tgtEl>
                                      </p:cBhvr>
                                    </p:animEffect>
                                  </p:childTnLst>
                                </p:cTn>
                              </p:par>
                              <p:par>
                                <p:cTn id="146" presetID="3" presetClass="entr" presetSubtype="10" fill="hold" grpId="0" nodeType="withEffect">
                                  <p:stCondLst>
                                    <p:cond delay="0"/>
                                  </p:stCondLst>
                                  <p:childTnLst>
                                    <p:set>
                                      <p:cBhvr>
                                        <p:cTn id="147" dur="1" fill="hold">
                                          <p:stCondLst>
                                            <p:cond delay="0"/>
                                          </p:stCondLst>
                                        </p:cTn>
                                        <p:tgtEl>
                                          <p:spTgt spid="15454"/>
                                        </p:tgtEl>
                                        <p:attrNameLst>
                                          <p:attrName>style.visibility</p:attrName>
                                        </p:attrNameLst>
                                      </p:cBhvr>
                                      <p:to>
                                        <p:strVal val="visible"/>
                                      </p:to>
                                    </p:set>
                                    <p:animEffect transition="in" filter="blinds(horizontal)">
                                      <p:cBhvr>
                                        <p:cTn id="148" dur="500"/>
                                        <p:tgtEl>
                                          <p:spTgt spid="15454"/>
                                        </p:tgtEl>
                                      </p:cBhvr>
                                    </p:animEffect>
                                  </p:childTnLst>
                                </p:cTn>
                              </p:par>
                              <p:par>
                                <p:cTn id="149" presetID="3" presetClass="entr" presetSubtype="10" fill="hold" grpId="0" nodeType="withEffect">
                                  <p:stCondLst>
                                    <p:cond delay="0"/>
                                  </p:stCondLst>
                                  <p:childTnLst>
                                    <p:set>
                                      <p:cBhvr>
                                        <p:cTn id="150" dur="1" fill="hold">
                                          <p:stCondLst>
                                            <p:cond delay="0"/>
                                          </p:stCondLst>
                                        </p:cTn>
                                        <p:tgtEl>
                                          <p:spTgt spid="15455"/>
                                        </p:tgtEl>
                                        <p:attrNameLst>
                                          <p:attrName>style.visibility</p:attrName>
                                        </p:attrNameLst>
                                      </p:cBhvr>
                                      <p:to>
                                        <p:strVal val="visible"/>
                                      </p:to>
                                    </p:set>
                                    <p:animEffect transition="in" filter="blinds(horizontal)">
                                      <p:cBhvr>
                                        <p:cTn id="151" dur="500"/>
                                        <p:tgtEl>
                                          <p:spTgt spid="15455"/>
                                        </p:tgtEl>
                                      </p:cBhvr>
                                    </p:animEffect>
                                  </p:childTnLst>
                                </p:cTn>
                              </p:par>
                              <p:par>
                                <p:cTn id="152" presetID="3" presetClass="entr" presetSubtype="10" fill="hold" grpId="0" nodeType="withEffect">
                                  <p:stCondLst>
                                    <p:cond delay="0"/>
                                  </p:stCondLst>
                                  <p:childTnLst>
                                    <p:set>
                                      <p:cBhvr>
                                        <p:cTn id="153" dur="1" fill="hold">
                                          <p:stCondLst>
                                            <p:cond delay="0"/>
                                          </p:stCondLst>
                                        </p:cTn>
                                        <p:tgtEl>
                                          <p:spTgt spid="15468"/>
                                        </p:tgtEl>
                                        <p:attrNameLst>
                                          <p:attrName>style.visibility</p:attrName>
                                        </p:attrNameLst>
                                      </p:cBhvr>
                                      <p:to>
                                        <p:strVal val="visible"/>
                                      </p:to>
                                    </p:set>
                                    <p:animEffect transition="in" filter="blinds(horizontal)">
                                      <p:cBhvr>
                                        <p:cTn id="154" dur="500"/>
                                        <p:tgtEl>
                                          <p:spTgt spid="15468"/>
                                        </p:tgtEl>
                                      </p:cBhvr>
                                    </p:animEffect>
                                  </p:childTnLst>
                                </p:cTn>
                              </p:par>
                              <p:par>
                                <p:cTn id="155" presetID="3" presetClass="entr" presetSubtype="10" fill="hold" grpId="0" nodeType="withEffect">
                                  <p:stCondLst>
                                    <p:cond delay="0"/>
                                  </p:stCondLst>
                                  <p:childTnLst>
                                    <p:set>
                                      <p:cBhvr>
                                        <p:cTn id="156" dur="1" fill="hold">
                                          <p:stCondLst>
                                            <p:cond delay="0"/>
                                          </p:stCondLst>
                                        </p:cTn>
                                        <p:tgtEl>
                                          <p:spTgt spid="15469"/>
                                        </p:tgtEl>
                                        <p:attrNameLst>
                                          <p:attrName>style.visibility</p:attrName>
                                        </p:attrNameLst>
                                      </p:cBhvr>
                                      <p:to>
                                        <p:strVal val="visible"/>
                                      </p:to>
                                    </p:set>
                                    <p:animEffect transition="in" filter="blinds(horizontal)">
                                      <p:cBhvr>
                                        <p:cTn id="157" dur="500"/>
                                        <p:tgtEl>
                                          <p:spTgt spid="15469"/>
                                        </p:tgtEl>
                                      </p:cBhvr>
                                    </p:animEffect>
                                  </p:childTnLst>
                                </p:cTn>
                              </p:par>
                              <p:par>
                                <p:cTn id="158" presetID="3" presetClass="entr" presetSubtype="10" fill="hold" grpId="0" nodeType="withEffect">
                                  <p:stCondLst>
                                    <p:cond delay="0"/>
                                  </p:stCondLst>
                                  <p:childTnLst>
                                    <p:set>
                                      <p:cBhvr>
                                        <p:cTn id="159" dur="1" fill="hold">
                                          <p:stCondLst>
                                            <p:cond delay="0"/>
                                          </p:stCondLst>
                                        </p:cTn>
                                        <p:tgtEl>
                                          <p:spTgt spid="15470"/>
                                        </p:tgtEl>
                                        <p:attrNameLst>
                                          <p:attrName>style.visibility</p:attrName>
                                        </p:attrNameLst>
                                      </p:cBhvr>
                                      <p:to>
                                        <p:strVal val="visible"/>
                                      </p:to>
                                    </p:set>
                                    <p:animEffect transition="in" filter="blinds(horizontal)">
                                      <p:cBhvr>
                                        <p:cTn id="160" dur="500"/>
                                        <p:tgtEl>
                                          <p:spTgt spid="15470"/>
                                        </p:tgtEl>
                                      </p:cBhvr>
                                    </p:animEffect>
                                  </p:childTnLst>
                                </p:cTn>
                              </p:par>
                              <p:par>
                                <p:cTn id="161" presetID="3" presetClass="entr" presetSubtype="10" fill="hold" grpId="0" nodeType="withEffect">
                                  <p:stCondLst>
                                    <p:cond delay="0"/>
                                  </p:stCondLst>
                                  <p:childTnLst>
                                    <p:set>
                                      <p:cBhvr>
                                        <p:cTn id="162" dur="1" fill="hold">
                                          <p:stCondLst>
                                            <p:cond delay="0"/>
                                          </p:stCondLst>
                                        </p:cTn>
                                        <p:tgtEl>
                                          <p:spTgt spid="15471"/>
                                        </p:tgtEl>
                                        <p:attrNameLst>
                                          <p:attrName>style.visibility</p:attrName>
                                        </p:attrNameLst>
                                      </p:cBhvr>
                                      <p:to>
                                        <p:strVal val="visible"/>
                                      </p:to>
                                    </p:set>
                                    <p:animEffect transition="in" filter="blinds(horizontal)">
                                      <p:cBhvr>
                                        <p:cTn id="163" dur="500"/>
                                        <p:tgtEl>
                                          <p:spTgt spid="15471"/>
                                        </p:tgtEl>
                                      </p:cBhvr>
                                    </p:animEffect>
                                  </p:childTnLst>
                                </p:cTn>
                              </p:par>
                              <p:par>
                                <p:cTn id="164" presetID="3" presetClass="entr" presetSubtype="10" fill="hold" grpId="0" nodeType="withEffect">
                                  <p:stCondLst>
                                    <p:cond delay="0"/>
                                  </p:stCondLst>
                                  <p:childTnLst>
                                    <p:set>
                                      <p:cBhvr>
                                        <p:cTn id="165" dur="1" fill="hold">
                                          <p:stCondLst>
                                            <p:cond delay="0"/>
                                          </p:stCondLst>
                                        </p:cTn>
                                        <p:tgtEl>
                                          <p:spTgt spid="15491"/>
                                        </p:tgtEl>
                                        <p:attrNameLst>
                                          <p:attrName>style.visibility</p:attrName>
                                        </p:attrNameLst>
                                      </p:cBhvr>
                                      <p:to>
                                        <p:strVal val="visible"/>
                                      </p:to>
                                    </p:set>
                                    <p:animEffect transition="in" filter="blinds(horizontal)">
                                      <p:cBhvr>
                                        <p:cTn id="166" dur="500"/>
                                        <p:tgtEl>
                                          <p:spTgt spid="15491"/>
                                        </p:tgtEl>
                                      </p:cBhvr>
                                    </p:animEffect>
                                  </p:childTnLst>
                                </p:cTn>
                              </p:par>
                              <p:par>
                                <p:cTn id="167" presetID="3" presetClass="entr" presetSubtype="10" fill="hold" grpId="0" nodeType="withEffect">
                                  <p:stCondLst>
                                    <p:cond delay="0"/>
                                  </p:stCondLst>
                                  <p:childTnLst>
                                    <p:set>
                                      <p:cBhvr>
                                        <p:cTn id="168" dur="1" fill="hold">
                                          <p:stCondLst>
                                            <p:cond delay="0"/>
                                          </p:stCondLst>
                                        </p:cTn>
                                        <p:tgtEl>
                                          <p:spTgt spid="15496"/>
                                        </p:tgtEl>
                                        <p:attrNameLst>
                                          <p:attrName>style.visibility</p:attrName>
                                        </p:attrNameLst>
                                      </p:cBhvr>
                                      <p:to>
                                        <p:strVal val="visible"/>
                                      </p:to>
                                    </p:set>
                                    <p:animEffect transition="in" filter="blinds(horizontal)">
                                      <p:cBhvr>
                                        <p:cTn id="169" dur="500"/>
                                        <p:tgtEl>
                                          <p:spTgt spid="15496"/>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3" presetClass="entr" presetSubtype="10" fill="hold" grpId="0" nodeType="clickEffect">
                                  <p:stCondLst>
                                    <p:cond delay="0"/>
                                  </p:stCondLst>
                                  <p:childTnLst>
                                    <p:set>
                                      <p:cBhvr>
                                        <p:cTn id="173" dur="1" fill="hold">
                                          <p:stCondLst>
                                            <p:cond delay="0"/>
                                          </p:stCondLst>
                                        </p:cTn>
                                        <p:tgtEl>
                                          <p:spTgt spid="15458"/>
                                        </p:tgtEl>
                                        <p:attrNameLst>
                                          <p:attrName>style.visibility</p:attrName>
                                        </p:attrNameLst>
                                      </p:cBhvr>
                                      <p:to>
                                        <p:strVal val="visible"/>
                                      </p:to>
                                    </p:set>
                                    <p:animEffect transition="in" filter="blinds(horizontal)">
                                      <p:cBhvr>
                                        <p:cTn id="174" dur="500"/>
                                        <p:tgtEl>
                                          <p:spTgt spid="15458"/>
                                        </p:tgtEl>
                                      </p:cBhvr>
                                    </p:animEffect>
                                  </p:childTnLst>
                                </p:cTn>
                              </p:par>
                              <p:par>
                                <p:cTn id="175" presetID="3" presetClass="entr" presetSubtype="10" fill="hold" grpId="0" nodeType="withEffect">
                                  <p:stCondLst>
                                    <p:cond delay="0"/>
                                  </p:stCondLst>
                                  <p:childTnLst>
                                    <p:set>
                                      <p:cBhvr>
                                        <p:cTn id="176" dur="1" fill="hold">
                                          <p:stCondLst>
                                            <p:cond delay="0"/>
                                          </p:stCondLst>
                                        </p:cTn>
                                        <p:tgtEl>
                                          <p:spTgt spid="15459"/>
                                        </p:tgtEl>
                                        <p:attrNameLst>
                                          <p:attrName>style.visibility</p:attrName>
                                        </p:attrNameLst>
                                      </p:cBhvr>
                                      <p:to>
                                        <p:strVal val="visible"/>
                                      </p:to>
                                    </p:set>
                                    <p:animEffect transition="in" filter="blinds(horizontal)">
                                      <p:cBhvr>
                                        <p:cTn id="177" dur="500"/>
                                        <p:tgtEl>
                                          <p:spTgt spid="15459"/>
                                        </p:tgtEl>
                                      </p:cBhvr>
                                    </p:animEffect>
                                  </p:childTnLst>
                                </p:cTn>
                              </p:par>
                              <p:par>
                                <p:cTn id="178" presetID="3" presetClass="entr" presetSubtype="10" fill="hold" grpId="0" nodeType="withEffect">
                                  <p:stCondLst>
                                    <p:cond delay="0"/>
                                  </p:stCondLst>
                                  <p:childTnLst>
                                    <p:set>
                                      <p:cBhvr>
                                        <p:cTn id="179" dur="1" fill="hold">
                                          <p:stCondLst>
                                            <p:cond delay="0"/>
                                          </p:stCondLst>
                                        </p:cTn>
                                        <p:tgtEl>
                                          <p:spTgt spid="15460"/>
                                        </p:tgtEl>
                                        <p:attrNameLst>
                                          <p:attrName>style.visibility</p:attrName>
                                        </p:attrNameLst>
                                      </p:cBhvr>
                                      <p:to>
                                        <p:strVal val="visible"/>
                                      </p:to>
                                    </p:set>
                                    <p:animEffect transition="in" filter="blinds(horizontal)">
                                      <p:cBhvr>
                                        <p:cTn id="180" dur="500"/>
                                        <p:tgtEl>
                                          <p:spTgt spid="15460"/>
                                        </p:tgtEl>
                                      </p:cBhvr>
                                    </p:animEffect>
                                  </p:childTnLst>
                                </p:cTn>
                              </p:par>
                              <p:par>
                                <p:cTn id="181" presetID="3" presetClass="entr" presetSubtype="10" fill="hold" grpId="0" nodeType="withEffect">
                                  <p:stCondLst>
                                    <p:cond delay="0"/>
                                  </p:stCondLst>
                                  <p:childTnLst>
                                    <p:set>
                                      <p:cBhvr>
                                        <p:cTn id="182" dur="1" fill="hold">
                                          <p:stCondLst>
                                            <p:cond delay="0"/>
                                          </p:stCondLst>
                                        </p:cTn>
                                        <p:tgtEl>
                                          <p:spTgt spid="15461"/>
                                        </p:tgtEl>
                                        <p:attrNameLst>
                                          <p:attrName>style.visibility</p:attrName>
                                        </p:attrNameLst>
                                      </p:cBhvr>
                                      <p:to>
                                        <p:strVal val="visible"/>
                                      </p:to>
                                    </p:set>
                                    <p:animEffect transition="in" filter="blinds(horizontal)">
                                      <p:cBhvr>
                                        <p:cTn id="183" dur="500"/>
                                        <p:tgtEl>
                                          <p:spTgt spid="15461"/>
                                        </p:tgtEl>
                                      </p:cBhvr>
                                    </p:animEffect>
                                  </p:childTnLst>
                                </p:cTn>
                              </p:par>
                              <p:par>
                                <p:cTn id="184" presetID="3" presetClass="entr" presetSubtype="10" fill="hold" grpId="0" nodeType="withEffect">
                                  <p:stCondLst>
                                    <p:cond delay="0"/>
                                  </p:stCondLst>
                                  <p:childTnLst>
                                    <p:set>
                                      <p:cBhvr>
                                        <p:cTn id="185" dur="1" fill="hold">
                                          <p:stCondLst>
                                            <p:cond delay="0"/>
                                          </p:stCondLst>
                                        </p:cTn>
                                        <p:tgtEl>
                                          <p:spTgt spid="15462"/>
                                        </p:tgtEl>
                                        <p:attrNameLst>
                                          <p:attrName>style.visibility</p:attrName>
                                        </p:attrNameLst>
                                      </p:cBhvr>
                                      <p:to>
                                        <p:strVal val="visible"/>
                                      </p:to>
                                    </p:set>
                                    <p:animEffect transition="in" filter="blinds(horizontal)">
                                      <p:cBhvr>
                                        <p:cTn id="186" dur="500"/>
                                        <p:tgtEl>
                                          <p:spTgt spid="15462"/>
                                        </p:tgtEl>
                                      </p:cBhvr>
                                    </p:animEffect>
                                  </p:childTnLst>
                                </p:cTn>
                              </p:par>
                              <p:par>
                                <p:cTn id="187" presetID="3" presetClass="entr" presetSubtype="10" fill="hold" grpId="0" nodeType="withEffect">
                                  <p:stCondLst>
                                    <p:cond delay="0"/>
                                  </p:stCondLst>
                                  <p:childTnLst>
                                    <p:set>
                                      <p:cBhvr>
                                        <p:cTn id="188" dur="1" fill="hold">
                                          <p:stCondLst>
                                            <p:cond delay="0"/>
                                          </p:stCondLst>
                                        </p:cTn>
                                        <p:tgtEl>
                                          <p:spTgt spid="15477"/>
                                        </p:tgtEl>
                                        <p:attrNameLst>
                                          <p:attrName>style.visibility</p:attrName>
                                        </p:attrNameLst>
                                      </p:cBhvr>
                                      <p:to>
                                        <p:strVal val="visible"/>
                                      </p:to>
                                    </p:set>
                                    <p:animEffect transition="in" filter="blinds(horizontal)">
                                      <p:cBhvr>
                                        <p:cTn id="189" dur="500"/>
                                        <p:tgtEl>
                                          <p:spTgt spid="15477"/>
                                        </p:tgtEl>
                                      </p:cBhvr>
                                    </p:animEffect>
                                  </p:childTnLst>
                                </p:cTn>
                              </p:par>
                              <p:par>
                                <p:cTn id="190" presetID="3" presetClass="entr" presetSubtype="10" fill="hold" grpId="0" nodeType="withEffect">
                                  <p:stCondLst>
                                    <p:cond delay="0"/>
                                  </p:stCondLst>
                                  <p:childTnLst>
                                    <p:set>
                                      <p:cBhvr>
                                        <p:cTn id="191" dur="1" fill="hold">
                                          <p:stCondLst>
                                            <p:cond delay="0"/>
                                          </p:stCondLst>
                                        </p:cTn>
                                        <p:tgtEl>
                                          <p:spTgt spid="15478"/>
                                        </p:tgtEl>
                                        <p:attrNameLst>
                                          <p:attrName>style.visibility</p:attrName>
                                        </p:attrNameLst>
                                      </p:cBhvr>
                                      <p:to>
                                        <p:strVal val="visible"/>
                                      </p:to>
                                    </p:set>
                                    <p:animEffect transition="in" filter="blinds(horizontal)">
                                      <p:cBhvr>
                                        <p:cTn id="192" dur="500"/>
                                        <p:tgtEl>
                                          <p:spTgt spid="15478"/>
                                        </p:tgtEl>
                                      </p:cBhvr>
                                    </p:animEffect>
                                  </p:childTnLst>
                                </p:cTn>
                              </p:par>
                              <p:par>
                                <p:cTn id="193" presetID="3" presetClass="entr" presetSubtype="10" fill="hold" grpId="0" nodeType="withEffect">
                                  <p:stCondLst>
                                    <p:cond delay="0"/>
                                  </p:stCondLst>
                                  <p:childTnLst>
                                    <p:set>
                                      <p:cBhvr>
                                        <p:cTn id="194" dur="1" fill="hold">
                                          <p:stCondLst>
                                            <p:cond delay="0"/>
                                          </p:stCondLst>
                                        </p:cTn>
                                        <p:tgtEl>
                                          <p:spTgt spid="15479"/>
                                        </p:tgtEl>
                                        <p:attrNameLst>
                                          <p:attrName>style.visibility</p:attrName>
                                        </p:attrNameLst>
                                      </p:cBhvr>
                                      <p:to>
                                        <p:strVal val="visible"/>
                                      </p:to>
                                    </p:set>
                                    <p:animEffect transition="in" filter="blinds(horizontal)">
                                      <p:cBhvr>
                                        <p:cTn id="195" dur="500"/>
                                        <p:tgtEl>
                                          <p:spTgt spid="15479"/>
                                        </p:tgtEl>
                                      </p:cBhvr>
                                    </p:animEffect>
                                  </p:childTnLst>
                                </p:cTn>
                              </p:par>
                              <p:par>
                                <p:cTn id="196" presetID="3" presetClass="entr" presetSubtype="10" fill="hold" grpId="0" nodeType="withEffect">
                                  <p:stCondLst>
                                    <p:cond delay="0"/>
                                  </p:stCondLst>
                                  <p:childTnLst>
                                    <p:set>
                                      <p:cBhvr>
                                        <p:cTn id="197" dur="1" fill="hold">
                                          <p:stCondLst>
                                            <p:cond delay="0"/>
                                          </p:stCondLst>
                                        </p:cTn>
                                        <p:tgtEl>
                                          <p:spTgt spid="15480"/>
                                        </p:tgtEl>
                                        <p:attrNameLst>
                                          <p:attrName>style.visibility</p:attrName>
                                        </p:attrNameLst>
                                      </p:cBhvr>
                                      <p:to>
                                        <p:strVal val="visible"/>
                                      </p:to>
                                    </p:set>
                                    <p:animEffect transition="in" filter="blinds(horizontal)">
                                      <p:cBhvr>
                                        <p:cTn id="198" dur="500"/>
                                        <p:tgtEl>
                                          <p:spTgt spid="15480"/>
                                        </p:tgtEl>
                                      </p:cBhvr>
                                    </p:animEffect>
                                  </p:childTnLst>
                                </p:cTn>
                              </p:par>
                              <p:par>
                                <p:cTn id="199" presetID="3" presetClass="entr" presetSubtype="10" fill="hold" grpId="0" nodeType="withEffect">
                                  <p:stCondLst>
                                    <p:cond delay="0"/>
                                  </p:stCondLst>
                                  <p:childTnLst>
                                    <p:set>
                                      <p:cBhvr>
                                        <p:cTn id="200" dur="1" fill="hold">
                                          <p:stCondLst>
                                            <p:cond delay="0"/>
                                          </p:stCondLst>
                                        </p:cTn>
                                        <p:tgtEl>
                                          <p:spTgt spid="15490"/>
                                        </p:tgtEl>
                                        <p:attrNameLst>
                                          <p:attrName>style.visibility</p:attrName>
                                        </p:attrNameLst>
                                      </p:cBhvr>
                                      <p:to>
                                        <p:strVal val="visible"/>
                                      </p:to>
                                    </p:set>
                                    <p:animEffect transition="in" filter="blinds(horizontal)">
                                      <p:cBhvr>
                                        <p:cTn id="201" dur="500"/>
                                        <p:tgtEl>
                                          <p:spTgt spid="15490"/>
                                        </p:tgtEl>
                                      </p:cBhvr>
                                    </p:animEffect>
                                  </p:childTnLst>
                                </p:cTn>
                              </p:par>
                              <p:par>
                                <p:cTn id="202" presetID="3" presetClass="entr" presetSubtype="10" fill="hold" grpId="0" nodeType="withEffect">
                                  <p:stCondLst>
                                    <p:cond delay="0"/>
                                  </p:stCondLst>
                                  <p:childTnLst>
                                    <p:set>
                                      <p:cBhvr>
                                        <p:cTn id="203" dur="1" fill="hold">
                                          <p:stCondLst>
                                            <p:cond delay="0"/>
                                          </p:stCondLst>
                                        </p:cTn>
                                        <p:tgtEl>
                                          <p:spTgt spid="15497"/>
                                        </p:tgtEl>
                                        <p:attrNameLst>
                                          <p:attrName>style.visibility</p:attrName>
                                        </p:attrNameLst>
                                      </p:cBhvr>
                                      <p:to>
                                        <p:strVal val="visible"/>
                                      </p:to>
                                    </p:set>
                                    <p:animEffect transition="in" filter="blinds(horizontal)">
                                      <p:cBhvr>
                                        <p:cTn id="204" dur="500"/>
                                        <p:tgtEl>
                                          <p:spTgt spid="15497"/>
                                        </p:tgtEl>
                                      </p:cBhvr>
                                    </p:animEffect>
                                  </p:childTnLst>
                                </p:cTn>
                              </p:par>
                            </p:childTnLst>
                          </p:cTn>
                        </p:par>
                      </p:childTnLst>
                    </p:cTn>
                  </p:par>
                  <p:par>
                    <p:cTn id="205" fill="hold" nodeType="clickPar">
                      <p:stCondLst>
                        <p:cond delay="indefinite"/>
                      </p:stCondLst>
                      <p:childTnLst>
                        <p:par>
                          <p:cTn id="206" fill="hold" nodeType="withGroup">
                            <p:stCondLst>
                              <p:cond delay="0"/>
                            </p:stCondLst>
                            <p:childTnLst>
                              <p:par>
                                <p:cTn id="207" presetID="3" presetClass="entr" presetSubtype="10" fill="hold" grpId="0" nodeType="clickEffect">
                                  <p:stCondLst>
                                    <p:cond delay="0"/>
                                  </p:stCondLst>
                                  <p:childTnLst>
                                    <p:set>
                                      <p:cBhvr>
                                        <p:cTn id="208" dur="1" fill="hold">
                                          <p:stCondLst>
                                            <p:cond delay="0"/>
                                          </p:stCondLst>
                                        </p:cTn>
                                        <p:tgtEl>
                                          <p:spTgt spid="15502"/>
                                        </p:tgtEl>
                                        <p:attrNameLst>
                                          <p:attrName>style.visibility</p:attrName>
                                        </p:attrNameLst>
                                      </p:cBhvr>
                                      <p:to>
                                        <p:strVal val="visible"/>
                                      </p:to>
                                    </p:set>
                                    <p:animEffect transition="in" filter="blinds(horizontal)">
                                      <p:cBhvr>
                                        <p:cTn id="209" dur="500"/>
                                        <p:tgtEl>
                                          <p:spTgt spid="15502"/>
                                        </p:tgtEl>
                                      </p:cBhvr>
                                    </p:animEffect>
                                  </p:childTnLst>
                                </p:cTn>
                              </p:par>
                            </p:childTnLst>
                          </p:cTn>
                        </p:par>
                      </p:childTnLst>
                    </p:cTn>
                  </p:par>
                  <p:par>
                    <p:cTn id="210" fill="hold" nodeType="clickPar">
                      <p:stCondLst>
                        <p:cond delay="indefinite"/>
                      </p:stCondLst>
                      <p:childTnLst>
                        <p:par>
                          <p:cTn id="211" fill="hold" nodeType="withGroup">
                            <p:stCondLst>
                              <p:cond delay="0"/>
                            </p:stCondLst>
                            <p:childTnLst>
                              <p:par>
                                <p:cTn id="212" presetID="3" presetClass="entr" presetSubtype="10" fill="hold" grpId="0" nodeType="clickEffect">
                                  <p:stCondLst>
                                    <p:cond delay="0"/>
                                  </p:stCondLst>
                                  <p:childTnLst>
                                    <p:set>
                                      <p:cBhvr>
                                        <p:cTn id="213" dur="1" fill="hold">
                                          <p:stCondLst>
                                            <p:cond delay="0"/>
                                          </p:stCondLst>
                                        </p:cTn>
                                        <p:tgtEl>
                                          <p:spTgt spid="15506"/>
                                        </p:tgtEl>
                                        <p:attrNameLst>
                                          <p:attrName>style.visibility</p:attrName>
                                        </p:attrNameLst>
                                      </p:cBhvr>
                                      <p:to>
                                        <p:strVal val="visible"/>
                                      </p:to>
                                    </p:set>
                                    <p:animEffect transition="in" filter="blinds(horizontal)">
                                      <p:cBhvr>
                                        <p:cTn id="214" dur="500"/>
                                        <p:tgtEl>
                                          <p:spTgt spid="15506"/>
                                        </p:tgtEl>
                                      </p:cBhvr>
                                    </p:animEffect>
                                  </p:childTnLst>
                                </p:cTn>
                              </p:par>
                            </p:childTnLst>
                          </p:cTn>
                        </p:par>
                      </p:childTnLst>
                    </p:cTn>
                  </p:par>
                  <p:par>
                    <p:cTn id="215" fill="hold" nodeType="clickPar">
                      <p:stCondLst>
                        <p:cond delay="indefinite"/>
                      </p:stCondLst>
                      <p:childTnLst>
                        <p:par>
                          <p:cTn id="216" fill="hold" nodeType="withGroup">
                            <p:stCondLst>
                              <p:cond delay="0"/>
                            </p:stCondLst>
                            <p:childTnLst>
                              <p:par>
                                <p:cTn id="217" presetID="3" presetClass="entr" presetSubtype="10" fill="hold" grpId="0" nodeType="clickEffect">
                                  <p:stCondLst>
                                    <p:cond delay="0"/>
                                  </p:stCondLst>
                                  <p:childTnLst>
                                    <p:set>
                                      <p:cBhvr>
                                        <p:cTn id="218" dur="1" fill="hold">
                                          <p:stCondLst>
                                            <p:cond delay="0"/>
                                          </p:stCondLst>
                                        </p:cTn>
                                        <p:tgtEl>
                                          <p:spTgt spid="15508"/>
                                        </p:tgtEl>
                                        <p:attrNameLst>
                                          <p:attrName>style.visibility</p:attrName>
                                        </p:attrNameLst>
                                      </p:cBhvr>
                                      <p:to>
                                        <p:strVal val="visible"/>
                                      </p:to>
                                    </p:set>
                                    <p:animEffect transition="in" filter="blinds(horizontal)">
                                      <p:cBhvr>
                                        <p:cTn id="219" dur="500"/>
                                        <p:tgtEl>
                                          <p:spTgt spid="15508"/>
                                        </p:tgtEl>
                                      </p:cBhvr>
                                    </p:animEffect>
                                  </p:childTnLst>
                                </p:cTn>
                              </p:par>
                            </p:childTnLst>
                          </p:cTn>
                        </p:par>
                      </p:childTnLst>
                    </p:cTn>
                  </p:par>
                  <p:par>
                    <p:cTn id="220" fill="hold" nodeType="clickPar">
                      <p:stCondLst>
                        <p:cond delay="indefinite"/>
                      </p:stCondLst>
                      <p:childTnLst>
                        <p:par>
                          <p:cTn id="221" fill="hold" nodeType="withGroup">
                            <p:stCondLst>
                              <p:cond delay="0"/>
                            </p:stCondLst>
                            <p:childTnLst>
                              <p:par>
                                <p:cTn id="222" presetID="3" presetClass="entr" presetSubtype="10" fill="hold" grpId="0" nodeType="clickEffect">
                                  <p:stCondLst>
                                    <p:cond delay="0"/>
                                  </p:stCondLst>
                                  <p:childTnLst>
                                    <p:set>
                                      <p:cBhvr>
                                        <p:cTn id="223" dur="1" fill="hold">
                                          <p:stCondLst>
                                            <p:cond delay="0"/>
                                          </p:stCondLst>
                                        </p:cTn>
                                        <p:tgtEl>
                                          <p:spTgt spid="15504"/>
                                        </p:tgtEl>
                                        <p:attrNameLst>
                                          <p:attrName>style.visibility</p:attrName>
                                        </p:attrNameLst>
                                      </p:cBhvr>
                                      <p:to>
                                        <p:strVal val="visible"/>
                                      </p:to>
                                    </p:set>
                                    <p:animEffect transition="in" filter="blinds(horizontal)">
                                      <p:cBhvr>
                                        <p:cTn id="224" dur="500"/>
                                        <p:tgtEl>
                                          <p:spTgt spid="15504"/>
                                        </p:tgtEl>
                                      </p:cBhvr>
                                    </p:animEffect>
                                  </p:childTnLst>
                                </p:cTn>
                              </p:par>
                              <p:par>
                                <p:cTn id="225" presetID="3" presetClass="entr" presetSubtype="10" fill="hold" grpId="0" nodeType="withEffect">
                                  <p:stCondLst>
                                    <p:cond delay="0"/>
                                  </p:stCondLst>
                                  <p:childTnLst>
                                    <p:set>
                                      <p:cBhvr>
                                        <p:cTn id="226" dur="1" fill="hold">
                                          <p:stCondLst>
                                            <p:cond delay="0"/>
                                          </p:stCondLst>
                                        </p:cTn>
                                        <p:tgtEl>
                                          <p:spTgt spid="15503"/>
                                        </p:tgtEl>
                                        <p:attrNameLst>
                                          <p:attrName>style.visibility</p:attrName>
                                        </p:attrNameLst>
                                      </p:cBhvr>
                                      <p:to>
                                        <p:strVal val="visible"/>
                                      </p:to>
                                    </p:set>
                                    <p:animEffect transition="in" filter="blinds(horizontal)">
                                      <p:cBhvr>
                                        <p:cTn id="227" dur="500"/>
                                        <p:tgtEl>
                                          <p:spTgt spid="15503"/>
                                        </p:tgtEl>
                                      </p:cBhvr>
                                    </p:animEffect>
                                  </p:childTnLst>
                                </p:cTn>
                              </p:par>
                            </p:childTnLst>
                          </p:cTn>
                        </p:par>
                      </p:childTnLst>
                    </p:cTn>
                  </p:par>
                  <p:par>
                    <p:cTn id="228" fill="hold" nodeType="clickPar">
                      <p:stCondLst>
                        <p:cond delay="indefinite"/>
                      </p:stCondLst>
                      <p:childTnLst>
                        <p:par>
                          <p:cTn id="229" fill="hold" nodeType="withGroup">
                            <p:stCondLst>
                              <p:cond delay="0"/>
                            </p:stCondLst>
                            <p:childTnLst>
                              <p:par>
                                <p:cTn id="230" presetID="3" presetClass="entr" presetSubtype="10" fill="hold" nodeType="clickEffect">
                                  <p:stCondLst>
                                    <p:cond delay="0"/>
                                  </p:stCondLst>
                                  <p:childTnLst>
                                    <p:set>
                                      <p:cBhvr>
                                        <p:cTn id="231" dur="1" fill="hold">
                                          <p:stCondLst>
                                            <p:cond delay="0"/>
                                          </p:stCondLst>
                                        </p:cTn>
                                        <p:tgtEl>
                                          <p:spTgt spid="15500"/>
                                        </p:tgtEl>
                                        <p:attrNameLst>
                                          <p:attrName>style.visibility</p:attrName>
                                        </p:attrNameLst>
                                      </p:cBhvr>
                                      <p:to>
                                        <p:strVal val="visible"/>
                                      </p:to>
                                    </p:set>
                                    <p:animEffect transition="in" filter="blinds(horizontal)">
                                      <p:cBhvr>
                                        <p:cTn id="232" dur="500"/>
                                        <p:tgtEl>
                                          <p:spTgt spid="15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29" grpId="0"/>
      <p:bldP spid="15430" grpId="0"/>
      <p:bldP spid="15431" grpId="0"/>
      <p:bldP spid="15432" grpId="0" animBg="1"/>
      <p:bldP spid="15436" grpId="0" animBg="1"/>
      <p:bldP spid="15439" grpId="0" animBg="1"/>
      <p:bldP spid="15445" grpId="0" animBg="1"/>
      <p:bldP spid="15446" grpId="0" animBg="1"/>
      <p:bldP spid="15447" grpId="0" animBg="1"/>
      <p:bldP spid="15448" grpId="0" animBg="1"/>
      <p:bldP spid="15451" grpId="0" animBg="1"/>
      <p:bldP spid="15452" grpId="0" animBg="1"/>
      <p:bldP spid="15453" grpId="0" animBg="1"/>
      <p:bldP spid="15454" grpId="0" animBg="1"/>
      <p:bldP spid="15455" grpId="0" animBg="1"/>
      <p:bldP spid="15458" grpId="0" animBg="1"/>
      <p:bldP spid="15459" grpId="0" animBg="1"/>
      <p:bldP spid="15460" grpId="0" animBg="1"/>
      <p:bldP spid="15461" grpId="0" animBg="1"/>
      <p:bldP spid="15462" grpId="0" animBg="1"/>
      <p:bldP spid="15468" grpId="0" animBg="1"/>
      <p:bldP spid="15469" grpId="0" animBg="1"/>
      <p:bldP spid="15470" grpId="0" animBg="1"/>
      <p:bldP spid="15471" grpId="0" animBg="1"/>
      <p:bldP spid="15472" grpId="0" animBg="1"/>
      <p:bldP spid="15473" grpId="0" animBg="1"/>
      <p:bldP spid="15475" grpId="0" animBg="1"/>
      <p:bldP spid="15476" grpId="0" animBg="1"/>
      <p:bldP spid="15477" grpId="0" animBg="1"/>
      <p:bldP spid="15478" grpId="0" animBg="1"/>
      <p:bldP spid="15479" grpId="0" animBg="1"/>
      <p:bldP spid="15480" grpId="0" animBg="1"/>
      <p:bldP spid="15481" grpId="0"/>
      <p:bldP spid="15490" grpId="0" animBg="1"/>
      <p:bldP spid="15491" grpId="0" animBg="1"/>
      <p:bldP spid="15492" grpId="0"/>
      <p:bldP spid="15493" grpId="0"/>
      <p:bldP spid="15494" grpId="0"/>
      <p:bldP spid="15495" grpId="0"/>
      <p:bldP spid="15496" grpId="0"/>
      <p:bldP spid="15497" grpId="0"/>
      <p:bldP spid="15501" grpId="0" animBg="1"/>
      <p:bldP spid="15502" grpId="0" animBg="1"/>
      <p:bldP spid="15503" grpId="0" animBg="1"/>
      <p:bldP spid="15504" grpId="0" animBg="1"/>
      <p:bldP spid="15505" grpId="0"/>
      <p:bldP spid="15506" grpId="0"/>
      <p:bldP spid="15507" grpId="0" animBg="1"/>
      <p:bldP spid="1550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13315" name="Rectangle 3"/>
          <p:cNvSpPr>
            <a:spLocks noGrp="1" noChangeArrowheads="1"/>
          </p:cNvSpPr>
          <p:nvPr>
            <p:ph type="body" idx="1"/>
          </p:nvPr>
        </p:nvSpPr>
        <p:spPr>
          <a:xfrm>
            <a:off x="228600" y="1600200"/>
            <a:ext cx="4419600" cy="4525963"/>
          </a:xfrm>
        </p:spPr>
        <p:txBody>
          <a:bodyPr/>
          <a:lstStyle/>
          <a:p>
            <a:pPr marL="0" indent="0" algn="ctr" eaLnBrk="1" hangingPunct="1">
              <a:buFontTx/>
              <a:buNone/>
            </a:pPr>
            <a:r>
              <a:rPr lang="en-GB" altLang="en-US" sz="1400" b="1" u="sng" smtClean="0">
                <a:latin typeface="Comic Sans MS" pitchFamily="66" charset="0"/>
              </a:rPr>
              <a:t>You need to be able to use the Trigonometrical identities</a:t>
            </a:r>
            <a:endParaRPr lang="en-GB" altLang="en-US" sz="1400" smtClean="0">
              <a:latin typeface="Comic Sans MS" pitchFamily="66" charset="0"/>
            </a:endParaRPr>
          </a:p>
          <a:p>
            <a:pPr marL="0" indent="0" algn="ctr" eaLnBrk="1" hangingPunct="1">
              <a:buFontTx/>
              <a:buNone/>
            </a:pPr>
            <a:endParaRPr lang="en-GB" altLang="en-US" sz="1400" smtClean="0">
              <a:latin typeface="Comic Sans MS" pitchFamily="66" charset="0"/>
            </a:endParaRPr>
          </a:p>
          <a:p>
            <a:pPr marL="0" indent="0" algn="ctr" eaLnBrk="1" hangingPunct="1">
              <a:buFontTx/>
              <a:buNone/>
            </a:pPr>
            <a:r>
              <a:rPr lang="en-GB" altLang="en-US" sz="1400" smtClean="0">
                <a:latin typeface="Comic Sans MS" pitchFamily="66" charset="0"/>
              </a:rPr>
              <a:t>You also need to be able to work out exact vales of Sin</a:t>
            </a:r>
            <a:r>
              <a:rPr lang="el-GR" altLang="en-US" sz="1400" smtClean="0">
                <a:latin typeface="Comic Sans MS" pitchFamily="66" charset="0"/>
              </a:rPr>
              <a:t>θ</a:t>
            </a:r>
            <a:r>
              <a:rPr lang="en-GB" altLang="en-US" sz="1400" smtClean="0">
                <a:latin typeface="Comic Sans MS" pitchFamily="66" charset="0"/>
              </a:rPr>
              <a:t>, Cos</a:t>
            </a:r>
            <a:r>
              <a:rPr lang="el-GR" altLang="en-US" sz="1400" smtClean="0">
                <a:latin typeface="Comic Sans MS" pitchFamily="66" charset="0"/>
              </a:rPr>
              <a:t>θ</a:t>
            </a:r>
            <a:r>
              <a:rPr lang="en-GB" altLang="en-US" sz="1400" smtClean="0">
                <a:latin typeface="Comic Sans MS" pitchFamily="66" charset="0"/>
              </a:rPr>
              <a:t> or Tan</a:t>
            </a:r>
            <a:r>
              <a:rPr lang="el-GR" altLang="en-US" sz="1400" smtClean="0">
                <a:latin typeface="Comic Sans MS" pitchFamily="66" charset="0"/>
              </a:rPr>
              <a:t>θ</a:t>
            </a:r>
            <a:r>
              <a:rPr lang="en-GB" altLang="en-US" sz="1400" smtClean="0">
                <a:latin typeface="Comic Sans MS" pitchFamily="66" charset="0"/>
              </a:rPr>
              <a:t>, having been given one of the others.</a:t>
            </a:r>
          </a:p>
          <a:p>
            <a:pPr marL="0" indent="0" algn="ctr" eaLnBrk="1" hangingPunct="1">
              <a:buFontTx/>
              <a:buNone/>
            </a:pPr>
            <a:endParaRPr lang="en-GB" altLang="en-US" sz="1400" smtClean="0">
              <a:latin typeface="Comic Sans MS" pitchFamily="66" charset="0"/>
            </a:endParaRPr>
          </a:p>
          <a:p>
            <a:pPr marL="0" indent="0" algn="ctr" eaLnBrk="1" hangingPunct="1">
              <a:buFontTx/>
              <a:buNone/>
            </a:pPr>
            <a:r>
              <a:rPr lang="en-GB" altLang="en-US" sz="1400" smtClean="0">
                <a:latin typeface="Comic Sans MS" pitchFamily="66" charset="0"/>
              </a:rPr>
              <a:t>You will also need to use whether </a:t>
            </a:r>
            <a:r>
              <a:rPr lang="el-GR" altLang="en-US" sz="1400" smtClean="0">
                <a:latin typeface="Comic Sans MS" pitchFamily="66" charset="0"/>
              </a:rPr>
              <a:t>θ</a:t>
            </a:r>
            <a:r>
              <a:rPr lang="en-GB" altLang="en-US" sz="1400" smtClean="0">
                <a:latin typeface="Comic Sans MS" pitchFamily="66" charset="0"/>
              </a:rPr>
              <a:t> is Acute, Obtuse, or Reflex…</a:t>
            </a:r>
            <a:endParaRPr lang="el-GR" altLang="en-US" sz="1400" smtClean="0">
              <a:latin typeface="Comic Sans MS" pitchFamily="66" charset="0"/>
            </a:endParaRPr>
          </a:p>
        </p:txBody>
      </p:sp>
      <p:sp>
        <p:nvSpPr>
          <p:cNvPr id="13316" name="Text Box 4"/>
          <p:cNvSpPr txBox="1">
            <a:spLocks noChangeArrowheads="1"/>
          </p:cNvSpPr>
          <p:nvPr/>
        </p:nvSpPr>
        <p:spPr bwMode="auto">
          <a:xfrm>
            <a:off x="8550275" y="6491288"/>
            <a:ext cx="593725"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10A</a:t>
            </a:r>
          </a:p>
        </p:txBody>
      </p:sp>
      <p:sp>
        <p:nvSpPr>
          <p:cNvPr id="13317" name="Text Box 5"/>
          <p:cNvSpPr txBox="1">
            <a:spLocks noChangeArrowheads="1"/>
          </p:cNvSpPr>
          <p:nvPr/>
        </p:nvSpPr>
        <p:spPr bwMode="auto">
          <a:xfrm>
            <a:off x="4935538" y="1816100"/>
            <a:ext cx="3581400" cy="868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p>
          <a:p>
            <a:pPr algn="ctr" eaLnBrk="1" hangingPunct="1">
              <a:spcBef>
                <a:spcPct val="50000"/>
              </a:spcBef>
            </a:pPr>
            <a:r>
              <a:rPr lang="en-GB" altLang="en-US" sz="1400">
                <a:latin typeface="Comic Sans MS" pitchFamily="66" charset="0"/>
              </a:rPr>
              <a:t>Given that Cos</a:t>
            </a:r>
            <a:r>
              <a:rPr lang="el-GR" altLang="en-US" sz="1400">
                <a:latin typeface="Comic Sans MS" pitchFamily="66" charset="0"/>
              </a:rPr>
              <a:t>θ</a:t>
            </a:r>
            <a:r>
              <a:rPr lang="en-GB" altLang="en-US" sz="1400">
                <a:latin typeface="Comic Sans MS" pitchFamily="66" charset="0"/>
              </a:rPr>
              <a:t> is -</a:t>
            </a:r>
            <a:r>
              <a:rPr lang="en-GB" altLang="en-US" sz="1400" baseline="30000">
                <a:latin typeface="Comic Sans MS" pitchFamily="66" charset="0"/>
              </a:rPr>
              <a:t>3</a:t>
            </a:r>
            <a:r>
              <a:rPr lang="en-GB" altLang="en-US" sz="1400">
                <a:latin typeface="Comic Sans MS" pitchFamily="66" charset="0"/>
              </a:rPr>
              <a:t>/</a:t>
            </a:r>
            <a:r>
              <a:rPr lang="en-GB" altLang="en-US" sz="1400" baseline="-25000">
                <a:latin typeface="Comic Sans MS" pitchFamily="66" charset="0"/>
              </a:rPr>
              <a:t>5</a:t>
            </a:r>
            <a:r>
              <a:rPr lang="en-GB" altLang="en-US" sz="1400">
                <a:latin typeface="Comic Sans MS" pitchFamily="66" charset="0"/>
              </a:rPr>
              <a:t> and </a:t>
            </a:r>
            <a:r>
              <a:rPr lang="el-GR" altLang="en-US" sz="1400">
                <a:latin typeface="Comic Sans MS" pitchFamily="66" charset="0"/>
              </a:rPr>
              <a:t>θ</a:t>
            </a:r>
            <a:r>
              <a:rPr lang="en-GB" altLang="en-US" sz="1400">
                <a:latin typeface="Comic Sans MS" pitchFamily="66" charset="0"/>
              </a:rPr>
              <a:t> is reflex, find the value of Sin</a:t>
            </a:r>
            <a:r>
              <a:rPr lang="el-GR" altLang="en-US" sz="1400">
                <a:latin typeface="Comic Sans MS" pitchFamily="66" charset="0"/>
              </a:rPr>
              <a:t>θ</a:t>
            </a:r>
            <a:r>
              <a:rPr lang="en-GB" altLang="en-US" sz="1400">
                <a:latin typeface="Comic Sans MS" pitchFamily="66" charset="0"/>
              </a:rPr>
              <a:t> and Tan</a:t>
            </a:r>
            <a:r>
              <a:rPr lang="el-GR" altLang="en-US" sz="1400">
                <a:latin typeface="Comic Sans MS" pitchFamily="66" charset="0"/>
              </a:rPr>
              <a:t>θ</a:t>
            </a:r>
          </a:p>
        </p:txBody>
      </p:sp>
      <p:grpSp>
        <p:nvGrpSpPr>
          <p:cNvPr id="13318" name="Group 6"/>
          <p:cNvGrpSpPr>
            <a:grpSpLocks/>
          </p:cNvGrpSpPr>
          <p:nvPr/>
        </p:nvGrpSpPr>
        <p:grpSpPr bwMode="auto">
          <a:xfrm>
            <a:off x="5334000" y="2819400"/>
            <a:ext cx="2286000" cy="914400"/>
            <a:chOff x="3360" y="1680"/>
            <a:chExt cx="1440" cy="576"/>
          </a:xfrm>
        </p:grpSpPr>
        <p:grpSp>
          <p:nvGrpSpPr>
            <p:cNvPr id="13397" name="Group 7"/>
            <p:cNvGrpSpPr>
              <a:grpSpLocks/>
            </p:cNvGrpSpPr>
            <p:nvPr/>
          </p:nvGrpSpPr>
          <p:grpSpPr bwMode="auto">
            <a:xfrm>
              <a:off x="3360" y="1680"/>
              <a:ext cx="1440" cy="576"/>
              <a:chOff x="3312" y="1056"/>
              <a:chExt cx="1680" cy="699"/>
            </a:xfrm>
          </p:grpSpPr>
          <p:grpSp>
            <p:nvGrpSpPr>
              <p:cNvPr id="13399" name="Group 8"/>
              <p:cNvGrpSpPr>
                <a:grpSpLocks/>
              </p:cNvGrpSpPr>
              <p:nvPr/>
            </p:nvGrpSpPr>
            <p:grpSpPr bwMode="auto">
              <a:xfrm>
                <a:off x="3648" y="1056"/>
                <a:ext cx="1344" cy="656"/>
                <a:chOff x="3552" y="1056"/>
                <a:chExt cx="1344" cy="656"/>
              </a:xfrm>
            </p:grpSpPr>
            <p:sp>
              <p:nvSpPr>
                <p:cNvPr id="13401" name="AutoShape 9"/>
                <p:cNvSpPr>
                  <a:spLocks noChangeArrowheads="1"/>
                </p:cNvSpPr>
                <p:nvPr/>
              </p:nvSpPr>
              <p:spPr bwMode="auto">
                <a:xfrm flipH="1">
                  <a:off x="3552" y="1056"/>
                  <a:ext cx="1344" cy="656"/>
                </a:xfrm>
                <a:prstGeom prst="rtTriangle">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3402" name="Rectangle 10"/>
                <p:cNvSpPr>
                  <a:spLocks noChangeArrowheads="1"/>
                </p:cNvSpPr>
                <p:nvPr/>
              </p:nvSpPr>
              <p:spPr bwMode="auto">
                <a:xfrm>
                  <a:off x="4800" y="1610"/>
                  <a:ext cx="96" cy="96"/>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grpSp>
          <p:sp>
            <p:nvSpPr>
              <p:cNvPr id="13400" name="Arc 11"/>
              <p:cNvSpPr>
                <a:spLocks/>
              </p:cNvSpPr>
              <p:nvPr/>
            </p:nvSpPr>
            <p:spPr bwMode="auto">
              <a:xfrm>
                <a:off x="3312" y="1612"/>
                <a:ext cx="575" cy="143"/>
              </a:xfrm>
              <a:custGeom>
                <a:avLst/>
                <a:gdLst>
                  <a:gd name="T0" fmla="*/ 15 w 21549"/>
                  <a:gd name="T1" fmla="*/ 0 h 5352"/>
                  <a:gd name="T2" fmla="*/ 15 w 21549"/>
                  <a:gd name="T3" fmla="*/ 3 h 5352"/>
                  <a:gd name="T4" fmla="*/ 0 w 21549"/>
                  <a:gd name="T5" fmla="*/ 4 h 5352"/>
                  <a:gd name="T6" fmla="*/ 0 60000 65536"/>
                  <a:gd name="T7" fmla="*/ 0 60000 65536"/>
                  <a:gd name="T8" fmla="*/ 0 60000 65536"/>
                </a:gdLst>
                <a:ahLst/>
                <a:cxnLst>
                  <a:cxn ang="T6">
                    <a:pos x="T0" y="T1"/>
                  </a:cxn>
                  <a:cxn ang="T7">
                    <a:pos x="T2" y="T3"/>
                  </a:cxn>
                  <a:cxn ang="T8">
                    <a:pos x="T4" y="T5"/>
                  </a:cxn>
                </a:cxnLst>
                <a:rect l="0" t="0" r="r" b="b"/>
                <a:pathLst>
                  <a:path w="21549" h="5352" fill="none" extrusionOk="0">
                    <a:moveTo>
                      <a:pt x="20926" y="-1"/>
                    </a:moveTo>
                    <a:cubicBezTo>
                      <a:pt x="21250" y="1268"/>
                      <a:pt x="21459" y="2563"/>
                      <a:pt x="21549" y="3868"/>
                    </a:cubicBezTo>
                  </a:path>
                  <a:path w="21549" h="5352" stroke="0" extrusionOk="0">
                    <a:moveTo>
                      <a:pt x="20926" y="-1"/>
                    </a:moveTo>
                    <a:cubicBezTo>
                      <a:pt x="21250" y="1268"/>
                      <a:pt x="21459" y="2563"/>
                      <a:pt x="21549" y="3868"/>
                    </a:cubicBezTo>
                    <a:lnTo>
                      <a:pt x="0" y="5352"/>
                    </a:lnTo>
                    <a:lnTo>
                      <a:pt x="20926" y="-1"/>
                    </a:lnTo>
                    <a:close/>
                  </a:path>
                </a:pathLst>
              </a:cu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grpSp>
        <p:sp>
          <p:nvSpPr>
            <p:cNvPr id="13398" name="Text Box 12"/>
            <p:cNvSpPr txBox="1">
              <a:spLocks noChangeArrowheads="1"/>
            </p:cNvSpPr>
            <p:nvPr/>
          </p:nvSpPr>
          <p:spPr bwMode="auto">
            <a:xfrm>
              <a:off x="3840" y="2064"/>
              <a:ext cx="205"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n-US" sz="1400"/>
                <a:t>θ</a:t>
              </a:r>
            </a:p>
          </p:txBody>
        </p:sp>
      </p:grpSp>
      <p:grpSp>
        <p:nvGrpSpPr>
          <p:cNvPr id="13319" name="Group 13"/>
          <p:cNvGrpSpPr>
            <a:grpSpLocks/>
          </p:cNvGrpSpPr>
          <p:nvPr/>
        </p:nvGrpSpPr>
        <p:grpSpPr bwMode="auto">
          <a:xfrm>
            <a:off x="5640388" y="1166813"/>
            <a:ext cx="2209800" cy="569912"/>
            <a:chOff x="2304" y="2640"/>
            <a:chExt cx="1392" cy="359"/>
          </a:xfrm>
        </p:grpSpPr>
        <p:sp>
          <p:nvSpPr>
            <p:cNvPr id="13379" name="Text Box 14"/>
            <p:cNvSpPr txBox="1">
              <a:spLocks noChangeArrowheads="1"/>
            </p:cNvSpPr>
            <p:nvPr/>
          </p:nvSpPr>
          <p:spPr bwMode="auto">
            <a:xfrm>
              <a:off x="3363" y="2659"/>
              <a:ext cx="140"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O</a:t>
              </a:r>
            </a:p>
          </p:txBody>
        </p:sp>
        <p:grpSp>
          <p:nvGrpSpPr>
            <p:cNvPr id="13380" name="Group 15"/>
            <p:cNvGrpSpPr>
              <a:grpSpLocks/>
            </p:cNvGrpSpPr>
            <p:nvPr/>
          </p:nvGrpSpPr>
          <p:grpSpPr bwMode="auto">
            <a:xfrm>
              <a:off x="3232" y="2640"/>
              <a:ext cx="464" cy="326"/>
              <a:chOff x="3888" y="1536"/>
              <a:chExt cx="1440" cy="1104"/>
            </a:xfrm>
          </p:grpSpPr>
          <p:sp>
            <p:nvSpPr>
              <p:cNvPr id="13395" name="AutoShape 16"/>
              <p:cNvSpPr>
                <a:spLocks noChangeArrowheads="1"/>
              </p:cNvSpPr>
              <p:nvPr/>
            </p:nvSpPr>
            <p:spPr bwMode="auto">
              <a:xfrm>
                <a:off x="3888" y="1536"/>
                <a:ext cx="1440" cy="1104"/>
              </a:xfrm>
              <a:prstGeom prst="triangle">
                <a:avLst>
                  <a:gd name="adj" fmla="val 50000"/>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3396" name="Line 17"/>
              <p:cNvSpPr>
                <a:spLocks noChangeShapeType="1"/>
              </p:cNvSpPr>
              <p:nvPr/>
            </p:nvSpPr>
            <p:spPr bwMode="auto">
              <a:xfrm>
                <a:off x="4224" y="2112"/>
                <a:ext cx="76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pSp>
        <p:sp>
          <p:nvSpPr>
            <p:cNvPr id="13381" name="Text Box 18"/>
            <p:cNvSpPr txBox="1">
              <a:spLocks noChangeArrowheads="1"/>
            </p:cNvSpPr>
            <p:nvPr/>
          </p:nvSpPr>
          <p:spPr bwMode="auto">
            <a:xfrm>
              <a:off x="3282" y="2806"/>
              <a:ext cx="140"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T</a:t>
              </a:r>
            </a:p>
          </p:txBody>
        </p:sp>
        <p:sp>
          <p:nvSpPr>
            <p:cNvPr id="13382" name="Text Box 19"/>
            <p:cNvSpPr txBox="1">
              <a:spLocks noChangeArrowheads="1"/>
            </p:cNvSpPr>
            <p:nvPr/>
          </p:nvSpPr>
          <p:spPr bwMode="auto">
            <a:xfrm>
              <a:off x="3469" y="2806"/>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A</a:t>
              </a:r>
            </a:p>
          </p:txBody>
        </p:sp>
        <p:sp>
          <p:nvSpPr>
            <p:cNvPr id="13383" name="Text Box 20"/>
            <p:cNvSpPr txBox="1">
              <a:spLocks noChangeArrowheads="1"/>
            </p:cNvSpPr>
            <p:nvPr/>
          </p:nvSpPr>
          <p:spPr bwMode="auto">
            <a:xfrm>
              <a:off x="2905" y="2658"/>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A</a:t>
              </a:r>
            </a:p>
          </p:txBody>
        </p:sp>
        <p:grpSp>
          <p:nvGrpSpPr>
            <p:cNvPr id="13384" name="Group 21"/>
            <p:cNvGrpSpPr>
              <a:grpSpLocks/>
            </p:cNvGrpSpPr>
            <p:nvPr/>
          </p:nvGrpSpPr>
          <p:grpSpPr bwMode="auto">
            <a:xfrm>
              <a:off x="2768" y="2640"/>
              <a:ext cx="464" cy="326"/>
              <a:chOff x="3888" y="1536"/>
              <a:chExt cx="1440" cy="1104"/>
            </a:xfrm>
          </p:grpSpPr>
          <p:sp>
            <p:nvSpPr>
              <p:cNvPr id="13393" name="AutoShape 22"/>
              <p:cNvSpPr>
                <a:spLocks noChangeArrowheads="1"/>
              </p:cNvSpPr>
              <p:nvPr/>
            </p:nvSpPr>
            <p:spPr bwMode="auto">
              <a:xfrm>
                <a:off x="3888" y="1536"/>
                <a:ext cx="1440" cy="1104"/>
              </a:xfrm>
              <a:prstGeom prst="triangle">
                <a:avLst>
                  <a:gd name="adj" fmla="val 50000"/>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3394" name="Line 23"/>
              <p:cNvSpPr>
                <a:spLocks noChangeShapeType="1"/>
              </p:cNvSpPr>
              <p:nvPr/>
            </p:nvSpPr>
            <p:spPr bwMode="auto">
              <a:xfrm>
                <a:off x="4224" y="2112"/>
                <a:ext cx="76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pSp>
        <p:sp>
          <p:nvSpPr>
            <p:cNvPr id="13385" name="Text Box 24"/>
            <p:cNvSpPr txBox="1">
              <a:spLocks noChangeArrowheads="1"/>
            </p:cNvSpPr>
            <p:nvPr/>
          </p:nvSpPr>
          <p:spPr bwMode="auto">
            <a:xfrm>
              <a:off x="2812" y="2801"/>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C</a:t>
              </a:r>
            </a:p>
          </p:txBody>
        </p:sp>
        <p:sp>
          <p:nvSpPr>
            <p:cNvPr id="13386" name="Text Box 25"/>
            <p:cNvSpPr txBox="1">
              <a:spLocks noChangeArrowheads="1"/>
            </p:cNvSpPr>
            <p:nvPr/>
          </p:nvSpPr>
          <p:spPr bwMode="auto">
            <a:xfrm>
              <a:off x="2999" y="2807"/>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H</a:t>
              </a:r>
            </a:p>
          </p:txBody>
        </p:sp>
        <p:sp>
          <p:nvSpPr>
            <p:cNvPr id="13387" name="Text Box 26"/>
            <p:cNvSpPr txBox="1">
              <a:spLocks noChangeArrowheads="1"/>
            </p:cNvSpPr>
            <p:nvPr/>
          </p:nvSpPr>
          <p:spPr bwMode="auto">
            <a:xfrm>
              <a:off x="2430" y="2664"/>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O</a:t>
              </a:r>
            </a:p>
          </p:txBody>
        </p:sp>
        <p:grpSp>
          <p:nvGrpSpPr>
            <p:cNvPr id="13388" name="Group 27"/>
            <p:cNvGrpSpPr>
              <a:grpSpLocks/>
            </p:cNvGrpSpPr>
            <p:nvPr/>
          </p:nvGrpSpPr>
          <p:grpSpPr bwMode="auto">
            <a:xfrm>
              <a:off x="2304" y="2640"/>
              <a:ext cx="464" cy="326"/>
              <a:chOff x="3888" y="1536"/>
              <a:chExt cx="1440" cy="1104"/>
            </a:xfrm>
          </p:grpSpPr>
          <p:sp>
            <p:nvSpPr>
              <p:cNvPr id="13391" name="AutoShape 28"/>
              <p:cNvSpPr>
                <a:spLocks noChangeArrowheads="1"/>
              </p:cNvSpPr>
              <p:nvPr/>
            </p:nvSpPr>
            <p:spPr bwMode="auto">
              <a:xfrm>
                <a:off x="3888" y="1536"/>
                <a:ext cx="1440" cy="1104"/>
              </a:xfrm>
              <a:prstGeom prst="triangle">
                <a:avLst>
                  <a:gd name="adj" fmla="val 50000"/>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3392" name="Line 29"/>
              <p:cNvSpPr>
                <a:spLocks noChangeShapeType="1"/>
              </p:cNvSpPr>
              <p:nvPr/>
            </p:nvSpPr>
            <p:spPr bwMode="auto">
              <a:xfrm>
                <a:off x="4224" y="2112"/>
                <a:ext cx="76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pSp>
        <p:sp>
          <p:nvSpPr>
            <p:cNvPr id="13389" name="Text Box 30"/>
            <p:cNvSpPr txBox="1">
              <a:spLocks noChangeArrowheads="1"/>
            </p:cNvSpPr>
            <p:nvPr/>
          </p:nvSpPr>
          <p:spPr bwMode="auto">
            <a:xfrm>
              <a:off x="2348" y="2800"/>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S</a:t>
              </a:r>
            </a:p>
          </p:txBody>
        </p:sp>
        <p:sp>
          <p:nvSpPr>
            <p:cNvPr id="13390" name="Text Box 31"/>
            <p:cNvSpPr txBox="1">
              <a:spLocks noChangeArrowheads="1"/>
            </p:cNvSpPr>
            <p:nvPr/>
          </p:nvSpPr>
          <p:spPr bwMode="auto">
            <a:xfrm>
              <a:off x="2530" y="2806"/>
              <a:ext cx="139"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400">
                  <a:latin typeface="Comic Sans MS" pitchFamily="66" charset="0"/>
                </a:rPr>
                <a:t>H</a:t>
              </a:r>
            </a:p>
          </p:txBody>
        </p:sp>
      </p:grpSp>
      <p:graphicFrame>
        <p:nvGraphicFramePr>
          <p:cNvPr id="13320" name="Object 32"/>
          <p:cNvGraphicFramePr>
            <a:graphicFrameLocks noChangeAspect="1"/>
          </p:cNvGraphicFramePr>
          <p:nvPr/>
        </p:nvGraphicFramePr>
        <p:xfrm>
          <a:off x="4800600" y="4495800"/>
          <a:ext cx="965200" cy="554038"/>
        </p:xfrm>
        <a:graphic>
          <a:graphicData uri="http://schemas.openxmlformats.org/presentationml/2006/ole">
            <p:oleObj spid="_x0000_s13403" name="Equation" r:id="rId3" imgW="685800" imgH="393700" progId="">
              <p:embed/>
            </p:oleObj>
          </a:graphicData>
        </a:graphic>
      </p:graphicFrame>
      <p:graphicFrame>
        <p:nvGraphicFramePr>
          <p:cNvPr id="13321" name="Object 33"/>
          <p:cNvGraphicFramePr>
            <a:graphicFrameLocks noChangeAspect="1"/>
          </p:cNvGraphicFramePr>
          <p:nvPr/>
        </p:nvGraphicFramePr>
        <p:xfrm>
          <a:off x="7391400" y="4495800"/>
          <a:ext cx="1019175" cy="554038"/>
        </p:xfrm>
        <a:graphic>
          <a:graphicData uri="http://schemas.openxmlformats.org/presentationml/2006/ole">
            <p:oleObj spid="_x0000_s13404" name="Equation" r:id="rId4" imgW="723586" imgH="393529" progId="">
              <p:embed/>
            </p:oleObj>
          </a:graphicData>
        </a:graphic>
      </p:graphicFrame>
      <p:sp>
        <p:nvSpPr>
          <p:cNvPr id="13322" name="Text Box 34"/>
          <p:cNvSpPr txBox="1">
            <a:spLocks noChangeArrowheads="1"/>
          </p:cNvSpPr>
          <p:nvPr/>
        </p:nvSpPr>
        <p:spPr bwMode="auto">
          <a:xfrm>
            <a:off x="6477000" y="2895600"/>
            <a:ext cx="3810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600">
                <a:solidFill>
                  <a:srgbClr val="FF0000"/>
                </a:solidFill>
                <a:latin typeface="Comic Sans MS" pitchFamily="66" charset="0"/>
              </a:rPr>
              <a:t>5</a:t>
            </a:r>
          </a:p>
        </p:txBody>
      </p:sp>
      <p:sp>
        <p:nvSpPr>
          <p:cNvPr id="13323" name="Text Box 35"/>
          <p:cNvSpPr txBox="1">
            <a:spLocks noChangeArrowheads="1"/>
          </p:cNvSpPr>
          <p:nvPr/>
        </p:nvSpPr>
        <p:spPr bwMode="auto">
          <a:xfrm>
            <a:off x="6553200" y="3657600"/>
            <a:ext cx="3810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600">
                <a:solidFill>
                  <a:srgbClr val="FF0000"/>
                </a:solidFill>
                <a:latin typeface="Comic Sans MS" pitchFamily="66" charset="0"/>
              </a:rPr>
              <a:t>3</a:t>
            </a:r>
          </a:p>
        </p:txBody>
      </p:sp>
      <p:sp>
        <p:nvSpPr>
          <p:cNvPr id="13324" name="Text Box 36"/>
          <p:cNvSpPr txBox="1">
            <a:spLocks noChangeArrowheads="1"/>
          </p:cNvSpPr>
          <p:nvPr/>
        </p:nvSpPr>
        <p:spPr bwMode="auto">
          <a:xfrm>
            <a:off x="7620000" y="3048000"/>
            <a:ext cx="3810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600">
                <a:solidFill>
                  <a:srgbClr val="FF0000"/>
                </a:solidFill>
                <a:latin typeface="Comic Sans MS" pitchFamily="66" charset="0"/>
              </a:rPr>
              <a:t>4</a:t>
            </a:r>
          </a:p>
        </p:txBody>
      </p:sp>
      <p:sp>
        <p:nvSpPr>
          <p:cNvPr id="13325" name="Line 37"/>
          <p:cNvSpPr>
            <a:spLocks noChangeShapeType="1"/>
          </p:cNvSpPr>
          <p:nvPr/>
        </p:nvSpPr>
        <p:spPr bwMode="auto">
          <a:xfrm>
            <a:off x="6019800" y="4800600"/>
            <a:ext cx="12954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26" name="Text Box 38"/>
          <p:cNvSpPr txBox="1">
            <a:spLocks noChangeArrowheads="1"/>
          </p:cNvSpPr>
          <p:nvPr/>
        </p:nvSpPr>
        <p:spPr bwMode="auto">
          <a:xfrm>
            <a:off x="4800600" y="3962400"/>
            <a:ext cx="35814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You were effectively told A and H in the question. IGNORE the negative for now…</a:t>
            </a:r>
          </a:p>
        </p:txBody>
      </p:sp>
      <p:sp>
        <p:nvSpPr>
          <p:cNvPr id="13327" name="Text Box 39"/>
          <p:cNvSpPr txBox="1">
            <a:spLocks noChangeArrowheads="1"/>
          </p:cNvSpPr>
          <p:nvPr/>
        </p:nvSpPr>
        <p:spPr bwMode="auto">
          <a:xfrm>
            <a:off x="4800600" y="5105400"/>
            <a:ext cx="35814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The other side should be worked out using Pythagoras’ Theorem…</a:t>
            </a:r>
          </a:p>
        </p:txBody>
      </p:sp>
      <p:sp>
        <p:nvSpPr>
          <p:cNvPr id="13328" name="Line 41"/>
          <p:cNvSpPr>
            <a:spLocks noChangeShapeType="1"/>
          </p:cNvSpPr>
          <p:nvPr/>
        </p:nvSpPr>
        <p:spPr bwMode="auto">
          <a:xfrm>
            <a:off x="533400" y="44196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29" name="Line 42"/>
          <p:cNvSpPr>
            <a:spLocks noChangeShapeType="1"/>
          </p:cNvSpPr>
          <p:nvPr/>
        </p:nvSpPr>
        <p:spPr bwMode="auto">
          <a:xfrm>
            <a:off x="12192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30" name="Line 43"/>
          <p:cNvSpPr>
            <a:spLocks noChangeShapeType="1"/>
          </p:cNvSpPr>
          <p:nvPr/>
        </p:nvSpPr>
        <p:spPr bwMode="auto">
          <a:xfrm>
            <a:off x="19050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31" name="Line 44"/>
          <p:cNvSpPr>
            <a:spLocks noChangeShapeType="1"/>
          </p:cNvSpPr>
          <p:nvPr/>
        </p:nvSpPr>
        <p:spPr bwMode="auto">
          <a:xfrm>
            <a:off x="25908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32" name="Line 45"/>
          <p:cNvSpPr>
            <a:spLocks noChangeShapeType="1"/>
          </p:cNvSpPr>
          <p:nvPr/>
        </p:nvSpPr>
        <p:spPr bwMode="auto">
          <a:xfrm>
            <a:off x="32766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33" name="Line 46"/>
          <p:cNvSpPr>
            <a:spLocks noChangeShapeType="1"/>
          </p:cNvSpPr>
          <p:nvPr/>
        </p:nvSpPr>
        <p:spPr bwMode="auto">
          <a:xfrm>
            <a:off x="533400" y="53340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34" name="Line 47"/>
          <p:cNvSpPr>
            <a:spLocks noChangeShapeType="1"/>
          </p:cNvSpPr>
          <p:nvPr/>
        </p:nvSpPr>
        <p:spPr bwMode="auto">
          <a:xfrm>
            <a:off x="1219200" y="5257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35" name="Line 48"/>
          <p:cNvSpPr>
            <a:spLocks noChangeShapeType="1"/>
          </p:cNvSpPr>
          <p:nvPr/>
        </p:nvSpPr>
        <p:spPr bwMode="auto">
          <a:xfrm>
            <a:off x="1905000" y="5257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36" name="Line 49"/>
          <p:cNvSpPr>
            <a:spLocks noChangeShapeType="1"/>
          </p:cNvSpPr>
          <p:nvPr/>
        </p:nvSpPr>
        <p:spPr bwMode="auto">
          <a:xfrm>
            <a:off x="2590800" y="5257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37" name="Line 50"/>
          <p:cNvSpPr>
            <a:spLocks noChangeShapeType="1"/>
          </p:cNvSpPr>
          <p:nvPr/>
        </p:nvSpPr>
        <p:spPr bwMode="auto">
          <a:xfrm>
            <a:off x="3276600" y="5257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38" name="Line 51"/>
          <p:cNvSpPr>
            <a:spLocks noChangeShapeType="1"/>
          </p:cNvSpPr>
          <p:nvPr/>
        </p:nvSpPr>
        <p:spPr bwMode="auto">
          <a:xfrm>
            <a:off x="533400" y="62484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39" name="Line 52"/>
          <p:cNvSpPr>
            <a:spLocks noChangeShapeType="1"/>
          </p:cNvSpPr>
          <p:nvPr/>
        </p:nvSpPr>
        <p:spPr bwMode="auto">
          <a:xfrm>
            <a:off x="1219200" y="6172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40" name="Line 53"/>
          <p:cNvSpPr>
            <a:spLocks noChangeShapeType="1"/>
          </p:cNvSpPr>
          <p:nvPr/>
        </p:nvSpPr>
        <p:spPr bwMode="auto">
          <a:xfrm>
            <a:off x="1905000" y="6172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41" name="Line 54"/>
          <p:cNvSpPr>
            <a:spLocks noChangeShapeType="1"/>
          </p:cNvSpPr>
          <p:nvPr/>
        </p:nvSpPr>
        <p:spPr bwMode="auto">
          <a:xfrm>
            <a:off x="2590800" y="6172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42" name="Line 55"/>
          <p:cNvSpPr>
            <a:spLocks noChangeShapeType="1"/>
          </p:cNvSpPr>
          <p:nvPr/>
        </p:nvSpPr>
        <p:spPr bwMode="auto">
          <a:xfrm>
            <a:off x="3276600" y="6172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43" name="Arc 56"/>
          <p:cNvSpPr>
            <a:spLocks/>
          </p:cNvSpPr>
          <p:nvPr/>
        </p:nvSpPr>
        <p:spPr bwMode="auto">
          <a:xfrm>
            <a:off x="533400" y="50292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44" name="Arc 57"/>
          <p:cNvSpPr>
            <a:spLocks/>
          </p:cNvSpPr>
          <p:nvPr/>
        </p:nvSpPr>
        <p:spPr bwMode="auto">
          <a:xfrm flipH="1" flipV="1">
            <a:off x="1220788" y="4724400"/>
            <a:ext cx="688975" cy="914400"/>
          </a:xfrm>
          <a:custGeom>
            <a:avLst/>
            <a:gdLst>
              <a:gd name="T0" fmla="*/ 0 w 16272"/>
              <a:gd name="T1" fmla="*/ 8975 h 21600"/>
              <a:gd name="T2" fmla="*/ 29171986 w 16272"/>
              <a:gd name="T3" fmla="*/ 12292076 h 21600"/>
              <a:gd name="T4" fmla="*/ 867697 w 16272"/>
              <a:gd name="T5" fmla="*/ 38709600 h 21600"/>
              <a:gd name="T6" fmla="*/ 0 60000 65536"/>
              <a:gd name="T7" fmla="*/ 0 60000 65536"/>
              <a:gd name="T8" fmla="*/ 0 60000 65536"/>
            </a:gdLst>
            <a:ahLst/>
            <a:cxnLst>
              <a:cxn ang="T6">
                <a:pos x="T0" y="T1"/>
              </a:cxn>
              <a:cxn ang="T7">
                <a:pos x="T2" y="T3"/>
              </a:cxn>
              <a:cxn ang="T8">
                <a:pos x="T4" y="T5"/>
              </a:cxn>
            </a:cxnLst>
            <a:rect l="0" t="0" r="r" b="b"/>
            <a:pathLst>
              <a:path w="16272" h="21600" fill="none" extrusionOk="0">
                <a:moveTo>
                  <a:pt x="0" y="5"/>
                </a:moveTo>
                <a:cubicBezTo>
                  <a:pt x="161" y="1"/>
                  <a:pt x="322" y="-1"/>
                  <a:pt x="484" y="0"/>
                </a:cubicBezTo>
                <a:cubicBezTo>
                  <a:pt x="6469" y="0"/>
                  <a:pt x="12187" y="2483"/>
                  <a:pt x="16272" y="6858"/>
                </a:cubicBezTo>
              </a:path>
              <a:path w="16272" h="21600" stroke="0" extrusionOk="0">
                <a:moveTo>
                  <a:pt x="0" y="5"/>
                </a:moveTo>
                <a:cubicBezTo>
                  <a:pt x="161" y="1"/>
                  <a:pt x="322" y="-1"/>
                  <a:pt x="484" y="0"/>
                </a:cubicBezTo>
                <a:cubicBezTo>
                  <a:pt x="6469" y="0"/>
                  <a:pt x="12187" y="2483"/>
                  <a:pt x="16272" y="6858"/>
                </a:cubicBezTo>
                <a:lnTo>
                  <a:pt x="484" y="21600"/>
                </a:lnTo>
                <a:lnTo>
                  <a:pt x="0" y="5"/>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45" name="Arc 58"/>
          <p:cNvSpPr>
            <a:spLocks/>
          </p:cNvSpPr>
          <p:nvPr/>
        </p:nvSpPr>
        <p:spPr bwMode="auto">
          <a:xfrm flipH="1">
            <a:off x="2590800" y="50292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46" name="Arc 59"/>
          <p:cNvSpPr>
            <a:spLocks/>
          </p:cNvSpPr>
          <p:nvPr/>
        </p:nvSpPr>
        <p:spPr bwMode="auto">
          <a:xfrm flipV="1">
            <a:off x="1905000" y="47244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47" name="Arc 60"/>
          <p:cNvSpPr>
            <a:spLocks/>
          </p:cNvSpPr>
          <p:nvPr/>
        </p:nvSpPr>
        <p:spPr bwMode="auto">
          <a:xfrm>
            <a:off x="1219200" y="4114800"/>
            <a:ext cx="677863" cy="914400"/>
          </a:xfrm>
          <a:custGeom>
            <a:avLst/>
            <a:gdLst>
              <a:gd name="T0" fmla="*/ 0 w 16013"/>
              <a:gd name="T1" fmla="*/ 1778 h 21600"/>
              <a:gd name="T2" fmla="*/ 28695325 w 16013"/>
              <a:gd name="T3" fmla="*/ 12292076 h 21600"/>
              <a:gd name="T4" fmla="*/ 403213 w 16013"/>
              <a:gd name="T5" fmla="*/ 38709600 h 21600"/>
              <a:gd name="T6" fmla="*/ 0 60000 65536"/>
              <a:gd name="T7" fmla="*/ 0 60000 65536"/>
              <a:gd name="T8" fmla="*/ 0 60000 65536"/>
            </a:gdLst>
            <a:ahLst/>
            <a:cxnLst>
              <a:cxn ang="T6">
                <a:pos x="T0" y="T1"/>
              </a:cxn>
              <a:cxn ang="T7">
                <a:pos x="T2" y="T3"/>
              </a:cxn>
              <a:cxn ang="T8">
                <a:pos x="T4" y="T5"/>
              </a:cxn>
            </a:cxnLst>
            <a:rect l="0" t="0" r="r" b="b"/>
            <a:pathLst>
              <a:path w="16013" h="21600" fill="none" extrusionOk="0">
                <a:moveTo>
                  <a:pt x="0" y="1"/>
                </a:moveTo>
                <a:cubicBezTo>
                  <a:pt x="74" y="0"/>
                  <a:pt x="149" y="-1"/>
                  <a:pt x="225" y="0"/>
                </a:cubicBezTo>
                <a:cubicBezTo>
                  <a:pt x="6210" y="0"/>
                  <a:pt x="11928" y="2483"/>
                  <a:pt x="16013" y="6858"/>
                </a:cubicBezTo>
              </a:path>
              <a:path w="16013" h="21600" stroke="0" extrusionOk="0">
                <a:moveTo>
                  <a:pt x="0" y="1"/>
                </a:moveTo>
                <a:cubicBezTo>
                  <a:pt x="74" y="0"/>
                  <a:pt x="149" y="-1"/>
                  <a:pt x="225" y="0"/>
                </a:cubicBezTo>
                <a:cubicBezTo>
                  <a:pt x="6210" y="0"/>
                  <a:pt x="11928" y="2483"/>
                  <a:pt x="16013" y="6858"/>
                </a:cubicBezTo>
                <a:lnTo>
                  <a:pt x="225" y="21600"/>
                </a:lnTo>
                <a:lnTo>
                  <a:pt x="0" y="1"/>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48" name="Arc 61"/>
          <p:cNvSpPr>
            <a:spLocks/>
          </p:cNvSpPr>
          <p:nvPr/>
        </p:nvSpPr>
        <p:spPr bwMode="auto">
          <a:xfrm flipH="1">
            <a:off x="534988" y="4114800"/>
            <a:ext cx="696912" cy="914400"/>
          </a:xfrm>
          <a:custGeom>
            <a:avLst/>
            <a:gdLst>
              <a:gd name="T0" fmla="*/ 0 w 16470"/>
              <a:gd name="T1" fmla="*/ 19727 h 21600"/>
              <a:gd name="T2" fmla="*/ 29489152 w 16470"/>
              <a:gd name="T3" fmla="*/ 12292076 h 21600"/>
              <a:gd name="T4" fmla="*/ 1221098 w 16470"/>
              <a:gd name="T5" fmla="*/ 38709600 h 21600"/>
              <a:gd name="T6" fmla="*/ 0 60000 65536"/>
              <a:gd name="T7" fmla="*/ 0 60000 65536"/>
              <a:gd name="T8" fmla="*/ 0 60000 65536"/>
            </a:gdLst>
            <a:ahLst/>
            <a:cxnLst>
              <a:cxn ang="T6">
                <a:pos x="T0" y="T1"/>
              </a:cxn>
              <a:cxn ang="T7">
                <a:pos x="T2" y="T3"/>
              </a:cxn>
              <a:cxn ang="T8">
                <a:pos x="T4" y="T5"/>
              </a:cxn>
            </a:cxnLst>
            <a:rect l="0" t="0" r="r" b="b"/>
            <a:pathLst>
              <a:path w="16470" h="21600" fill="none" extrusionOk="0">
                <a:moveTo>
                  <a:pt x="-1" y="10"/>
                </a:moveTo>
                <a:cubicBezTo>
                  <a:pt x="227" y="3"/>
                  <a:pt x="454" y="-1"/>
                  <a:pt x="682" y="0"/>
                </a:cubicBezTo>
                <a:cubicBezTo>
                  <a:pt x="6667" y="0"/>
                  <a:pt x="12385" y="2483"/>
                  <a:pt x="16470" y="6858"/>
                </a:cubicBezTo>
              </a:path>
              <a:path w="16470" h="21600" stroke="0" extrusionOk="0">
                <a:moveTo>
                  <a:pt x="-1" y="10"/>
                </a:moveTo>
                <a:cubicBezTo>
                  <a:pt x="227" y="3"/>
                  <a:pt x="454" y="-1"/>
                  <a:pt x="682" y="0"/>
                </a:cubicBezTo>
                <a:cubicBezTo>
                  <a:pt x="6667" y="0"/>
                  <a:pt x="12385" y="2483"/>
                  <a:pt x="16470" y="6858"/>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49" name="Rectangle 62"/>
          <p:cNvSpPr>
            <a:spLocks noChangeArrowheads="1"/>
          </p:cNvSpPr>
          <p:nvPr/>
        </p:nvSpPr>
        <p:spPr bwMode="auto">
          <a:xfrm>
            <a:off x="228600" y="1600200"/>
            <a:ext cx="441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GB" altLang="en-US" sz="1400" b="1" u="sng">
                <a:latin typeface="Comic Sans MS" pitchFamily="66" charset="0"/>
              </a:rPr>
              <a:t>You need to be able to use the Trigonometrical identities</a:t>
            </a:r>
            <a:endParaRPr lang="en-GB" altLang="en-US" sz="1400">
              <a:latin typeface="Comic Sans MS" pitchFamily="66" charset="0"/>
            </a:endParaRPr>
          </a:p>
          <a:p>
            <a:pPr algn="ctr" eaLnBrk="1" hangingPunct="1">
              <a:spcBef>
                <a:spcPct val="20000"/>
              </a:spcBef>
            </a:pPr>
            <a:endParaRPr lang="en-GB" altLang="en-US" sz="1400">
              <a:latin typeface="Comic Sans MS" pitchFamily="66" charset="0"/>
            </a:endParaRPr>
          </a:p>
          <a:p>
            <a:pPr algn="ctr" eaLnBrk="1" hangingPunct="1">
              <a:spcBef>
                <a:spcPct val="20000"/>
              </a:spcBef>
            </a:pPr>
            <a:r>
              <a:rPr lang="en-GB" altLang="en-US" sz="1400">
                <a:latin typeface="Comic Sans MS" pitchFamily="66" charset="0"/>
              </a:rPr>
              <a:t>You also need to be able to work out exact vales of Sin</a:t>
            </a:r>
            <a:r>
              <a:rPr lang="el-GR" altLang="en-US" sz="1400">
                <a:latin typeface="Comic Sans MS" pitchFamily="66" charset="0"/>
              </a:rPr>
              <a:t>θ</a:t>
            </a:r>
            <a:r>
              <a:rPr lang="en-GB" altLang="en-US" sz="1400">
                <a:latin typeface="Comic Sans MS" pitchFamily="66" charset="0"/>
              </a:rPr>
              <a:t>, Cos</a:t>
            </a:r>
            <a:r>
              <a:rPr lang="el-GR" altLang="en-US" sz="1400">
                <a:latin typeface="Comic Sans MS" pitchFamily="66" charset="0"/>
              </a:rPr>
              <a:t>θ</a:t>
            </a:r>
            <a:r>
              <a:rPr lang="en-GB" altLang="en-US" sz="1400">
                <a:latin typeface="Comic Sans MS" pitchFamily="66" charset="0"/>
              </a:rPr>
              <a:t> or Tan</a:t>
            </a:r>
            <a:r>
              <a:rPr lang="el-GR" altLang="en-US" sz="1400">
                <a:latin typeface="Comic Sans MS" pitchFamily="66" charset="0"/>
              </a:rPr>
              <a:t>θ</a:t>
            </a:r>
            <a:r>
              <a:rPr lang="en-GB" altLang="en-US" sz="1400">
                <a:latin typeface="Comic Sans MS" pitchFamily="66" charset="0"/>
              </a:rPr>
              <a:t>, having been given one of the others.</a:t>
            </a:r>
          </a:p>
          <a:p>
            <a:pPr algn="ctr" eaLnBrk="1" hangingPunct="1">
              <a:spcBef>
                <a:spcPct val="20000"/>
              </a:spcBef>
            </a:pPr>
            <a:endParaRPr lang="en-GB" altLang="en-US" sz="1400">
              <a:latin typeface="Comic Sans MS" pitchFamily="66" charset="0"/>
            </a:endParaRPr>
          </a:p>
          <a:p>
            <a:pPr algn="ctr" eaLnBrk="1" hangingPunct="1">
              <a:spcBef>
                <a:spcPct val="20000"/>
              </a:spcBef>
            </a:pPr>
            <a:r>
              <a:rPr lang="en-GB" altLang="en-US" sz="1400">
                <a:latin typeface="Comic Sans MS" pitchFamily="66" charset="0"/>
              </a:rPr>
              <a:t>You will also need to use whether </a:t>
            </a:r>
            <a:r>
              <a:rPr lang="el-GR" altLang="en-US" sz="1400">
                <a:latin typeface="Comic Sans MS" pitchFamily="66" charset="0"/>
              </a:rPr>
              <a:t>θ</a:t>
            </a:r>
            <a:r>
              <a:rPr lang="en-GB" altLang="en-US" sz="1400">
                <a:latin typeface="Comic Sans MS" pitchFamily="66" charset="0"/>
              </a:rPr>
              <a:t> is Acute, Obtuse, or Reflex…</a:t>
            </a:r>
            <a:endParaRPr lang="el-GR" altLang="en-US" sz="1400">
              <a:latin typeface="Comic Sans MS" pitchFamily="66" charset="0"/>
            </a:endParaRPr>
          </a:p>
        </p:txBody>
      </p:sp>
      <p:sp>
        <p:nvSpPr>
          <p:cNvPr id="13350" name="Arc 63"/>
          <p:cNvSpPr>
            <a:spLocks/>
          </p:cNvSpPr>
          <p:nvPr/>
        </p:nvSpPr>
        <p:spPr bwMode="auto">
          <a:xfrm flipH="1" flipV="1">
            <a:off x="1905000" y="3810000"/>
            <a:ext cx="687388" cy="914400"/>
          </a:xfrm>
          <a:custGeom>
            <a:avLst/>
            <a:gdLst>
              <a:gd name="T0" fmla="*/ 0 w 16234"/>
              <a:gd name="T1" fmla="*/ 8975 h 21600"/>
              <a:gd name="T2" fmla="*/ 29105720 w 16234"/>
              <a:gd name="T3" fmla="*/ 12292076 h 21600"/>
              <a:gd name="T4" fmla="*/ 799638 w 16234"/>
              <a:gd name="T5" fmla="*/ 38709600 h 21600"/>
              <a:gd name="T6" fmla="*/ 0 60000 65536"/>
              <a:gd name="T7" fmla="*/ 0 60000 65536"/>
              <a:gd name="T8" fmla="*/ 0 60000 65536"/>
            </a:gdLst>
            <a:ahLst/>
            <a:cxnLst>
              <a:cxn ang="T6">
                <a:pos x="T0" y="T1"/>
              </a:cxn>
              <a:cxn ang="T7">
                <a:pos x="T2" y="T3"/>
              </a:cxn>
              <a:cxn ang="T8">
                <a:pos x="T4" y="T5"/>
              </a:cxn>
            </a:cxnLst>
            <a:rect l="0" t="0" r="r" b="b"/>
            <a:pathLst>
              <a:path w="16234" h="21600" fill="none" extrusionOk="0">
                <a:moveTo>
                  <a:pt x="-1" y="4"/>
                </a:moveTo>
                <a:cubicBezTo>
                  <a:pt x="148" y="1"/>
                  <a:pt x="297" y="-1"/>
                  <a:pt x="446" y="0"/>
                </a:cubicBezTo>
                <a:cubicBezTo>
                  <a:pt x="6431" y="0"/>
                  <a:pt x="12149" y="2483"/>
                  <a:pt x="16234" y="6858"/>
                </a:cubicBezTo>
              </a:path>
              <a:path w="16234" h="21600" stroke="0" extrusionOk="0">
                <a:moveTo>
                  <a:pt x="-1" y="4"/>
                </a:moveTo>
                <a:cubicBezTo>
                  <a:pt x="148" y="1"/>
                  <a:pt x="297" y="-1"/>
                  <a:pt x="446" y="0"/>
                </a:cubicBezTo>
                <a:cubicBezTo>
                  <a:pt x="6431" y="0"/>
                  <a:pt x="12149" y="2483"/>
                  <a:pt x="16234" y="6858"/>
                </a:cubicBezTo>
                <a:lnTo>
                  <a:pt x="446" y="21600"/>
                </a:lnTo>
                <a:lnTo>
                  <a:pt x="-1" y="4"/>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51" name="Arc 64"/>
          <p:cNvSpPr>
            <a:spLocks/>
          </p:cNvSpPr>
          <p:nvPr/>
        </p:nvSpPr>
        <p:spPr bwMode="auto">
          <a:xfrm flipV="1">
            <a:off x="2590800" y="38100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52" name="Arc 65"/>
          <p:cNvSpPr>
            <a:spLocks/>
          </p:cNvSpPr>
          <p:nvPr/>
        </p:nvSpPr>
        <p:spPr bwMode="auto">
          <a:xfrm flipV="1">
            <a:off x="533400" y="53340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53" name="Arc 66"/>
          <p:cNvSpPr>
            <a:spLocks/>
          </p:cNvSpPr>
          <p:nvPr/>
        </p:nvSpPr>
        <p:spPr bwMode="auto">
          <a:xfrm flipV="1">
            <a:off x="1905000" y="53340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54" name="Arc 67"/>
          <p:cNvSpPr>
            <a:spLocks/>
          </p:cNvSpPr>
          <p:nvPr/>
        </p:nvSpPr>
        <p:spPr bwMode="auto">
          <a:xfrm flipH="1">
            <a:off x="1219200" y="62484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55" name="Arc 68"/>
          <p:cNvSpPr>
            <a:spLocks/>
          </p:cNvSpPr>
          <p:nvPr/>
        </p:nvSpPr>
        <p:spPr bwMode="auto">
          <a:xfrm flipH="1">
            <a:off x="2590800" y="62484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56" name="Line 70"/>
          <p:cNvSpPr>
            <a:spLocks noChangeShapeType="1"/>
          </p:cNvSpPr>
          <p:nvPr/>
        </p:nvSpPr>
        <p:spPr bwMode="auto">
          <a:xfrm>
            <a:off x="533400" y="59436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57" name="Line 71"/>
          <p:cNvSpPr>
            <a:spLocks noChangeShapeType="1"/>
          </p:cNvSpPr>
          <p:nvPr/>
        </p:nvSpPr>
        <p:spPr bwMode="auto">
          <a:xfrm>
            <a:off x="533400" y="50292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58" name="Text Box 72"/>
          <p:cNvSpPr txBox="1">
            <a:spLocks noChangeArrowheads="1"/>
          </p:cNvSpPr>
          <p:nvPr/>
        </p:nvSpPr>
        <p:spPr bwMode="auto">
          <a:xfrm>
            <a:off x="1676400" y="4495800"/>
            <a:ext cx="457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180</a:t>
            </a:r>
          </a:p>
        </p:txBody>
      </p:sp>
      <p:sp>
        <p:nvSpPr>
          <p:cNvPr id="13359" name="Text Box 73"/>
          <p:cNvSpPr txBox="1">
            <a:spLocks noChangeArrowheads="1"/>
          </p:cNvSpPr>
          <p:nvPr/>
        </p:nvSpPr>
        <p:spPr bwMode="auto">
          <a:xfrm>
            <a:off x="2362200" y="4495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270</a:t>
            </a:r>
          </a:p>
        </p:txBody>
      </p:sp>
      <p:sp>
        <p:nvSpPr>
          <p:cNvPr id="13360" name="Text Box 74"/>
          <p:cNvSpPr txBox="1">
            <a:spLocks noChangeArrowheads="1"/>
          </p:cNvSpPr>
          <p:nvPr/>
        </p:nvSpPr>
        <p:spPr bwMode="auto">
          <a:xfrm>
            <a:off x="3048000" y="4495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360</a:t>
            </a:r>
          </a:p>
        </p:txBody>
      </p:sp>
      <p:sp>
        <p:nvSpPr>
          <p:cNvPr id="13361" name="Text Box 75"/>
          <p:cNvSpPr txBox="1">
            <a:spLocks noChangeArrowheads="1"/>
          </p:cNvSpPr>
          <p:nvPr/>
        </p:nvSpPr>
        <p:spPr bwMode="auto">
          <a:xfrm>
            <a:off x="3429000" y="42672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Sin</a:t>
            </a:r>
            <a:r>
              <a:rPr lang="el-GR" altLang="en-US" sz="1400">
                <a:latin typeface="Comic Sans MS" pitchFamily="66" charset="0"/>
              </a:rPr>
              <a:t>θ</a:t>
            </a:r>
          </a:p>
        </p:txBody>
      </p:sp>
      <p:sp>
        <p:nvSpPr>
          <p:cNvPr id="13362" name="Text Box 76"/>
          <p:cNvSpPr txBox="1">
            <a:spLocks noChangeArrowheads="1"/>
          </p:cNvSpPr>
          <p:nvPr/>
        </p:nvSpPr>
        <p:spPr bwMode="auto">
          <a:xfrm>
            <a:off x="3429000" y="51816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Cos</a:t>
            </a:r>
            <a:r>
              <a:rPr lang="el-GR" altLang="en-US" sz="1400">
                <a:latin typeface="Comic Sans MS" pitchFamily="66" charset="0"/>
              </a:rPr>
              <a:t>θ</a:t>
            </a:r>
          </a:p>
        </p:txBody>
      </p:sp>
      <p:sp>
        <p:nvSpPr>
          <p:cNvPr id="13363" name="Text Box 77"/>
          <p:cNvSpPr txBox="1">
            <a:spLocks noChangeArrowheads="1"/>
          </p:cNvSpPr>
          <p:nvPr/>
        </p:nvSpPr>
        <p:spPr bwMode="auto">
          <a:xfrm>
            <a:off x="3429000" y="60960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Tan</a:t>
            </a:r>
            <a:r>
              <a:rPr lang="el-GR" altLang="en-US" sz="1400">
                <a:latin typeface="Comic Sans MS" pitchFamily="66" charset="0"/>
              </a:rPr>
              <a:t>θ</a:t>
            </a:r>
          </a:p>
        </p:txBody>
      </p:sp>
      <p:graphicFrame>
        <p:nvGraphicFramePr>
          <p:cNvPr id="17486" name="Object 78"/>
          <p:cNvGraphicFramePr>
            <a:graphicFrameLocks noChangeAspect="1"/>
          </p:cNvGraphicFramePr>
          <p:nvPr/>
        </p:nvGraphicFramePr>
        <p:xfrm>
          <a:off x="4840288" y="5638800"/>
          <a:ext cx="911225" cy="554038"/>
        </p:xfrm>
        <a:graphic>
          <a:graphicData uri="http://schemas.openxmlformats.org/presentationml/2006/ole">
            <p:oleObj spid="_x0000_s13405" name="Equation" r:id="rId5" imgW="647419" imgH="393529" progId="">
              <p:embed/>
            </p:oleObj>
          </a:graphicData>
        </a:graphic>
      </p:graphicFrame>
      <p:graphicFrame>
        <p:nvGraphicFramePr>
          <p:cNvPr id="17487" name="Object 79"/>
          <p:cNvGraphicFramePr>
            <a:graphicFrameLocks noChangeAspect="1"/>
          </p:cNvGraphicFramePr>
          <p:nvPr/>
        </p:nvGraphicFramePr>
        <p:xfrm>
          <a:off x="6423025" y="5638800"/>
          <a:ext cx="858838" cy="554038"/>
        </p:xfrm>
        <a:graphic>
          <a:graphicData uri="http://schemas.openxmlformats.org/presentationml/2006/ole">
            <p:oleObj spid="_x0000_s13406" name="Equation" r:id="rId6" imgW="609336" imgH="393529" progId="">
              <p:embed/>
            </p:oleObj>
          </a:graphicData>
        </a:graphic>
      </p:graphicFrame>
      <p:graphicFrame>
        <p:nvGraphicFramePr>
          <p:cNvPr id="17488" name="Object 80"/>
          <p:cNvGraphicFramePr>
            <a:graphicFrameLocks noChangeAspect="1"/>
          </p:cNvGraphicFramePr>
          <p:nvPr/>
        </p:nvGraphicFramePr>
        <p:xfrm>
          <a:off x="7924800" y="5638800"/>
          <a:ext cx="857250" cy="554038"/>
        </p:xfrm>
        <a:graphic>
          <a:graphicData uri="http://schemas.openxmlformats.org/presentationml/2006/ole">
            <p:oleObj spid="_x0000_s13407" name="Equation" r:id="rId7" imgW="609336" imgH="393529" progId="">
              <p:embed/>
            </p:oleObj>
          </a:graphicData>
        </a:graphic>
      </p:graphicFrame>
      <p:sp>
        <p:nvSpPr>
          <p:cNvPr id="17489" name="Line 81"/>
          <p:cNvSpPr>
            <a:spLocks noChangeShapeType="1"/>
          </p:cNvSpPr>
          <p:nvPr/>
        </p:nvSpPr>
        <p:spPr bwMode="auto">
          <a:xfrm>
            <a:off x="5907088" y="5943600"/>
            <a:ext cx="4572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7490" name="Line 82"/>
          <p:cNvSpPr>
            <a:spLocks noChangeShapeType="1"/>
          </p:cNvSpPr>
          <p:nvPr/>
        </p:nvSpPr>
        <p:spPr bwMode="auto">
          <a:xfrm>
            <a:off x="7337425" y="5943600"/>
            <a:ext cx="4572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69" name="Line 83"/>
          <p:cNvSpPr>
            <a:spLocks noChangeShapeType="1"/>
          </p:cNvSpPr>
          <p:nvPr/>
        </p:nvSpPr>
        <p:spPr bwMode="auto">
          <a:xfrm flipV="1">
            <a:off x="2590800" y="4038600"/>
            <a:ext cx="0" cy="25908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70" name="Line 84"/>
          <p:cNvSpPr>
            <a:spLocks noChangeShapeType="1"/>
          </p:cNvSpPr>
          <p:nvPr/>
        </p:nvSpPr>
        <p:spPr bwMode="auto">
          <a:xfrm flipV="1">
            <a:off x="1905000" y="4038600"/>
            <a:ext cx="0" cy="25908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7493" name="Text Box 85"/>
          <p:cNvSpPr txBox="1">
            <a:spLocks noChangeArrowheads="1"/>
          </p:cNvSpPr>
          <p:nvPr/>
        </p:nvSpPr>
        <p:spPr bwMode="auto">
          <a:xfrm>
            <a:off x="5526088" y="6127750"/>
            <a:ext cx="12192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Put in the values from the Triangle</a:t>
            </a:r>
          </a:p>
        </p:txBody>
      </p:sp>
      <p:sp>
        <p:nvSpPr>
          <p:cNvPr id="17494" name="Text Box 86"/>
          <p:cNvSpPr txBox="1">
            <a:spLocks noChangeArrowheads="1"/>
          </p:cNvSpPr>
          <p:nvPr/>
        </p:nvSpPr>
        <p:spPr bwMode="auto">
          <a:xfrm>
            <a:off x="6956425" y="6127750"/>
            <a:ext cx="12954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Consider the region on the diagram</a:t>
            </a:r>
          </a:p>
        </p:txBody>
      </p:sp>
      <p:sp>
        <p:nvSpPr>
          <p:cNvPr id="13373" name="Text Box 87"/>
          <p:cNvSpPr txBox="1">
            <a:spLocks noChangeArrowheads="1"/>
          </p:cNvSpPr>
          <p:nvPr/>
        </p:nvSpPr>
        <p:spPr bwMode="auto">
          <a:xfrm>
            <a:off x="4648200" y="2743200"/>
            <a:ext cx="1295400" cy="739775"/>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Draw a Right Angled Triangle</a:t>
            </a:r>
          </a:p>
        </p:txBody>
      </p:sp>
      <p:sp>
        <p:nvSpPr>
          <p:cNvPr id="13374" name="Rectangle 88"/>
          <p:cNvSpPr>
            <a:spLocks noChangeArrowheads="1"/>
          </p:cNvSpPr>
          <p:nvPr/>
        </p:nvSpPr>
        <p:spPr bwMode="auto">
          <a:xfrm>
            <a:off x="6019800" y="2133600"/>
            <a:ext cx="2438400" cy="304800"/>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pic>
        <p:nvPicPr>
          <p:cNvPr id="13375" name="Picture 89" descr="identity"/>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3376" name="Picture 90" descr="identity"/>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830580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377" name="Line 76"/>
          <p:cNvSpPr>
            <a:spLocks noChangeShapeType="1"/>
          </p:cNvSpPr>
          <p:nvPr/>
        </p:nvSpPr>
        <p:spPr bwMode="auto">
          <a:xfrm>
            <a:off x="533400" y="41148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3378" name="Text Box 121"/>
          <p:cNvSpPr txBox="1">
            <a:spLocks noChangeArrowheads="1"/>
          </p:cNvSpPr>
          <p:nvPr/>
        </p:nvSpPr>
        <p:spPr bwMode="auto">
          <a:xfrm>
            <a:off x="1027113" y="4484688"/>
            <a:ext cx="381000" cy="274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90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7486"/>
                                        </p:tgtEl>
                                        <p:attrNameLst>
                                          <p:attrName>style.visibility</p:attrName>
                                        </p:attrNameLst>
                                      </p:cBhvr>
                                      <p:to>
                                        <p:strVal val="visible"/>
                                      </p:to>
                                    </p:set>
                                    <p:animEffect transition="in" filter="blinds(horizontal)">
                                      <p:cBhvr>
                                        <p:cTn id="7" dur="500"/>
                                        <p:tgtEl>
                                          <p:spTgt spid="174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489"/>
                                        </p:tgtEl>
                                        <p:attrNameLst>
                                          <p:attrName>style.visibility</p:attrName>
                                        </p:attrNameLst>
                                      </p:cBhvr>
                                      <p:to>
                                        <p:strVal val="visible"/>
                                      </p:to>
                                    </p:set>
                                    <p:animEffect transition="in" filter="blinds(horizontal)">
                                      <p:cBhvr>
                                        <p:cTn id="12" dur="500"/>
                                        <p:tgtEl>
                                          <p:spTgt spid="1748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493"/>
                                        </p:tgtEl>
                                        <p:attrNameLst>
                                          <p:attrName>style.visibility</p:attrName>
                                        </p:attrNameLst>
                                      </p:cBhvr>
                                      <p:to>
                                        <p:strVal val="visible"/>
                                      </p:to>
                                    </p:set>
                                    <p:animEffect transition="in" filter="blinds(horizontal)">
                                      <p:cBhvr>
                                        <p:cTn id="17" dur="500"/>
                                        <p:tgtEl>
                                          <p:spTgt spid="1749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7487"/>
                                        </p:tgtEl>
                                        <p:attrNameLst>
                                          <p:attrName>style.visibility</p:attrName>
                                        </p:attrNameLst>
                                      </p:cBhvr>
                                      <p:to>
                                        <p:strVal val="visible"/>
                                      </p:to>
                                    </p:set>
                                    <p:animEffect transition="in" filter="blinds(horizontal)">
                                      <p:cBhvr>
                                        <p:cTn id="22" dur="500"/>
                                        <p:tgtEl>
                                          <p:spTgt spid="1748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7490"/>
                                        </p:tgtEl>
                                        <p:attrNameLst>
                                          <p:attrName>style.visibility</p:attrName>
                                        </p:attrNameLst>
                                      </p:cBhvr>
                                      <p:to>
                                        <p:strVal val="visible"/>
                                      </p:to>
                                    </p:set>
                                    <p:animEffect transition="in" filter="blinds(horizontal)">
                                      <p:cBhvr>
                                        <p:cTn id="27" dur="500"/>
                                        <p:tgtEl>
                                          <p:spTgt spid="1749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7494"/>
                                        </p:tgtEl>
                                        <p:attrNameLst>
                                          <p:attrName>style.visibility</p:attrName>
                                        </p:attrNameLst>
                                      </p:cBhvr>
                                      <p:to>
                                        <p:strVal val="visible"/>
                                      </p:to>
                                    </p:set>
                                    <p:animEffect transition="in" filter="blinds(horizontal)">
                                      <p:cBhvr>
                                        <p:cTn id="32" dur="500"/>
                                        <p:tgtEl>
                                          <p:spTgt spid="1749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7488"/>
                                        </p:tgtEl>
                                        <p:attrNameLst>
                                          <p:attrName>style.visibility</p:attrName>
                                        </p:attrNameLst>
                                      </p:cBhvr>
                                      <p:to>
                                        <p:strVal val="visible"/>
                                      </p:to>
                                    </p:set>
                                    <p:animEffect transition="in" filter="blinds(horizontal)">
                                      <p:cBhvr>
                                        <p:cTn id="37" dur="500"/>
                                        <p:tgtEl>
                                          <p:spTgt spid="174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89" grpId="0" animBg="1"/>
      <p:bldP spid="17490" grpId="0" animBg="1"/>
      <p:bldP spid="17493" grpId="0"/>
      <p:bldP spid="1749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2"/>
          <p:cNvSpPr>
            <a:spLocks noChangeArrowheads="1" noChangeShapeType="1" noTextEdit="1"/>
          </p:cNvSpPr>
          <p:nvPr/>
        </p:nvSpPr>
        <p:spPr bwMode="auto">
          <a:xfrm>
            <a:off x="914400" y="2819400"/>
            <a:ext cx="7315200" cy="571500"/>
          </a:xfrm>
          <a:prstGeom prst="rect">
            <a:avLst/>
          </a:prstGeom>
        </p:spPr>
        <p:txBody>
          <a:bodyPr wrap="none" fromWordArt="1">
            <a:prstTxWarp prst="textPlain">
              <a:avLst>
                <a:gd name="adj" fmla="val 50000"/>
              </a:avLst>
            </a:prstTxWarp>
          </a:bodyPr>
          <a:lstStyle/>
          <a:p>
            <a:pPr algn="ctr"/>
            <a:r>
              <a:rPr lang="en-GB" sz="3600" kern="10">
                <a:ln w="25400">
                  <a:solidFill>
                    <a:schemeClr val="tx1"/>
                  </a:solidFill>
                  <a:round/>
                  <a:headEnd/>
                  <a:tailEnd/>
                </a:ln>
                <a:solidFill>
                  <a:srgbClr val="008000"/>
                </a:solidFill>
                <a:effectLst>
                  <a:outerShdw dist="35921" dir="2700000" algn="ctr" rotWithShape="0">
                    <a:srgbClr val="C0C0C0">
                      <a:alpha val="79999"/>
                    </a:srgbClr>
                  </a:outerShdw>
                </a:effectLst>
                <a:latin typeface="Impact"/>
              </a:rPr>
              <a:t>Teachings for Exercise 10B</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21507" name="Rectangle 3"/>
          <p:cNvSpPr>
            <a:spLocks noGrp="1" noChangeArrowheads="1"/>
          </p:cNvSpPr>
          <p:nvPr>
            <p:ph type="body" idx="1"/>
          </p:nvPr>
        </p:nvSpPr>
        <p:spPr>
          <a:xfrm>
            <a:off x="228600" y="1600200"/>
            <a:ext cx="4572000" cy="4525963"/>
          </a:xfrm>
        </p:spPr>
        <p:txBody>
          <a:bodyPr/>
          <a:lstStyle/>
          <a:p>
            <a:pPr marL="0" indent="0" algn="ctr" eaLnBrk="1" hangingPunct="1">
              <a:buFontTx/>
              <a:buNone/>
            </a:pPr>
            <a:r>
              <a:rPr lang="en-GB" altLang="en-US" sz="1800" b="1" u="sng" smtClean="0">
                <a:latin typeface="Comic Sans MS" pitchFamily="66" charset="0"/>
              </a:rPr>
              <a:t>You need to be able to solve Trigonometrical Equations of the form Sin/Cos/Tan</a:t>
            </a:r>
            <a:r>
              <a:rPr lang="el-GR" altLang="en-US" sz="1800" b="1" u="sng" smtClean="0">
                <a:latin typeface="Comic Sans MS" pitchFamily="66" charset="0"/>
              </a:rPr>
              <a:t>θ</a:t>
            </a:r>
            <a:r>
              <a:rPr lang="en-GB" altLang="en-US" sz="1800" b="1" u="sng" smtClean="0">
                <a:latin typeface="Comic Sans MS" pitchFamily="66" charset="0"/>
              </a:rPr>
              <a:t> = k</a:t>
            </a:r>
            <a:endParaRPr lang="el-GR" altLang="en-US" sz="1800" smtClean="0">
              <a:latin typeface="Comic Sans MS" pitchFamily="66" charset="0"/>
            </a:endParaRPr>
          </a:p>
          <a:p>
            <a:pPr marL="0" indent="0" algn="ctr" eaLnBrk="1" hangingPunct="1">
              <a:buFontTx/>
              <a:buNone/>
            </a:pPr>
            <a:endParaRPr lang="en-GB" altLang="en-US" sz="1800" smtClean="0">
              <a:latin typeface="Comic Sans MS" pitchFamily="66" charset="0"/>
            </a:endParaRPr>
          </a:p>
          <a:p>
            <a:pPr marL="0" indent="0" algn="ctr" eaLnBrk="1" hangingPunct="1">
              <a:buFontTx/>
              <a:buNone/>
            </a:pPr>
            <a:r>
              <a:rPr lang="en-GB" altLang="en-US" sz="1600" smtClean="0">
                <a:latin typeface="Comic Sans MS" pitchFamily="66" charset="0"/>
              </a:rPr>
              <a:t>This is similar to the work covered in Chapter 8, and involves using your calculator and Trigonometrical Graphs to solve equations with multiple solutions.</a:t>
            </a:r>
          </a:p>
          <a:p>
            <a:pPr marL="0" indent="0" algn="ctr" eaLnBrk="1" hangingPunct="1">
              <a:buFontTx/>
              <a:buNone/>
            </a:pPr>
            <a:endParaRPr lang="en-GB" altLang="en-US" sz="1600" smtClean="0">
              <a:latin typeface="Comic Sans MS" pitchFamily="66" charset="0"/>
            </a:endParaRPr>
          </a:p>
          <a:p>
            <a:pPr marL="0" indent="0" algn="ctr" eaLnBrk="1" hangingPunct="1">
              <a:buFontTx/>
              <a:buNone/>
            </a:pPr>
            <a:r>
              <a:rPr lang="en-GB" altLang="en-US" sz="1600" smtClean="0">
                <a:latin typeface="Comic Sans MS" pitchFamily="66" charset="0"/>
              </a:rPr>
              <a:t>One thing you should pay careful attention to is the range the answers can be within, eg)</a:t>
            </a:r>
          </a:p>
          <a:p>
            <a:pPr marL="0" indent="0" algn="ctr" eaLnBrk="1" hangingPunct="1">
              <a:buFontTx/>
              <a:buNone/>
            </a:pPr>
            <a:r>
              <a:rPr lang="en-GB" altLang="en-US" sz="1600" smtClean="0">
                <a:latin typeface="Comic Sans MS" pitchFamily="66" charset="0"/>
              </a:rPr>
              <a:t>0  &gt;  x  &gt;  360</a:t>
            </a:r>
            <a:endParaRPr lang="en-GB" altLang="en-US" sz="1600" b="1" u="sng" smtClean="0">
              <a:latin typeface="Comic Sans MS" pitchFamily="66" charset="0"/>
            </a:endParaRPr>
          </a:p>
        </p:txBody>
      </p:sp>
      <p:sp>
        <p:nvSpPr>
          <p:cNvPr id="17412" name="Text Box 4"/>
          <p:cNvSpPr txBox="1">
            <a:spLocks noChangeArrowheads="1"/>
          </p:cNvSpPr>
          <p:nvPr/>
        </p:nvSpPr>
        <p:spPr bwMode="auto">
          <a:xfrm>
            <a:off x="8550275" y="6491288"/>
            <a:ext cx="5715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10B</a:t>
            </a:r>
          </a:p>
        </p:txBody>
      </p:sp>
      <p:sp>
        <p:nvSpPr>
          <p:cNvPr id="21542" name="Text Box 38"/>
          <p:cNvSpPr txBox="1">
            <a:spLocks noChangeArrowheads="1"/>
          </p:cNvSpPr>
          <p:nvPr/>
        </p:nvSpPr>
        <p:spPr bwMode="auto">
          <a:xfrm>
            <a:off x="4953000" y="1752600"/>
            <a:ext cx="35814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endParaRPr lang="el-GR" altLang="en-US" sz="1400">
              <a:latin typeface="Comic Sans MS" pitchFamily="66" charset="0"/>
            </a:endParaRPr>
          </a:p>
        </p:txBody>
      </p:sp>
      <p:graphicFrame>
        <p:nvGraphicFramePr>
          <p:cNvPr id="21543" name="Object 39"/>
          <p:cNvGraphicFramePr>
            <a:graphicFrameLocks noChangeAspect="1"/>
          </p:cNvGraphicFramePr>
          <p:nvPr/>
        </p:nvGraphicFramePr>
        <p:xfrm>
          <a:off x="5257800" y="2057400"/>
          <a:ext cx="2933700" cy="325438"/>
        </p:xfrm>
        <a:graphic>
          <a:graphicData uri="http://schemas.openxmlformats.org/presentationml/2006/ole">
            <p:oleObj spid="_x0000_s17448" name="Equation" r:id="rId3" imgW="1828800" imgH="203200" progId="">
              <p:embed/>
            </p:oleObj>
          </a:graphicData>
        </a:graphic>
      </p:graphicFrame>
      <p:graphicFrame>
        <p:nvGraphicFramePr>
          <p:cNvPr id="21544" name="Object 40"/>
          <p:cNvGraphicFramePr>
            <a:graphicFrameLocks noChangeAspect="1"/>
          </p:cNvGraphicFramePr>
          <p:nvPr/>
        </p:nvGraphicFramePr>
        <p:xfrm>
          <a:off x="5410200" y="2286000"/>
          <a:ext cx="2647950" cy="325438"/>
        </p:xfrm>
        <a:graphic>
          <a:graphicData uri="http://schemas.openxmlformats.org/presentationml/2006/ole">
            <p:oleObj spid="_x0000_s17449" name="Equation" r:id="rId4" imgW="1651000" imgH="203200" progId="">
              <p:embed/>
            </p:oleObj>
          </a:graphicData>
        </a:graphic>
      </p:graphicFrame>
      <p:graphicFrame>
        <p:nvGraphicFramePr>
          <p:cNvPr id="21545" name="Object 41"/>
          <p:cNvGraphicFramePr>
            <a:graphicFrameLocks noChangeAspect="1"/>
          </p:cNvGraphicFramePr>
          <p:nvPr/>
        </p:nvGraphicFramePr>
        <p:xfrm>
          <a:off x="5257800" y="2743200"/>
          <a:ext cx="1136650" cy="300038"/>
        </p:xfrm>
        <a:graphic>
          <a:graphicData uri="http://schemas.openxmlformats.org/presentationml/2006/ole">
            <p:oleObj spid="_x0000_s17450" name="Equation" r:id="rId5" imgW="672516" imgH="177646" progId="">
              <p:embed/>
            </p:oleObj>
          </a:graphicData>
        </a:graphic>
      </p:graphicFrame>
      <p:graphicFrame>
        <p:nvGraphicFramePr>
          <p:cNvPr id="21546" name="Object 42"/>
          <p:cNvGraphicFramePr>
            <a:graphicFrameLocks noChangeAspect="1"/>
          </p:cNvGraphicFramePr>
          <p:nvPr/>
        </p:nvGraphicFramePr>
        <p:xfrm>
          <a:off x="5257800" y="3124200"/>
          <a:ext cx="1308100" cy="342900"/>
        </p:xfrm>
        <a:graphic>
          <a:graphicData uri="http://schemas.openxmlformats.org/presentationml/2006/ole">
            <p:oleObj spid="_x0000_s17451" name="Equation" r:id="rId6" imgW="774364" imgH="203112" progId="">
              <p:embed/>
            </p:oleObj>
          </a:graphicData>
        </a:graphic>
      </p:graphicFrame>
      <p:graphicFrame>
        <p:nvGraphicFramePr>
          <p:cNvPr id="21547" name="Object 43"/>
          <p:cNvGraphicFramePr>
            <a:graphicFrameLocks noChangeAspect="1"/>
          </p:cNvGraphicFramePr>
          <p:nvPr/>
        </p:nvGraphicFramePr>
        <p:xfrm>
          <a:off x="5257800" y="3581400"/>
          <a:ext cx="793750" cy="342900"/>
        </p:xfrm>
        <a:graphic>
          <a:graphicData uri="http://schemas.openxmlformats.org/presentationml/2006/ole">
            <p:oleObj spid="_x0000_s17452" name="Equation" r:id="rId7" imgW="469696" imgH="203112" progId="">
              <p:embed/>
            </p:oleObj>
          </a:graphicData>
        </a:graphic>
      </p:graphicFrame>
      <p:sp>
        <p:nvSpPr>
          <p:cNvPr id="21548" name="Arc 44"/>
          <p:cNvSpPr>
            <a:spLocks/>
          </p:cNvSpPr>
          <p:nvPr/>
        </p:nvSpPr>
        <p:spPr bwMode="auto">
          <a:xfrm>
            <a:off x="6629400" y="2895600"/>
            <a:ext cx="228600" cy="457200"/>
          </a:xfrm>
          <a:custGeom>
            <a:avLst/>
            <a:gdLst>
              <a:gd name="T0" fmla="*/ 19400 w 21776"/>
              <a:gd name="T1" fmla="*/ 0 h 43200"/>
              <a:gd name="T2" fmla="*/ 0 w 21776"/>
              <a:gd name="T3" fmla="*/ 4838584 h 43200"/>
              <a:gd name="T4" fmla="*/ 19400 w 21776"/>
              <a:gd name="T5" fmla="*/ 2419350 h 43200"/>
              <a:gd name="T6" fmla="*/ 0 60000 65536"/>
              <a:gd name="T7" fmla="*/ 0 60000 65536"/>
              <a:gd name="T8" fmla="*/ 0 60000 65536"/>
            </a:gdLst>
            <a:ahLst/>
            <a:cxnLst>
              <a:cxn ang="T6">
                <a:pos x="T0" y="T1"/>
              </a:cxn>
              <a:cxn ang="T7">
                <a:pos x="T2" y="T3"/>
              </a:cxn>
              <a:cxn ang="T8">
                <a:pos x="T4" y="T5"/>
              </a:cxn>
            </a:cxnLst>
            <a:rect l="0" t="0" r="r" b="b"/>
            <a:pathLst>
              <a:path w="21776" h="43200" fill="none" extrusionOk="0">
                <a:moveTo>
                  <a:pt x="175" y="0"/>
                </a:moveTo>
                <a:cubicBezTo>
                  <a:pt x="12105" y="0"/>
                  <a:pt x="21776" y="9670"/>
                  <a:pt x="21776" y="21600"/>
                </a:cubicBezTo>
                <a:cubicBezTo>
                  <a:pt x="21776" y="33529"/>
                  <a:pt x="12105" y="43200"/>
                  <a:pt x="176" y="43200"/>
                </a:cubicBezTo>
                <a:cubicBezTo>
                  <a:pt x="117" y="43200"/>
                  <a:pt x="58" y="43199"/>
                  <a:pt x="-1" y="43199"/>
                </a:cubicBezTo>
              </a:path>
              <a:path w="21776" h="43200" stroke="0" extrusionOk="0">
                <a:moveTo>
                  <a:pt x="175" y="0"/>
                </a:moveTo>
                <a:cubicBezTo>
                  <a:pt x="12105" y="0"/>
                  <a:pt x="21776" y="9670"/>
                  <a:pt x="21776" y="21600"/>
                </a:cubicBezTo>
                <a:cubicBezTo>
                  <a:pt x="21776" y="33529"/>
                  <a:pt x="12105" y="43200"/>
                  <a:pt x="176" y="43200"/>
                </a:cubicBezTo>
                <a:cubicBezTo>
                  <a:pt x="117" y="43200"/>
                  <a:pt x="58" y="43199"/>
                  <a:pt x="-1" y="43199"/>
                </a:cubicBezTo>
                <a:lnTo>
                  <a:pt x="176" y="21600"/>
                </a:lnTo>
                <a:lnTo>
                  <a:pt x="175"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1549" name="Arc 45"/>
          <p:cNvSpPr>
            <a:spLocks/>
          </p:cNvSpPr>
          <p:nvPr/>
        </p:nvSpPr>
        <p:spPr bwMode="auto">
          <a:xfrm>
            <a:off x="6629400" y="3352800"/>
            <a:ext cx="228600" cy="457200"/>
          </a:xfrm>
          <a:custGeom>
            <a:avLst/>
            <a:gdLst>
              <a:gd name="T0" fmla="*/ 19400 w 21776"/>
              <a:gd name="T1" fmla="*/ 0 h 43200"/>
              <a:gd name="T2" fmla="*/ 0 w 21776"/>
              <a:gd name="T3" fmla="*/ 4838584 h 43200"/>
              <a:gd name="T4" fmla="*/ 19400 w 21776"/>
              <a:gd name="T5" fmla="*/ 2419350 h 43200"/>
              <a:gd name="T6" fmla="*/ 0 60000 65536"/>
              <a:gd name="T7" fmla="*/ 0 60000 65536"/>
              <a:gd name="T8" fmla="*/ 0 60000 65536"/>
            </a:gdLst>
            <a:ahLst/>
            <a:cxnLst>
              <a:cxn ang="T6">
                <a:pos x="T0" y="T1"/>
              </a:cxn>
              <a:cxn ang="T7">
                <a:pos x="T2" y="T3"/>
              </a:cxn>
              <a:cxn ang="T8">
                <a:pos x="T4" y="T5"/>
              </a:cxn>
            </a:cxnLst>
            <a:rect l="0" t="0" r="r" b="b"/>
            <a:pathLst>
              <a:path w="21776" h="43200" fill="none" extrusionOk="0">
                <a:moveTo>
                  <a:pt x="175" y="0"/>
                </a:moveTo>
                <a:cubicBezTo>
                  <a:pt x="12105" y="0"/>
                  <a:pt x="21776" y="9670"/>
                  <a:pt x="21776" y="21600"/>
                </a:cubicBezTo>
                <a:cubicBezTo>
                  <a:pt x="21776" y="33529"/>
                  <a:pt x="12105" y="43200"/>
                  <a:pt x="176" y="43200"/>
                </a:cubicBezTo>
                <a:cubicBezTo>
                  <a:pt x="117" y="43200"/>
                  <a:pt x="58" y="43199"/>
                  <a:pt x="-1" y="43199"/>
                </a:cubicBezTo>
              </a:path>
              <a:path w="21776" h="43200" stroke="0" extrusionOk="0">
                <a:moveTo>
                  <a:pt x="175" y="0"/>
                </a:moveTo>
                <a:cubicBezTo>
                  <a:pt x="12105" y="0"/>
                  <a:pt x="21776" y="9670"/>
                  <a:pt x="21776" y="21600"/>
                </a:cubicBezTo>
                <a:cubicBezTo>
                  <a:pt x="21776" y="33529"/>
                  <a:pt x="12105" y="43200"/>
                  <a:pt x="176" y="43200"/>
                </a:cubicBezTo>
                <a:cubicBezTo>
                  <a:pt x="117" y="43200"/>
                  <a:pt x="58" y="43199"/>
                  <a:pt x="-1" y="43199"/>
                </a:cubicBezTo>
                <a:lnTo>
                  <a:pt x="176" y="21600"/>
                </a:lnTo>
                <a:lnTo>
                  <a:pt x="175"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1550" name="Text Box 46"/>
          <p:cNvSpPr txBox="1">
            <a:spLocks noChangeArrowheads="1"/>
          </p:cNvSpPr>
          <p:nvPr/>
        </p:nvSpPr>
        <p:spPr bwMode="auto">
          <a:xfrm>
            <a:off x="6705600" y="2895600"/>
            <a:ext cx="1211263"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Use Sin</a:t>
            </a:r>
            <a:r>
              <a:rPr lang="en-GB" altLang="en-US" sz="1400" baseline="30000">
                <a:solidFill>
                  <a:srgbClr val="FF0000"/>
                </a:solidFill>
                <a:latin typeface="Comic Sans MS" pitchFamily="66" charset="0"/>
              </a:rPr>
              <a:t>-1</a:t>
            </a:r>
          </a:p>
        </p:txBody>
      </p:sp>
      <p:sp>
        <p:nvSpPr>
          <p:cNvPr id="21551" name="Text Box 47"/>
          <p:cNvSpPr txBox="1">
            <a:spLocks noChangeArrowheads="1"/>
          </p:cNvSpPr>
          <p:nvPr/>
        </p:nvSpPr>
        <p:spPr bwMode="auto">
          <a:xfrm>
            <a:off x="6705600" y="3276600"/>
            <a:ext cx="16764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This will give you </a:t>
            </a:r>
            <a:r>
              <a:rPr lang="en-GB" altLang="en-US" sz="1400" u="sng">
                <a:solidFill>
                  <a:srgbClr val="FF0000"/>
                </a:solidFill>
                <a:latin typeface="Comic Sans MS" pitchFamily="66" charset="0"/>
              </a:rPr>
              <a:t>one</a:t>
            </a:r>
            <a:r>
              <a:rPr lang="en-GB" altLang="en-US" sz="1400">
                <a:solidFill>
                  <a:srgbClr val="FF0000"/>
                </a:solidFill>
                <a:latin typeface="Comic Sans MS" pitchFamily="66" charset="0"/>
              </a:rPr>
              <a:t> answer</a:t>
            </a:r>
            <a:endParaRPr lang="en-GB" altLang="en-US" sz="1400" baseline="30000">
              <a:solidFill>
                <a:srgbClr val="FF0000"/>
              </a:solidFill>
              <a:latin typeface="Comic Sans MS" pitchFamily="66" charset="0"/>
            </a:endParaRPr>
          </a:p>
        </p:txBody>
      </p:sp>
      <p:sp>
        <p:nvSpPr>
          <p:cNvPr id="21552" name="Line 48"/>
          <p:cNvSpPr>
            <a:spLocks noChangeShapeType="1"/>
          </p:cNvSpPr>
          <p:nvPr/>
        </p:nvSpPr>
        <p:spPr bwMode="auto">
          <a:xfrm>
            <a:off x="5334000" y="44196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1553" name="Line 49"/>
          <p:cNvSpPr>
            <a:spLocks noChangeShapeType="1"/>
          </p:cNvSpPr>
          <p:nvPr/>
        </p:nvSpPr>
        <p:spPr bwMode="auto">
          <a:xfrm>
            <a:off x="5334000" y="47244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1554" name="Line 50"/>
          <p:cNvSpPr>
            <a:spLocks noChangeShapeType="1"/>
          </p:cNvSpPr>
          <p:nvPr/>
        </p:nvSpPr>
        <p:spPr bwMode="auto">
          <a:xfrm>
            <a:off x="6019800" y="4648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1555" name="Line 51"/>
          <p:cNvSpPr>
            <a:spLocks noChangeShapeType="1"/>
          </p:cNvSpPr>
          <p:nvPr/>
        </p:nvSpPr>
        <p:spPr bwMode="auto">
          <a:xfrm>
            <a:off x="6705600" y="4648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1556" name="Line 52"/>
          <p:cNvSpPr>
            <a:spLocks noChangeShapeType="1"/>
          </p:cNvSpPr>
          <p:nvPr/>
        </p:nvSpPr>
        <p:spPr bwMode="auto">
          <a:xfrm>
            <a:off x="7391400" y="4648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1557" name="Line 53"/>
          <p:cNvSpPr>
            <a:spLocks noChangeShapeType="1"/>
          </p:cNvSpPr>
          <p:nvPr/>
        </p:nvSpPr>
        <p:spPr bwMode="auto">
          <a:xfrm>
            <a:off x="8077200" y="4648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1558" name="Arc 54"/>
          <p:cNvSpPr>
            <a:spLocks/>
          </p:cNvSpPr>
          <p:nvPr/>
        </p:nvSpPr>
        <p:spPr bwMode="auto">
          <a:xfrm>
            <a:off x="6019800" y="4419600"/>
            <a:ext cx="677863" cy="914400"/>
          </a:xfrm>
          <a:custGeom>
            <a:avLst/>
            <a:gdLst>
              <a:gd name="T0" fmla="*/ 0 w 16013"/>
              <a:gd name="T1" fmla="*/ 1778 h 21600"/>
              <a:gd name="T2" fmla="*/ 28695325 w 16013"/>
              <a:gd name="T3" fmla="*/ 12292076 h 21600"/>
              <a:gd name="T4" fmla="*/ 403213 w 16013"/>
              <a:gd name="T5" fmla="*/ 38709600 h 21600"/>
              <a:gd name="T6" fmla="*/ 0 60000 65536"/>
              <a:gd name="T7" fmla="*/ 0 60000 65536"/>
              <a:gd name="T8" fmla="*/ 0 60000 65536"/>
            </a:gdLst>
            <a:ahLst/>
            <a:cxnLst>
              <a:cxn ang="T6">
                <a:pos x="T0" y="T1"/>
              </a:cxn>
              <a:cxn ang="T7">
                <a:pos x="T2" y="T3"/>
              </a:cxn>
              <a:cxn ang="T8">
                <a:pos x="T4" y="T5"/>
              </a:cxn>
            </a:cxnLst>
            <a:rect l="0" t="0" r="r" b="b"/>
            <a:pathLst>
              <a:path w="16013" h="21600" fill="none" extrusionOk="0">
                <a:moveTo>
                  <a:pt x="0" y="1"/>
                </a:moveTo>
                <a:cubicBezTo>
                  <a:pt x="74" y="0"/>
                  <a:pt x="149" y="-1"/>
                  <a:pt x="225" y="0"/>
                </a:cubicBezTo>
                <a:cubicBezTo>
                  <a:pt x="6210" y="0"/>
                  <a:pt x="11928" y="2483"/>
                  <a:pt x="16013" y="6858"/>
                </a:cubicBezTo>
              </a:path>
              <a:path w="16013" h="21600" stroke="0" extrusionOk="0">
                <a:moveTo>
                  <a:pt x="0" y="1"/>
                </a:moveTo>
                <a:cubicBezTo>
                  <a:pt x="74" y="0"/>
                  <a:pt x="149" y="-1"/>
                  <a:pt x="225" y="0"/>
                </a:cubicBezTo>
                <a:cubicBezTo>
                  <a:pt x="6210" y="0"/>
                  <a:pt x="11928" y="2483"/>
                  <a:pt x="16013" y="6858"/>
                </a:cubicBezTo>
                <a:lnTo>
                  <a:pt x="225" y="21600"/>
                </a:lnTo>
                <a:lnTo>
                  <a:pt x="0" y="1"/>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1559" name="Arc 55"/>
          <p:cNvSpPr>
            <a:spLocks/>
          </p:cNvSpPr>
          <p:nvPr/>
        </p:nvSpPr>
        <p:spPr bwMode="auto">
          <a:xfrm flipH="1">
            <a:off x="5334000" y="4419600"/>
            <a:ext cx="696913" cy="914400"/>
          </a:xfrm>
          <a:custGeom>
            <a:avLst/>
            <a:gdLst>
              <a:gd name="T0" fmla="*/ 0 w 16470"/>
              <a:gd name="T1" fmla="*/ 19727 h 21600"/>
              <a:gd name="T2" fmla="*/ 29489237 w 16470"/>
              <a:gd name="T3" fmla="*/ 12292076 h 21600"/>
              <a:gd name="T4" fmla="*/ 1221100 w 16470"/>
              <a:gd name="T5" fmla="*/ 38709600 h 21600"/>
              <a:gd name="T6" fmla="*/ 0 60000 65536"/>
              <a:gd name="T7" fmla="*/ 0 60000 65536"/>
              <a:gd name="T8" fmla="*/ 0 60000 65536"/>
            </a:gdLst>
            <a:ahLst/>
            <a:cxnLst>
              <a:cxn ang="T6">
                <a:pos x="T0" y="T1"/>
              </a:cxn>
              <a:cxn ang="T7">
                <a:pos x="T2" y="T3"/>
              </a:cxn>
              <a:cxn ang="T8">
                <a:pos x="T4" y="T5"/>
              </a:cxn>
            </a:cxnLst>
            <a:rect l="0" t="0" r="r" b="b"/>
            <a:pathLst>
              <a:path w="16470" h="21600" fill="none" extrusionOk="0">
                <a:moveTo>
                  <a:pt x="-1" y="10"/>
                </a:moveTo>
                <a:cubicBezTo>
                  <a:pt x="227" y="3"/>
                  <a:pt x="454" y="-1"/>
                  <a:pt x="682" y="0"/>
                </a:cubicBezTo>
                <a:cubicBezTo>
                  <a:pt x="6667" y="0"/>
                  <a:pt x="12385" y="2483"/>
                  <a:pt x="16470" y="6858"/>
                </a:cubicBezTo>
              </a:path>
              <a:path w="16470" h="21600" stroke="0" extrusionOk="0">
                <a:moveTo>
                  <a:pt x="-1" y="10"/>
                </a:moveTo>
                <a:cubicBezTo>
                  <a:pt x="227" y="3"/>
                  <a:pt x="454" y="-1"/>
                  <a:pt x="682" y="0"/>
                </a:cubicBezTo>
                <a:cubicBezTo>
                  <a:pt x="6667" y="0"/>
                  <a:pt x="12385" y="2483"/>
                  <a:pt x="16470" y="6858"/>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1560" name="Arc 56"/>
          <p:cNvSpPr>
            <a:spLocks/>
          </p:cNvSpPr>
          <p:nvPr/>
        </p:nvSpPr>
        <p:spPr bwMode="auto">
          <a:xfrm flipH="1" flipV="1">
            <a:off x="6705600" y="4114800"/>
            <a:ext cx="687388" cy="914400"/>
          </a:xfrm>
          <a:custGeom>
            <a:avLst/>
            <a:gdLst>
              <a:gd name="T0" fmla="*/ 0 w 16234"/>
              <a:gd name="T1" fmla="*/ 8975 h 21600"/>
              <a:gd name="T2" fmla="*/ 29105720 w 16234"/>
              <a:gd name="T3" fmla="*/ 12292076 h 21600"/>
              <a:gd name="T4" fmla="*/ 799638 w 16234"/>
              <a:gd name="T5" fmla="*/ 38709600 h 21600"/>
              <a:gd name="T6" fmla="*/ 0 60000 65536"/>
              <a:gd name="T7" fmla="*/ 0 60000 65536"/>
              <a:gd name="T8" fmla="*/ 0 60000 65536"/>
            </a:gdLst>
            <a:ahLst/>
            <a:cxnLst>
              <a:cxn ang="T6">
                <a:pos x="T0" y="T1"/>
              </a:cxn>
              <a:cxn ang="T7">
                <a:pos x="T2" y="T3"/>
              </a:cxn>
              <a:cxn ang="T8">
                <a:pos x="T4" y="T5"/>
              </a:cxn>
            </a:cxnLst>
            <a:rect l="0" t="0" r="r" b="b"/>
            <a:pathLst>
              <a:path w="16234" h="21600" fill="none" extrusionOk="0">
                <a:moveTo>
                  <a:pt x="-1" y="4"/>
                </a:moveTo>
                <a:cubicBezTo>
                  <a:pt x="148" y="1"/>
                  <a:pt x="297" y="-1"/>
                  <a:pt x="446" y="0"/>
                </a:cubicBezTo>
                <a:cubicBezTo>
                  <a:pt x="6431" y="0"/>
                  <a:pt x="12149" y="2483"/>
                  <a:pt x="16234" y="6858"/>
                </a:cubicBezTo>
              </a:path>
              <a:path w="16234" h="21600" stroke="0" extrusionOk="0">
                <a:moveTo>
                  <a:pt x="-1" y="4"/>
                </a:moveTo>
                <a:cubicBezTo>
                  <a:pt x="148" y="1"/>
                  <a:pt x="297" y="-1"/>
                  <a:pt x="446" y="0"/>
                </a:cubicBezTo>
                <a:cubicBezTo>
                  <a:pt x="6431" y="0"/>
                  <a:pt x="12149" y="2483"/>
                  <a:pt x="16234" y="6858"/>
                </a:cubicBezTo>
                <a:lnTo>
                  <a:pt x="446" y="21600"/>
                </a:lnTo>
                <a:lnTo>
                  <a:pt x="-1" y="4"/>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1561" name="Arc 57"/>
          <p:cNvSpPr>
            <a:spLocks/>
          </p:cNvSpPr>
          <p:nvPr/>
        </p:nvSpPr>
        <p:spPr bwMode="auto">
          <a:xfrm flipV="1">
            <a:off x="7391400" y="41148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1562" name="Text Box 58"/>
          <p:cNvSpPr txBox="1">
            <a:spLocks noChangeArrowheads="1"/>
          </p:cNvSpPr>
          <p:nvPr/>
        </p:nvSpPr>
        <p:spPr bwMode="auto">
          <a:xfrm>
            <a:off x="5867400" y="4800600"/>
            <a:ext cx="3810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90</a:t>
            </a:r>
          </a:p>
        </p:txBody>
      </p:sp>
      <p:sp>
        <p:nvSpPr>
          <p:cNvPr id="21563" name="Text Box 59"/>
          <p:cNvSpPr txBox="1">
            <a:spLocks noChangeArrowheads="1"/>
          </p:cNvSpPr>
          <p:nvPr/>
        </p:nvSpPr>
        <p:spPr bwMode="auto">
          <a:xfrm>
            <a:off x="6477000" y="4800600"/>
            <a:ext cx="457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180</a:t>
            </a:r>
          </a:p>
        </p:txBody>
      </p:sp>
      <p:sp>
        <p:nvSpPr>
          <p:cNvPr id="21564" name="Text Box 60"/>
          <p:cNvSpPr txBox="1">
            <a:spLocks noChangeArrowheads="1"/>
          </p:cNvSpPr>
          <p:nvPr/>
        </p:nvSpPr>
        <p:spPr bwMode="auto">
          <a:xfrm>
            <a:off x="7162800" y="48006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270</a:t>
            </a:r>
          </a:p>
        </p:txBody>
      </p:sp>
      <p:sp>
        <p:nvSpPr>
          <p:cNvPr id="21565" name="Text Box 61"/>
          <p:cNvSpPr txBox="1">
            <a:spLocks noChangeArrowheads="1"/>
          </p:cNvSpPr>
          <p:nvPr/>
        </p:nvSpPr>
        <p:spPr bwMode="auto">
          <a:xfrm>
            <a:off x="7848600" y="48006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360</a:t>
            </a:r>
          </a:p>
        </p:txBody>
      </p:sp>
      <p:sp>
        <p:nvSpPr>
          <p:cNvPr id="21569" name="Line 65"/>
          <p:cNvSpPr>
            <a:spLocks noChangeShapeType="1"/>
          </p:cNvSpPr>
          <p:nvPr/>
        </p:nvSpPr>
        <p:spPr bwMode="auto">
          <a:xfrm flipV="1">
            <a:off x="5334000" y="45720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1570" name="Line 66"/>
          <p:cNvSpPr>
            <a:spLocks noChangeShapeType="1"/>
          </p:cNvSpPr>
          <p:nvPr/>
        </p:nvSpPr>
        <p:spPr bwMode="auto">
          <a:xfrm>
            <a:off x="5486400" y="4572000"/>
            <a:ext cx="0" cy="6096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1571" name="Line 67"/>
          <p:cNvSpPr>
            <a:spLocks noChangeShapeType="1"/>
          </p:cNvSpPr>
          <p:nvPr/>
        </p:nvSpPr>
        <p:spPr bwMode="auto">
          <a:xfrm>
            <a:off x="6553200" y="4572000"/>
            <a:ext cx="0" cy="6096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1572" name="Text Box 68"/>
          <p:cNvSpPr txBox="1">
            <a:spLocks noChangeArrowheads="1"/>
          </p:cNvSpPr>
          <p:nvPr/>
        </p:nvSpPr>
        <p:spPr bwMode="auto">
          <a:xfrm>
            <a:off x="5257800" y="5181600"/>
            <a:ext cx="4572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30</a:t>
            </a:r>
          </a:p>
        </p:txBody>
      </p:sp>
      <p:sp>
        <p:nvSpPr>
          <p:cNvPr id="21573" name="Text Box 69"/>
          <p:cNvSpPr txBox="1">
            <a:spLocks noChangeArrowheads="1"/>
          </p:cNvSpPr>
          <p:nvPr/>
        </p:nvSpPr>
        <p:spPr bwMode="auto">
          <a:xfrm>
            <a:off x="6324600" y="5181600"/>
            <a:ext cx="533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150</a:t>
            </a:r>
          </a:p>
        </p:txBody>
      </p:sp>
      <p:sp>
        <p:nvSpPr>
          <p:cNvPr id="21574" name="Text Box 70"/>
          <p:cNvSpPr txBox="1">
            <a:spLocks noChangeArrowheads="1"/>
          </p:cNvSpPr>
          <p:nvPr/>
        </p:nvSpPr>
        <p:spPr bwMode="auto">
          <a:xfrm>
            <a:off x="4876800" y="4419600"/>
            <a:ext cx="4572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solidFill>
                  <a:srgbClr val="FF0000"/>
                </a:solidFill>
                <a:latin typeface="Comic Sans MS" pitchFamily="66" charset="0"/>
              </a:rPr>
              <a:t>0.5</a:t>
            </a:r>
          </a:p>
        </p:txBody>
      </p:sp>
      <p:graphicFrame>
        <p:nvGraphicFramePr>
          <p:cNvPr id="21575" name="Object 71"/>
          <p:cNvGraphicFramePr>
            <a:graphicFrameLocks noChangeAspect="1"/>
          </p:cNvGraphicFramePr>
          <p:nvPr/>
        </p:nvGraphicFramePr>
        <p:xfrm>
          <a:off x="5334000" y="5867400"/>
          <a:ext cx="1752600" cy="374650"/>
        </p:xfrm>
        <a:graphic>
          <a:graphicData uri="http://schemas.openxmlformats.org/presentationml/2006/ole">
            <p:oleObj spid="_x0000_s17453" name="Equation" r:id="rId8" imgW="952087" imgH="203112" progId="">
              <p:embed/>
            </p:oleObj>
          </a:graphicData>
        </a:graphic>
      </p:graphicFrame>
      <p:sp>
        <p:nvSpPr>
          <p:cNvPr id="21576" name="Rectangle 72"/>
          <p:cNvSpPr>
            <a:spLocks noChangeArrowheads="1"/>
          </p:cNvSpPr>
          <p:nvPr/>
        </p:nvSpPr>
        <p:spPr bwMode="auto">
          <a:xfrm>
            <a:off x="5257800" y="5867400"/>
            <a:ext cx="1905000" cy="381000"/>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1577" name="Text Box 73"/>
          <p:cNvSpPr txBox="1">
            <a:spLocks noChangeArrowheads="1"/>
          </p:cNvSpPr>
          <p:nvPr/>
        </p:nvSpPr>
        <p:spPr bwMode="auto">
          <a:xfrm>
            <a:off x="8229600" y="45720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Sin</a:t>
            </a:r>
            <a:r>
              <a:rPr lang="el-GR" altLang="en-US" sz="1400">
                <a:latin typeface="Comic Sans MS" pitchFamily="66" charset="0"/>
              </a:rPr>
              <a:t>θ</a:t>
            </a:r>
          </a:p>
        </p:txBody>
      </p:sp>
      <p:pic>
        <p:nvPicPr>
          <p:cNvPr id="17446" name="Picture 74" descr="fingerprint"/>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47" name="Picture 75" descr="fingerprint"/>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830580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1507">
                                            <p:txEl>
                                              <p:pRg st="4" end="4"/>
                                            </p:txEl>
                                          </p:spTgt>
                                        </p:tgtEl>
                                        <p:attrNameLst>
                                          <p:attrName>style.visibility</p:attrName>
                                        </p:attrNameLst>
                                      </p:cBhvr>
                                      <p:to>
                                        <p:strVal val="visible"/>
                                      </p:to>
                                    </p:set>
                                    <p:animEffect transition="in" filter="blinds(horizontal)">
                                      <p:cBhvr>
                                        <p:cTn id="7" dur="500"/>
                                        <p:tgtEl>
                                          <p:spTgt spid="21507">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1507">
                                            <p:txEl>
                                              <p:pRg st="5" end="5"/>
                                            </p:txEl>
                                          </p:spTgt>
                                        </p:tgtEl>
                                        <p:attrNameLst>
                                          <p:attrName>style.visibility</p:attrName>
                                        </p:attrNameLst>
                                      </p:cBhvr>
                                      <p:to>
                                        <p:strVal val="visible"/>
                                      </p:to>
                                    </p:set>
                                    <p:animEffect transition="in" filter="blinds(horizontal)">
                                      <p:cBhvr>
                                        <p:cTn id="10" dur="500"/>
                                        <p:tgtEl>
                                          <p:spTgt spid="21507">
                                            <p:txEl>
                                              <p:pRg st="5" end="5"/>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1542"/>
                                        </p:tgtEl>
                                        <p:attrNameLst>
                                          <p:attrName>style.visibility</p:attrName>
                                        </p:attrNameLst>
                                      </p:cBhvr>
                                      <p:to>
                                        <p:strVal val="visible"/>
                                      </p:to>
                                    </p:set>
                                    <p:animEffect transition="in" filter="blinds(horizontal)">
                                      <p:cBhvr>
                                        <p:cTn id="15" dur="500"/>
                                        <p:tgtEl>
                                          <p:spTgt spid="21542"/>
                                        </p:tgtEl>
                                      </p:cBhvr>
                                    </p:animEffect>
                                  </p:childTnLst>
                                </p:cTn>
                              </p:par>
                              <p:par>
                                <p:cTn id="16" presetID="3" presetClass="entr" presetSubtype="10" fill="hold" nodeType="withEffect">
                                  <p:stCondLst>
                                    <p:cond delay="0"/>
                                  </p:stCondLst>
                                  <p:childTnLst>
                                    <p:set>
                                      <p:cBhvr>
                                        <p:cTn id="17" dur="1" fill="hold">
                                          <p:stCondLst>
                                            <p:cond delay="0"/>
                                          </p:stCondLst>
                                        </p:cTn>
                                        <p:tgtEl>
                                          <p:spTgt spid="21543"/>
                                        </p:tgtEl>
                                        <p:attrNameLst>
                                          <p:attrName>style.visibility</p:attrName>
                                        </p:attrNameLst>
                                      </p:cBhvr>
                                      <p:to>
                                        <p:strVal val="visible"/>
                                      </p:to>
                                    </p:set>
                                    <p:animEffect transition="in" filter="blinds(horizontal)">
                                      <p:cBhvr>
                                        <p:cTn id="18" dur="500"/>
                                        <p:tgtEl>
                                          <p:spTgt spid="21543"/>
                                        </p:tgtEl>
                                      </p:cBhvr>
                                    </p:animEffect>
                                  </p:childTnLst>
                                </p:cTn>
                              </p:par>
                              <p:par>
                                <p:cTn id="19" presetID="3" presetClass="entr" presetSubtype="10" fill="hold" nodeType="withEffect">
                                  <p:stCondLst>
                                    <p:cond delay="0"/>
                                  </p:stCondLst>
                                  <p:childTnLst>
                                    <p:set>
                                      <p:cBhvr>
                                        <p:cTn id="20" dur="1" fill="hold">
                                          <p:stCondLst>
                                            <p:cond delay="0"/>
                                          </p:stCondLst>
                                        </p:cTn>
                                        <p:tgtEl>
                                          <p:spTgt spid="21544"/>
                                        </p:tgtEl>
                                        <p:attrNameLst>
                                          <p:attrName>style.visibility</p:attrName>
                                        </p:attrNameLst>
                                      </p:cBhvr>
                                      <p:to>
                                        <p:strVal val="visible"/>
                                      </p:to>
                                    </p:set>
                                    <p:animEffect transition="in" filter="blinds(horizontal)">
                                      <p:cBhvr>
                                        <p:cTn id="21" dur="500"/>
                                        <p:tgtEl>
                                          <p:spTgt spid="2154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nodeType="clickEffect">
                                  <p:stCondLst>
                                    <p:cond delay="0"/>
                                  </p:stCondLst>
                                  <p:childTnLst>
                                    <p:set>
                                      <p:cBhvr>
                                        <p:cTn id="25" dur="1" fill="hold">
                                          <p:stCondLst>
                                            <p:cond delay="0"/>
                                          </p:stCondLst>
                                        </p:cTn>
                                        <p:tgtEl>
                                          <p:spTgt spid="21545"/>
                                        </p:tgtEl>
                                        <p:attrNameLst>
                                          <p:attrName>style.visibility</p:attrName>
                                        </p:attrNameLst>
                                      </p:cBhvr>
                                      <p:to>
                                        <p:strVal val="visible"/>
                                      </p:to>
                                    </p:set>
                                    <p:animEffect transition="in" filter="blinds(horizontal)">
                                      <p:cBhvr>
                                        <p:cTn id="26" dur="500"/>
                                        <p:tgtEl>
                                          <p:spTgt spid="2154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1548"/>
                                        </p:tgtEl>
                                        <p:attrNameLst>
                                          <p:attrName>style.visibility</p:attrName>
                                        </p:attrNameLst>
                                      </p:cBhvr>
                                      <p:to>
                                        <p:strVal val="visible"/>
                                      </p:to>
                                    </p:set>
                                    <p:animEffect transition="in" filter="blinds(horizontal)">
                                      <p:cBhvr>
                                        <p:cTn id="31" dur="500"/>
                                        <p:tgtEl>
                                          <p:spTgt spid="2154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1550"/>
                                        </p:tgtEl>
                                        <p:attrNameLst>
                                          <p:attrName>style.visibility</p:attrName>
                                        </p:attrNameLst>
                                      </p:cBhvr>
                                      <p:to>
                                        <p:strVal val="visible"/>
                                      </p:to>
                                    </p:set>
                                    <p:animEffect transition="in" filter="blinds(horizontal)">
                                      <p:cBhvr>
                                        <p:cTn id="36" dur="500"/>
                                        <p:tgtEl>
                                          <p:spTgt spid="2155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nodeType="clickEffect">
                                  <p:stCondLst>
                                    <p:cond delay="0"/>
                                  </p:stCondLst>
                                  <p:childTnLst>
                                    <p:set>
                                      <p:cBhvr>
                                        <p:cTn id="40" dur="1" fill="hold">
                                          <p:stCondLst>
                                            <p:cond delay="0"/>
                                          </p:stCondLst>
                                        </p:cTn>
                                        <p:tgtEl>
                                          <p:spTgt spid="21546"/>
                                        </p:tgtEl>
                                        <p:attrNameLst>
                                          <p:attrName>style.visibility</p:attrName>
                                        </p:attrNameLst>
                                      </p:cBhvr>
                                      <p:to>
                                        <p:strVal val="visible"/>
                                      </p:to>
                                    </p:set>
                                    <p:animEffect transition="in" filter="blinds(horizontal)">
                                      <p:cBhvr>
                                        <p:cTn id="41" dur="500"/>
                                        <p:tgtEl>
                                          <p:spTgt spid="2154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21549"/>
                                        </p:tgtEl>
                                        <p:attrNameLst>
                                          <p:attrName>style.visibility</p:attrName>
                                        </p:attrNameLst>
                                      </p:cBhvr>
                                      <p:to>
                                        <p:strVal val="visible"/>
                                      </p:to>
                                    </p:set>
                                    <p:animEffect transition="in" filter="blinds(horizontal)">
                                      <p:cBhvr>
                                        <p:cTn id="46" dur="500"/>
                                        <p:tgtEl>
                                          <p:spTgt spid="2154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1551"/>
                                        </p:tgtEl>
                                        <p:attrNameLst>
                                          <p:attrName>style.visibility</p:attrName>
                                        </p:attrNameLst>
                                      </p:cBhvr>
                                      <p:to>
                                        <p:strVal val="visible"/>
                                      </p:to>
                                    </p:set>
                                    <p:animEffect transition="in" filter="blinds(horizontal)">
                                      <p:cBhvr>
                                        <p:cTn id="51" dur="500"/>
                                        <p:tgtEl>
                                          <p:spTgt spid="21551"/>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3" presetClass="entr" presetSubtype="10" fill="hold" nodeType="clickEffect">
                                  <p:stCondLst>
                                    <p:cond delay="0"/>
                                  </p:stCondLst>
                                  <p:childTnLst>
                                    <p:set>
                                      <p:cBhvr>
                                        <p:cTn id="55" dur="1" fill="hold">
                                          <p:stCondLst>
                                            <p:cond delay="0"/>
                                          </p:stCondLst>
                                        </p:cTn>
                                        <p:tgtEl>
                                          <p:spTgt spid="21547"/>
                                        </p:tgtEl>
                                        <p:attrNameLst>
                                          <p:attrName>style.visibility</p:attrName>
                                        </p:attrNameLst>
                                      </p:cBhvr>
                                      <p:to>
                                        <p:strVal val="visible"/>
                                      </p:to>
                                    </p:set>
                                    <p:animEffect transition="in" filter="blinds(horizontal)">
                                      <p:cBhvr>
                                        <p:cTn id="56" dur="500"/>
                                        <p:tgtEl>
                                          <p:spTgt spid="21547"/>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21552"/>
                                        </p:tgtEl>
                                        <p:attrNameLst>
                                          <p:attrName>style.visibility</p:attrName>
                                        </p:attrNameLst>
                                      </p:cBhvr>
                                      <p:to>
                                        <p:strVal val="visible"/>
                                      </p:to>
                                    </p:set>
                                    <p:animEffect transition="in" filter="blinds(horizontal)">
                                      <p:cBhvr>
                                        <p:cTn id="61" dur="500"/>
                                        <p:tgtEl>
                                          <p:spTgt spid="21552"/>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21553"/>
                                        </p:tgtEl>
                                        <p:attrNameLst>
                                          <p:attrName>style.visibility</p:attrName>
                                        </p:attrNameLst>
                                      </p:cBhvr>
                                      <p:to>
                                        <p:strVal val="visible"/>
                                      </p:to>
                                    </p:set>
                                    <p:animEffect transition="in" filter="blinds(horizontal)">
                                      <p:cBhvr>
                                        <p:cTn id="64" dur="500"/>
                                        <p:tgtEl>
                                          <p:spTgt spid="21553"/>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21556"/>
                                        </p:tgtEl>
                                        <p:attrNameLst>
                                          <p:attrName>style.visibility</p:attrName>
                                        </p:attrNameLst>
                                      </p:cBhvr>
                                      <p:to>
                                        <p:strVal val="visible"/>
                                      </p:to>
                                    </p:set>
                                    <p:animEffect transition="in" filter="blinds(horizontal)">
                                      <p:cBhvr>
                                        <p:cTn id="67" dur="500"/>
                                        <p:tgtEl>
                                          <p:spTgt spid="21556"/>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21557"/>
                                        </p:tgtEl>
                                        <p:attrNameLst>
                                          <p:attrName>style.visibility</p:attrName>
                                        </p:attrNameLst>
                                      </p:cBhvr>
                                      <p:to>
                                        <p:strVal val="visible"/>
                                      </p:to>
                                    </p:set>
                                    <p:animEffect transition="in" filter="blinds(horizontal)">
                                      <p:cBhvr>
                                        <p:cTn id="70" dur="500"/>
                                        <p:tgtEl>
                                          <p:spTgt spid="21557"/>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21555"/>
                                        </p:tgtEl>
                                        <p:attrNameLst>
                                          <p:attrName>style.visibility</p:attrName>
                                        </p:attrNameLst>
                                      </p:cBhvr>
                                      <p:to>
                                        <p:strVal val="visible"/>
                                      </p:to>
                                    </p:set>
                                    <p:animEffect transition="in" filter="blinds(horizontal)">
                                      <p:cBhvr>
                                        <p:cTn id="73" dur="500"/>
                                        <p:tgtEl>
                                          <p:spTgt spid="21555"/>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21554"/>
                                        </p:tgtEl>
                                        <p:attrNameLst>
                                          <p:attrName>style.visibility</p:attrName>
                                        </p:attrNameLst>
                                      </p:cBhvr>
                                      <p:to>
                                        <p:strVal val="visible"/>
                                      </p:to>
                                    </p:set>
                                    <p:animEffect transition="in" filter="blinds(horizontal)">
                                      <p:cBhvr>
                                        <p:cTn id="76" dur="500"/>
                                        <p:tgtEl>
                                          <p:spTgt spid="21554"/>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21562"/>
                                        </p:tgtEl>
                                        <p:attrNameLst>
                                          <p:attrName>style.visibility</p:attrName>
                                        </p:attrNameLst>
                                      </p:cBhvr>
                                      <p:to>
                                        <p:strVal val="visible"/>
                                      </p:to>
                                    </p:set>
                                    <p:animEffect transition="in" filter="blinds(horizontal)">
                                      <p:cBhvr>
                                        <p:cTn id="79" dur="500"/>
                                        <p:tgtEl>
                                          <p:spTgt spid="21562"/>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21563"/>
                                        </p:tgtEl>
                                        <p:attrNameLst>
                                          <p:attrName>style.visibility</p:attrName>
                                        </p:attrNameLst>
                                      </p:cBhvr>
                                      <p:to>
                                        <p:strVal val="visible"/>
                                      </p:to>
                                    </p:set>
                                    <p:animEffect transition="in" filter="blinds(horizontal)">
                                      <p:cBhvr>
                                        <p:cTn id="82" dur="500"/>
                                        <p:tgtEl>
                                          <p:spTgt spid="21563"/>
                                        </p:tgtEl>
                                      </p:cBhvr>
                                    </p:animEffect>
                                  </p:childTnLst>
                                </p:cTn>
                              </p:par>
                              <p:par>
                                <p:cTn id="83" presetID="3" presetClass="entr" presetSubtype="10" fill="hold" grpId="0" nodeType="withEffect">
                                  <p:stCondLst>
                                    <p:cond delay="0"/>
                                  </p:stCondLst>
                                  <p:childTnLst>
                                    <p:set>
                                      <p:cBhvr>
                                        <p:cTn id="84" dur="1" fill="hold">
                                          <p:stCondLst>
                                            <p:cond delay="0"/>
                                          </p:stCondLst>
                                        </p:cTn>
                                        <p:tgtEl>
                                          <p:spTgt spid="21564"/>
                                        </p:tgtEl>
                                        <p:attrNameLst>
                                          <p:attrName>style.visibility</p:attrName>
                                        </p:attrNameLst>
                                      </p:cBhvr>
                                      <p:to>
                                        <p:strVal val="visible"/>
                                      </p:to>
                                    </p:set>
                                    <p:animEffect transition="in" filter="blinds(horizontal)">
                                      <p:cBhvr>
                                        <p:cTn id="85" dur="500"/>
                                        <p:tgtEl>
                                          <p:spTgt spid="21564"/>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21565"/>
                                        </p:tgtEl>
                                        <p:attrNameLst>
                                          <p:attrName>style.visibility</p:attrName>
                                        </p:attrNameLst>
                                      </p:cBhvr>
                                      <p:to>
                                        <p:strVal val="visible"/>
                                      </p:to>
                                    </p:set>
                                    <p:animEffect transition="in" filter="blinds(horizontal)">
                                      <p:cBhvr>
                                        <p:cTn id="88" dur="500"/>
                                        <p:tgtEl>
                                          <p:spTgt spid="21565"/>
                                        </p:tgtEl>
                                      </p:cBhvr>
                                    </p:animEffect>
                                  </p:childTnLst>
                                </p:cTn>
                              </p:par>
                              <p:par>
                                <p:cTn id="89" presetID="3" presetClass="entr" presetSubtype="10" fill="hold" grpId="0" nodeType="withEffect">
                                  <p:stCondLst>
                                    <p:cond delay="0"/>
                                  </p:stCondLst>
                                  <p:childTnLst>
                                    <p:set>
                                      <p:cBhvr>
                                        <p:cTn id="90" dur="1" fill="hold">
                                          <p:stCondLst>
                                            <p:cond delay="0"/>
                                          </p:stCondLst>
                                        </p:cTn>
                                        <p:tgtEl>
                                          <p:spTgt spid="21577"/>
                                        </p:tgtEl>
                                        <p:attrNameLst>
                                          <p:attrName>style.visibility</p:attrName>
                                        </p:attrNameLst>
                                      </p:cBhvr>
                                      <p:to>
                                        <p:strVal val="visible"/>
                                      </p:to>
                                    </p:set>
                                    <p:animEffect transition="in" filter="blinds(horizontal)">
                                      <p:cBhvr>
                                        <p:cTn id="91" dur="500"/>
                                        <p:tgtEl>
                                          <p:spTgt spid="21577"/>
                                        </p:tgtEl>
                                      </p:cBhvr>
                                    </p:animEffect>
                                  </p:childTnLst>
                                </p:cTn>
                              </p:par>
                              <p:par>
                                <p:cTn id="92" presetID="3" presetClass="entr" presetSubtype="10" fill="hold" grpId="0" nodeType="withEffect">
                                  <p:stCondLst>
                                    <p:cond delay="0"/>
                                  </p:stCondLst>
                                  <p:childTnLst>
                                    <p:set>
                                      <p:cBhvr>
                                        <p:cTn id="93" dur="1" fill="hold">
                                          <p:stCondLst>
                                            <p:cond delay="0"/>
                                          </p:stCondLst>
                                        </p:cTn>
                                        <p:tgtEl>
                                          <p:spTgt spid="21559"/>
                                        </p:tgtEl>
                                        <p:attrNameLst>
                                          <p:attrName>style.visibility</p:attrName>
                                        </p:attrNameLst>
                                      </p:cBhvr>
                                      <p:to>
                                        <p:strVal val="visible"/>
                                      </p:to>
                                    </p:set>
                                    <p:animEffect transition="in" filter="blinds(horizontal)">
                                      <p:cBhvr>
                                        <p:cTn id="94" dur="500"/>
                                        <p:tgtEl>
                                          <p:spTgt spid="21559"/>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21558"/>
                                        </p:tgtEl>
                                        <p:attrNameLst>
                                          <p:attrName>style.visibility</p:attrName>
                                        </p:attrNameLst>
                                      </p:cBhvr>
                                      <p:to>
                                        <p:strVal val="visible"/>
                                      </p:to>
                                    </p:set>
                                    <p:animEffect transition="in" filter="blinds(horizontal)">
                                      <p:cBhvr>
                                        <p:cTn id="97" dur="500"/>
                                        <p:tgtEl>
                                          <p:spTgt spid="21558"/>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21560"/>
                                        </p:tgtEl>
                                        <p:attrNameLst>
                                          <p:attrName>style.visibility</p:attrName>
                                        </p:attrNameLst>
                                      </p:cBhvr>
                                      <p:to>
                                        <p:strVal val="visible"/>
                                      </p:to>
                                    </p:set>
                                    <p:animEffect transition="in" filter="blinds(horizontal)">
                                      <p:cBhvr>
                                        <p:cTn id="100" dur="500"/>
                                        <p:tgtEl>
                                          <p:spTgt spid="21560"/>
                                        </p:tgtEl>
                                      </p:cBhvr>
                                    </p:animEffect>
                                  </p:childTnLst>
                                </p:cTn>
                              </p:par>
                              <p:par>
                                <p:cTn id="101" presetID="3" presetClass="entr" presetSubtype="10" fill="hold" grpId="0" nodeType="withEffect">
                                  <p:stCondLst>
                                    <p:cond delay="0"/>
                                  </p:stCondLst>
                                  <p:childTnLst>
                                    <p:set>
                                      <p:cBhvr>
                                        <p:cTn id="102" dur="1" fill="hold">
                                          <p:stCondLst>
                                            <p:cond delay="0"/>
                                          </p:stCondLst>
                                        </p:cTn>
                                        <p:tgtEl>
                                          <p:spTgt spid="21561"/>
                                        </p:tgtEl>
                                        <p:attrNameLst>
                                          <p:attrName>style.visibility</p:attrName>
                                        </p:attrNameLst>
                                      </p:cBhvr>
                                      <p:to>
                                        <p:strVal val="visible"/>
                                      </p:to>
                                    </p:set>
                                    <p:animEffect transition="in" filter="blinds(horizontal)">
                                      <p:cBhvr>
                                        <p:cTn id="103" dur="500"/>
                                        <p:tgtEl>
                                          <p:spTgt spid="21561"/>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21574"/>
                                        </p:tgtEl>
                                        <p:attrNameLst>
                                          <p:attrName>style.visibility</p:attrName>
                                        </p:attrNameLst>
                                      </p:cBhvr>
                                      <p:to>
                                        <p:strVal val="visible"/>
                                      </p:to>
                                    </p:set>
                                    <p:animEffect transition="in" filter="blinds(horizontal)">
                                      <p:cBhvr>
                                        <p:cTn id="108" dur="500"/>
                                        <p:tgtEl>
                                          <p:spTgt spid="21574"/>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 presetClass="entr" presetSubtype="5" fill="hold" grpId="0" nodeType="clickEffect">
                                  <p:stCondLst>
                                    <p:cond delay="0"/>
                                  </p:stCondLst>
                                  <p:childTnLst>
                                    <p:set>
                                      <p:cBhvr>
                                        <p:cTn id="112" dur="1" fill="hold">
                                          <p:stCondLst>
                                            <p:cond delay="0"/>
                                          </p:stCondLst>
                                        </p:cTn>
                                        <p:tgtEl>
                                          <p:spTgt spid="21569"/>
                                        </p:tgtEl>
                                        <p:attrNameLst>
                                          <p:attrName>style.visibility</p:attrName>
                                        </p:attrNameLst>
                                      </p:cBhvr>
                                      <p:to>
                                        <p:strVal val="visible"/>
                                      </p:to>
                                    </p:set>
                                    <p:animEffect transition="in" filter="blinds(vertical)">
                                      <p:cBhvr>
                                        <p:cTn id="113" dur="500"/>
                                        <p:tgtEl>
                                          <p:spTgt spid="21569"/>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21570"/>
                                        </p:tgtEl>
                                        <p:attrNameLst>
                                          <p:attrName>style.visibility</p:attrName>
                                        </p:attrNameLst>
                                      </p:cBhvr>
                                      <p:to>
                                        <p:strVal val="visible"/>
                                      </p:to>
                                    </p:set>
                                    <p:animEffect transition="in" filter="blinds(horizontal)">
                                      <p:cBhvr>
                                        <p:cTn id="118" dur="500"/>
                                        <p:tgtEl>
                                          <p:spTgt spid="21570"/>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21572"/>
                                        </p:tgtEl>
                                        <p:attrNameLst>
                                          <p:attrName>style.visibility</p:attrName>
                                        </p:attrNameLst>
                                      </p:cBhvr>
                                      <p:to>
                                        <p:strVal val="visible"/>
                                      </p:to>
                                    </p:set>
                                    <p:animEffect transition="in" filter="blinds(horizontal)">
                                      <p:cBhvr>
                                        <p:cTn id="123" dur="500"/>
                                        <p:tgtEl>
                                          <p:spTgt spid="21572"/>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21571"/>
                                        </p:tgtEl>
                                        <p:attrNameLst>
                                          <p:attrName>style.visibility</p:attrName>
                                        </p:attrNameLst>
                                      </p:cBhvr>
                                      <p:to>
                                        <p:strVal val="visible"/>
                                      </p:to>
                                    </p:set>
                                    <p:animEffect transition="in" filter="blinds(horizontal)">
                                      <p:cBhvr>
                                        <p:cTn id="128" dur="500"/>
                                        <p:tgtEl>
                                          <p:spTgt spid="21571"/>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3" presetClass="entr" presetSubtype="10" fill="hold" grpId="0" nodeType="clickEffect">
                                  <p:stCondLst>
                                    <p:cond delay="0"/>
                                  </p:stCondLst>
                                  <p:childTnLst>
                                    <p:set>
                                      <p:cBhvr>
                                        <p:cTn id="132" dur="1" fill="hold">
                                          <p:stCondLst>
                                            <p:cond delay="0"/>
                                          </p:stCondLst>
                                        </p:cTn>
                                        <p:tgtEl>
                                          <p:spTgt spid="21573"/>
                                        </p:tgtEl>
                                        <p:attrNameLst>
                                          <p:attrName>style.visibility</p:attrName>
                                        </p:attrNameLst>
                                      </p:cBhvr>
                                      <p:to>
                                        <p:strVal val="visible"/>
                                      </p:to>
                                    </p:set>
                                    <p:animEffect transition="in" filter="blinds(horizontal)">
                                      <p:cBhvr>
                                        <p:cTn id="133" dur="500"/>
                                        <p:tgtEl>
                                          <p:spTgt spid="21573"/>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3" presetClass="entr" presetSubtype="10" fill="hold" nodeType="clickEffect">
                                  <p:stCondLst>
                                    <p:cond delay="0"/>
                                  </p:stCondLst>
                                  <p:childTnLst>
                                    <p:set>
                                      <p:cBhvr>
                                        <p:cTn id="137" dur="1" fill="hold">
                                          <p:stCondLst>
                                            <p:cond delay="0"/>
                                          </p:stCondLst>
                                        </p:cTn>
                                        <p:tgtEl>
                                          <p:spTgt spid="21575"/>
                                        </p:tgtEl>
                                        <p:attrNameLst>
                                          <p:attrName>style.visibility</p:attrName>
                                        </p:attrNameLst>
                                      </p:cBhvr>
                                      <p:to>
                                        <p:strVal val="visible"/>
                                      </p:to>
                                    </p:set>
                                    <p:animEffect transition="in" filter="blinds(horizontal)">
                                      <p:cBhvr>
                                        <p:cTn id="138" dur="500"/>
                                        <p:tgtEl>
                                          <p:spTgt spid="21575"/>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3" presetClass="entr" presetSubtype="10" fill="hold" grpId="0" nodeType="clickEffect">
                                  <p:stCondLst>
                                    <p:cond delay="0"/>
                                  </p:stCondLst>
                                  <p:childTnLst>
                                    <p:set>
                                      <p:cBhvr>
                                        <p:cTn id="142" dur="1" fill="hold">
                                          <p:stCondLst>
                                            <p:cond delay="0"/>
                                          </p:stCondLst>
                                        </p:cTn>
                                        <p:tgtEl>
                                          <p:spTgt spid="21576"/>
                                        </p:tgtEl>
                                        <p:attrNameLst>
                                          <p:attrName>style.visibility</p:attrName>
                                        </p:attrNameLst>
                                      </p:cBhvr>
                                      <p:to>
                                        <p:strVal val="visible"/>
                                      </p:to>
                                    </p:set>
                                    <p:animEffect transition="in" filter="blinds(horizontal)">
                                      <p:cBhvr>
                                        <p:cTn id="143" dur="500"/>
                                        <p:tgtEl>
                                          <p:spTgt spid="215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42" grpId="0"/>
      <p:bldP spid="21548" grpId="0" animBg="1"/>
      <p:bldP spid="21549" grpId="0" animBg="1"/>
      <p:bldP spid="21550" grpId="0"/>
      <p:bldP spid="21551" grpId="0"/>
      <p:bldP spid="21552" grpId="0" animBg="1"/>
      <p:bldP spid="21553" grpId="0" animBg="1"/>
      <p:bldP spid="21554" grpId="0" animBg="1"/>
      <p:bldP spid="21555" grpId="0" animBg="1"/>
      <p:bldP spid="21556" grpId="0" animBg="1"/>
      <p:bldP spid="21557" grpId="0" animBg="1"/>
      <p:bldP spid="21558" grpId="0" animBg="1"/>
      <p:bldP spid="21559" grpId="0" animBg="1"/>
      <p:bldP spid="21560" grpId="0" animBg="1"/>
      <p:bldP spid="21561" grpId="0" animBg="1"/>
      <p:bldP spid="21562" grpId="0"/>
      <p:bldP spid="21563" grpId="0"/>
      <p:bldP spid="21564" grpId="0"/>
      <p:bldP spid="21565" grpId="0"/>
      <p:bldP spid="21569" grpId="0" animBg="1"/>
      <p:bldP spid="21570" grpId="0" animBg="1"/>
      <p:bldP spid="21571" grpId="0" animBg="1"/>
      <p:bldP spid="21572" grpId="0"/>
      <p:bldP spid="21573" grpId="0"/>
      <p:bldP spid="21574" grpId="0"/>
      <p:bldP spid="21576" grpId="0" animBg="1"/>
      <p:bldP spid="2157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18435" name="Rectangle 3"/>
          <p:cNvSpPr>
            <a:spLocks noGrp="1" noChangeArrowheads="1"/>
          </p:cNvSpPr>
          <p:nvPr>
            <p:ph type="body" idx="1"/>
          </p:nvPr>
        </p:nvSpPr>
        <p:spPr>
          <a:xfrm>
            <a:off x="228600" y="1600200"/>
            <a:ext cx="4572000" cy="4525963"/>
          </a:xfrm>
        </p:spPr>
        <p:txBody>
          <a:bodyPr/>
          <a:lstStyle/>
          <a:p>
            <a:pPr marL="0" indent="0" algn="ctr" eaLnBrk="1" hangingPunct="1">
              <a:buFontTx/>
              <a:buNone/>
            </a:pPr>
            <a:r>
              <a:rPr lang="en-GB" altLang="en-US" sz="1800" b="1" u="sng" smtClean="0">
                <a:latin typeface="Comic Sans MS" pitchFamily="66" charset="0"/>
              </a:rPr>
              <a:t>You need to be able to solve Trigonometrical Equations of the form Sin/Cos/Tan</a:t>
            </a:r>
            <a:r>
              <a:rPr lang="el-GR" altLang="en-US" sz="1800" b="1" u="sng" smtClean="0">
                <a:latin typeface="Comic Sans MS" pitchFamily="66" charset="0"/>
              </a:rPr>
              <a:t>θ</a:t>
            </a:r>
            <a:r>
              <a:rPr lang="en-GB" altLang="en-US" sz="1800" b="1" u="sng" smtClean="0">
                <a:latin typeface="Comic Sans MS" pitchFamily="66" charset="0"/>
              </a:rPr>
              <a:t> = k</a:t>
            </a:r>
            <a:endParaRPr lang="el-GR" altLang="en-US" sz="1800" smtClean="0">
              <a:latin typeface="Comic Sans MS" pitchFamily="66" charset="0"/>
            </a:endParaRPr>
          </a:p>
          <a:p>
            <a:pPr marL="0" indent="0" algn="ctr" eaLnBrk="1" hangingPunct="1">
              <a:buFontTx/>
              <a:buNone/>
            </a:pPr>
            <a:endParaRPr lang="en-GB" altLang="en-US" sz="1800" smtClean="0">
              <a:latin typeface="Comic Sans MS" pitchFamily="66" charset="0"/>
            </a:endParaRPr>
          </a:p>
          <a:p>
            <a:pPr marL="0" indent="0" algn="ctr" eaLnBrk="1" hangingPunct="1">
              <a:buFontTx/>
              <a:buNone/>
            </a:pPr>
            <a:r>
              <a:rPr lang="en-GB" altLang="en-US" sz="1600" smtClean="0">
                <a:latin typeface="Comic Sans MS" pitchFamily="66" charset="0"/>
              </a:rPr>
              <a:t>This is similar to the work covered in Chapter 8, and involves using your calculator and Trigonometrical Graphs to solve equations with multiple solutions.</a:t>
            </a:r>
          </a:p>
          <a:p>
            <a:pPr marL="0" indent="0" algn="ctr" eaLnBrk="1" hangingPunct="1">
              <a:buFontTx/>
              <a:buNone/>
            </a:pPr>
            <a:endParaRPr lang="en-GB" altLang="en-US" sz="1600" smtClean="0">
              <a:latin typeface="Comic Sans MS" pitchFamily="66" charset="0"/>
            </a:endParaRPr>
          </a:p>
          <a:p>
            <a:pPr marL="0" indent="0" algn="ctr" eaLnBrk="1" hangingPunct="1">
              <a:buFontTx/>
              <a:buNone/>
            </a:pPr>
            <a:r>
              <a:rPr lang="en-GB" altLang="en-US" sz="1600" smtClean="0">
                <a:latin typeface="Comic Sans MS" pitchFamily="66" charset="0"/>
              </a:rPr>
              <a:t>One thing you should pay careful attention to is the range the answers can be within, eg)</a:t>
            </a:r>
          </a:p>
          <a:p>
            <a:pPr marL="0" indent="0" algn="ctr" eaLnBrk="1" hangingPunct="1">
              <a:buFontTx/>
              <a:buNone/>
            </a:pPr>
            <a:r>
              <a:rPr lang="en-GB" altLang="en-US" sz="1600" smtClean="0">
                <a:latin typeface="Comic Sans MS" pitchFamily="66" charset="0"/>
              </a:rPr>
              <a:t>0  &gt;  x  &gt;  360</a:t>
            </a:r>
            <a:endParaRPr lang="en-GB" altLang="en-US" sz="1600" b="1" u="sng" smtClean="0">
              <a:latin typeface="Comic Sans MS" pitchFamily="66" charset="0"/>
            </a:endParaRPr>
          </a:p>
        </p:txBody>
      </p:sp>
      <p:sp>
        <p:nvSpPr>
          <p:cNvPr id="18436" name="Text Box 4"/>
          <p:cNvSpPr txBox="1">
            <a:spLocks noChangeArrowheads="1"/>
          </p:cNvSpPr>
          <p:nvPr/>
        </p:nvSpPr>
        <p:spPr bwMode="auto">
          <a:xfrm>
            <a:off x="8550275" y="6491288"/>
            <a:ext cx="5715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10B</a:t>
            </a:r>
          </a:p>
        </p:txBody>
      </p:sp>
      <p:sp>
        <p:nvSpPr>
          <p:cNvPr id="18437" name="Text Box 5"/>
          <p:cNvSpPr txBox="1">
            <a:spLocks noChangeArrowheads="1"/>
          </p:cNvSpPr>
          <p:nvPr/>
        </p:nvSpPr>
        <p:spPr bwMode="auto">
          <a:xfrm>
            <a:off x="4953000" y="1752600"/>
            <a:ext cx="35814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endParaRPr lang="el-GR" altLang="en-US" sz="1400">
              <a:latin typeface="Comic Sans MS" pitchFamily="66" charset="0"/>
            </a:endParaRPr>
          </a:p>
        </p:txBody>
      </p:sp>
      <p:graphicFrame>
        <p:nvGraphicFramePr>
          <p:cNvPr id="18438" name="Object 6"/>
          <p:cNvGraphicFramePr>
            <a:graphicFrameLocks noChangeAspect="1"/>
          </p:cNvGraphicFramePr>
          <p:nvPr/>
        </p:nvGraphicFramePr>
        <p:xfrm>
          <a:off x="5218113" y="2057400"/>
          <a:ext cx="3014662" cy="325438"/>
        </p:xfrm>
        <a:graphic>
          <a:graphicData uri="http://schemas.openxmlformats.org/presentationml/2006/ole">
            <p:oleObj spid="_x0000_s18475" name="Equation" r:id="rId3" imgW="1879600" imgH="203200" progId="">
              <p:embed/>
            </p:oleObj>
          </a:graphicData>
        </a:graphic>
      </p:graphicFrame>
      <p:graphicFrame>
        <p:nvGraphicFramePr>
          <p:cNvPr id="18439" name="Object 7"/>
          <p:cNvGraphicFramePr>
            <a:graphicFrameLocks noChangeAspect="1"/>
          </p:cNvGraphicFramePr>
          <p:nvPr/>
        </p:nvGraphicFramePr>
        <p:xfrm>
          <a:off x="5410200" y="2286000"/>
          <a:ext cx="2647950" cy="325438"/>
        </p:xfrm>
        <a:graphic>
          <a:graphicData uri="http://schemas.openxmlformats.org/presentationml/2006/ole">
            <p:oleObj spid="_x0000_s18476" name="Equation" r:id="rId4" imgW="1651000" imgH="203200" progId="">
              <p:embed/>
            </p:oleObj>
          </a:graphicData>
        </a:graphic>
      </p:graphicFrame>
      <p:graphicFrame>
        <p:nvGraphicFramePr>
          <p:cNvPr id="22536" name="Object 8"/>
          <p:cNvGraphicFramePr>
            <a:graphicFrameLocks noChangeAspect="1"/>
          </p:cNvGraphicFramePr>
          <p:nvPr/>
        </p:nvGraphicFramePr>
        <p:xfrm>
          <a:off x="5246688" y="2743200"/>
          <a:ext cx="1201737" cy="300038"/>
        </p:xfrm>
        <a:graphic>
          <a:graphicData uri="http://schemas.openxmlformats.org/presentationml/2006/ole">
            <p:oleObj spid="_x0000_s18477" name="Equation" r:id="rId5" imgW="710891" imgH="177723" progId="">
              <p:embed/>
            </p:oleObj>
          </a:graphicData>
        </a:graphic>
      </p:graphicFrame>
      <p:sp>
        <p:nvSpPr>
          <p:cNvPr id="22539" name="Arc 11"/>
          <p:cNvSpPr>
            <a:spLocks/>
          </p:cNvSpPr>
          <p:nvPr/>
        </p:nvSpPr>
        <p:spPr bwMode="auto">
          <a:xfrm>
            <a:off x="6618288" y="2895600"/>
            <a:ext cx="228600" cy="457200"/>
          </a:xfrm>
          <a:custGeom>
            <a:avLst/>
            <a:gdLst>
              <a:gd name="T0" fmla="*/ 19400 w 21776"/>
              <a:gd name="T1" fmla="*/ 0 h 43200"/>
              <a:gd name="T2" fmla="*/ 0 w 21776"/>
              <a:gd name="T3" fmla="*/ 4838584 h 43200"/>
              <a:gd name="T4" fmla="*/ 19400 w 21776"/>
              <a:gd name="T5" fmla="*/ 2419350 h 43200"/>
              <a:gd name="T6" fmla="*/ 0 60000 65536"/>
              <a:gd name="T7" fmla="*/ 0 60000 65536"/>
              <a:gd name="T8" fmla="*/ 0 60000 65536"/>
            </a:gdLst>
            <a:ahLst/>
            <a:cxnLst>
              <a:cxn ang="T6">
                <a:pos x="T0" y="T1"/>
              </a:cxn>
              <a:cxn ang="T7">
                <a:pos x="T2" y="T3"/>
              </a:cxn>
              <a:cxn ang="T8">
                <a:pos x="T4" y="T5"/>
              </a:cxn>
            </a:cxnLst>
            <a:rect l="0" t="0" r="r" b="b"/>
            <a:pathLst>
              <a:path w="21776" h="43200" fill="none" extrusionOk="0">
                <a:moveTo>
                  <a:pt x="175" y="0"/>
                </a:moveTo>
                <a:cubicBezTo>
                  <a:pt x="12105" y="0"/>
                  <a:pt x="21776" y="9670"/>
                  <a:pt x="21776" y="21600"/>
                </a:cubicBezTo>
                <a:cubicBezTo>
                  <a:pt x="21776" y="33529"/>
                  <a:pt x="12105" y="43200"/>
                  <a:pt x="176" y="43200"/>
                </a:cubicBezTo>
                <a:cubicBezTo>
                  <a:pt x="117" y="43200"/>
                  <a:pt x="58" y="43199"/>
                  <a:pt x="-1" y="43199"/>
                </a:cubicBezTo>
              </a:path>
              <a:path w="21776" h="43200" stroke="0" extrusionOk="0">
                <a:moveTo>
                  <a:pt x="175" y="0"/>
                </a:moveTo>
                <a:cubicBezTo>
                  <a:pt x="12105" y="0"/>
                  <a:pt x="21776" y="9670"/>
                  <a:pt x="21776" y="21600"/>
                </a:cubicBezTo>
                <a:cubicBezTo>
                  <a:pt x="21776" y="33529"/>
                  <a:pt x="12105" y="43200"/>
                  <a:pt x="176" y="43200"/>
                </a:cubicBezTo>
                <a:cubicBezTo>
                  <a:pt x="117" y="43200"/>
                  <a:pt x="58" y="43199"/>
                  <a:pt x="-1" y="43199"/>
                </a:cubicBezTo>
                <a:lnTo>
                  <a:pt x="176" y="21600"/>
                </a:lnTo>
                <a:lnTo>
                  <a:pt x="175"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2540" name="Arc 12"/>
          <p:cNvSpPr>
            <a:spLocks/>
          </p:cNvSpPr>
          <p:nvPr/>
        </p:nvSpPr>
        <p:spPr bwMode="auto">
          <a:xfrm>
            <a:off x="6618288" y="3352800"/>
            <a:ext cx="228600" cy="457200"/>
          </a:xfrm>
          <a:custGeom>
            <a:avLst/>
            <a:gdLst>
              <a:gd name="T0" fmla="*/ 19400 w 21776"/>
              <a:gd name="T1" fmla="*/ 0 h 43200"/>
              <a:gd name="T2" fmla="*/ 0 w 21776"/>
              <a:gd name="T3" fmla="*/ 4838584 h 43200"/>
              <a:gd name="T4" fmla="*/ 19400 w 21776"/>
              <a:gd name="T5" fmla="*/ 2419350 h 43200"/>
              <a:gd name="T6" fmla="*/ 0 60000 65536"/>
              <a:gd name="T7" fmla="*/ 0 60000 65536"/>
              <a:gd name="T8" fmla="*/ 0 60000 65536"/>
            </a:gdLst>
            <a:ahLst/>
            <a:cxnLst>
              <a:cxn ang="T6">
                <a:pos x="T0" y="T1"/>
              </a:cxn>
              <a:cxn ang="T7">
                <a:pos x="T2" y="T3"/>
              </a:cxn>
              <a:cxn ang="T8">
                <a:pos x="T4" y="T5"/>
              </a:cxn>
            </a:cxnLst>
            <a:rect l="0" t="0" r="r" b="b"/>
            <a:pathLst>
              <a:path w="21776" h="43200" fill="none" extrusionOk="0">
                <a:moveTo>
                  <a:pt x="175" y="0"/>
                </a:moveTo>
                <a:cubicBezTo>
                  <a:pt x="12105" y="0"/>
                  <a:pt x="21776" y="9670"/>
                  <a:pt x="21776" y="21600"/>
                </a:cubicBezTo>
                <a:cubicBezTo>
                  <a:pt x="21776" y="33529"/>
                  <a:pt x="12105" y="43200"/>
                  <a:pt x="176" y="43200"/>
                </a:cubicBezTo>
                <a:cubicBezTo>
                  <a:pt x="117" y="43200"/>
                  <a:pt x="58" y="43199"/>
                  <a:pt x="-1" y="43199"/>
                </a:cubicBezTo>
              </a:path>
              <a:path w="21776" h="43200" stroke="0" extrusionOk="0">
                <a:moveTo>
                  <a:pt x="175" y="0"/>
                </a:moveTo>
                <a:cubicBezTo>
                  <a:pt x="12105" y="0"/>
                  <a:pt x="21776" y="9670"/>
                  <a:pt x="21776" y="21600"/>
                </a:cubicBezTo>
                <a:cubicBezTo>
                  <a:pt x="21776" y="33529"/>
                  <a:pt x="12105" y="43200"/>
                  <a:pt x="176" y="43200"/>
                </a:cubicBezTo>
                <a:cubicBezTo>
                  <a:pt x="117" y="43200"/>
                  <a:pt x="58" y="43199"/>
                  <a:pt x="-1" y="43199"/>
                </a:cubicBezTo>
                <a:lnTo>
                  <a:pt x="176" y="21600"/>
                </a:lnTo>
                <a:lnTo>
                  <a:pt x="175"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2541" name="Text Box 13"/>
          <p:cNvSpPr txBox="1">
            <a:spLocks noChangeArrowheads="1"/>
          </p:cNvSpPr>
          <p:nvPr/>
        </p:nvSpPr>
        <p:spPr bwMode="auto">
          <a:xfrm>
            <a:off x="6770688" y="2971800"/>
            <a:ext cx="1211262"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Divide by 5</a:t>
            </a:r>
            <a:endParaRPr lang="en-GB" altLang="en-US" sz="1400" baseline="30000">
              <a:solidFill>
                <a:srgbClr val="FF0000"/>
              </a:solidFill>
              <a:latin typeface="Comic Sans MS" pitchFamily="66" charset="0"/>
            </a:endParaRPr>
          </a:p>
        </p:txBody>
      </p:sp>
      <p:sp>
        <p:nvSpPr>
          <p:cNvPr id="22542" name="Text Box 14"/>
          <p:cNvSpPr txBox="1">
            <a:spLocks noChangeArrowheads="1"/>
          </p:cNvSpPr>
          <p:nvPr/>
        </p:nvSpPr>
        <p:spPr bwMode="auto">
          <a:xfrm>
            <a:off x="6770688" y="3429000"/>
            <a:ext cx="11430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Use Sin</a:t>
            </a:r>
            <a:r>
              <a:rPr lang="en-GB" altLang="en-US" sz="1400" baseline="30000">
                <a:solidFill>
                  <a:srgbClr val="FF0000"/>
                </a:solidFill>
                <a:latin typeface="Comic Sans MS" pitchFamily="66" charset="0"/>
              </a:rPr>
              <a:t>-1</a:t>
            </a:r>
          </a:p>
        </p:txBody>
      </p:sp>
      <p:sp>
        <p:nvSpPr>
          <p:cNvPr id="22543" name="Line 15"/>
          <p:cNvSpPr>
            <a:spLocks noChangeShapeType="1"/>
          </p:cNvSpPr>
          <p:nvPr/>
        </p:nvSpPr>
        <p:spPr bwMode="auto">
          <a:xfrm>
            <a:off x="5334000" y="52578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2544" name="Line 16"/>
          <p:cNvSpPr>
            <a:spLocks noChangeShapeType="1"/>
          </p:cNvSpPr>
          <p:nvPr/>
        </p:nvSpPr>
        <p:spPr bwMode="auto">
          <a:xfrm>
            <a:off x="5334000" y="55626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2545" name="Line 17"/>
          <p:cNvSpPr>
            <a:spLocks noChangeShapeType="1"/>
          </p:cNvSpPr>
          <p:nvPr/>
        </p:nvSpPr>
        <p:spPr bwMode="auto">
          <a:xfrm>
            <a:off x="6019800" y="5486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2546" name="Line 18"/>
          <p:cNvSpPr>
            <a:spLocks noChangeShapeType="1"/>
          </p:cNvSpPr>
          <p:nvPr/>
        </p:nvSpPr>
        <p:spPr bwMode="auto">
          <a:xfrm>
            <a:off x="6705600" y="5486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2547" name="Line 19"/>
          <p:cNvSpPr>
            <a:spLocks noChangeShapeType="1"/>
          </p:cNvSpPr>
          <p:nvPr/>
        </p:nvSpPr>
        <p:spPr bwMode="auto">
          <a:xfrm>
            <a:off x="7391400" y="5486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2548" name="Line 20"/>
          <p:cNvSpPr>
            <a:spLocks noChangeShapeType="1"/>
          </p:cNvSpPr>
          <p:nvPr/>
        </p:nvSpPr>
        <p:spPr bwMode="auto">
          <a:xfrm>
            <a:off x="8077200" y="5486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2549" name="Arc 21"/>
          <p:cNvSpPr>
            <a:spLocks/>
          </p:cNvSpPr>
          <p:nvPr/>
        </p:nvSpPr>
        <p:spPr bwMode="auto">
          <a:xfrm>
            <a:off x="6019800" y="5257800"/>
            <a:ext cx="677863" cy="914400"/>
          </a:xfrm>
          <a:custGeom>
            <a:avLst/>
            <a:gdLst>
              <a:gd name="T0" fmla="*/ 0 w 16013"/>
              <a:gd name="T1" fmla="*/ 1778 h 21600"/>
              <a:gd name="T2" fmla="*/ 28695325 w 16013"/>
              <a:gd name="T3" fmla="*/ 12292076 h 21600"/>
              <a:gd name="T4" fmla="*/ 403213 w 16013"/>
              <a:gd name="T5" fmla="*/ 38709600 h 21600"/>
              <a:gd name="T6" fmla="*/ 0 60000 65536"/>
              <a:gd name="T7" fmla="*/ 0 60000 65536"/>
              <a:gd name="T8" fmla="*/ 0 60000 65536"/>
            </a:gdLst>
            <a:ahLst/>
            <a:cxnLst>
              <a:cxn ang="T6">
                <a:pos x="T0" y="T1"/>
              </a:cxn>
              <a:cxn ang="T7">
                <a:pos x="T2" y="T3"/>
              </a:cxn>
              <a:cxn ang="T8">
                <a:pos x="T4" y="T5"/>
              </a:cxn>
            </a:cxnLst>
            <a:rect l="0" t="0" r="r" b="b"/>
            <a:pathLst>
              <a:path w="16013" h="21600" fill="none" extrusionOk="0">
                <a:moveTo>
                  <a:pt x="0" y="1"/>
                </a:moveTo>
                <a:cubicBezTo>
                  <a:pt x="74" y="0"/>
                  <a:pt x="149" y="-1"/>
                  <a:pt x="225" y="0"/>
                </a:cubicBezTo>
                <a:cubicBezTo>
                  <a:pt x="6210" y="0"/>
                  <a:pt x="11928" y="2483"/>
                  <a:pt x="16013" y="6858"/>
                </a:cubicBezTo>
              </a:path>
              <a:path w="16013" h="21600" stroke="0" extrusionOk="0">
                <a:moveTo>
                  <a:pt x="0" y="1"/>
                </a:moveTo>
                <a:cubicBezTo>
                  <a:pt x="74" y="0"/>
                  <a:pt x="149" y="-1"/>
                  <a:pt x="225" y="0"/>
                </a:cubicBezTo>
                <a:cubicBezTo>
                  <a:pt x="6210" y="0"/>
                  <a:pt x="11928" y="2483"/>
                  <a:pt x="16013" y="6858"/>
                </a:cubicBezTo>
                <a:lnTo>
                  <a:pt x="225" y="21600"/>
                </a:lnTo>
                <a:lnTo>
                  <a:pt x="0" y="1"/>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2550" name="Arc 22"/>
          <p:cNvSpPr>
            <a:spLocks/>
          </p:cNvSpPr>
          <p:nvPr/>
        </p:nvSpPr>
        <p:spPr bwMode="auto">
          <a:xfrm flipH="1">
            <a:off x="5334000" y="5257800"/>
            <a:ext cx="696913" cy="914400"/>
          </a:xfrm>
          <a:custGeom>
            <a:avLst/>
            <a:gdLst>
              <a:gd name="T0" fmla="*/ 0 w 16470"/>
              <a:gd name="T1" fmla="*/ 19727 h 21600"/>
              <a:gd name="T2" fmla="*/ 29489237 w 16470"/>
              <a:gd name="T3" fmla="*/ 12292076 h 21600"/>
              <a:gd name="T4" fmla="*/ 1221100 w 16470"/>
              <a:gd name="T5" fmla="*/ 38709600 h 21600"/>
              <a:gd name="T6" fmla="*/ 0 60000 65536"/>
              <a:gd name="T7" fmla="*/ 0 60000 65536"/>
              <a:gd name="T8" fmla="*/ 0 60000 65536"/>
            </a:gdLst>
            <a:ahLst/>
            <a:cxnLst>
              <a:cxn ang="T6">
                <a:pos x="T0" y="T1"/>
              </a:cxn>
              <a:cxn ang="T7">
                <a:pos x="T2" y="T3"/>
              </a:cxn>
              <a:cxn ang="T8">
                <a:pos x="T4" y="T5"/>
              </a:cxn>
            </a:cxnLst>
            <a:rect l="0" t="0" r="r" b="b"/>
            <a:pathLst>
              <a:path w="16470" h="21600" fill="none" extrusionOk="0">
                <a:moveTo>
                  <a:pt x="-1" y="10"/>
                </a:moveTo>
                <a:cubicBezTo>
                  <a:pt x="227" y="3"/>
                  <a:pt x="454" y="-1"/>
                  <a:pt x="682" y="0"/>
                </a:cubicBezTo>
                <a:cubicBezTo>
                  <a:pt x="6667" y="0"/>
                  <a:pt x="12385" y="2483"/>
                  <a:pt x="16470" y="6858"/>
                </a:cubicBezTo>
              </a:path>
              <a:path w="16470" h="21600" stroke="0" extrusionOk="0">
                <a:moveTo>
                  <a:pt x="-1" y="10"/>
                </a:moveTo>
                <a:cubicBezTo>
                  <a:pt x="227" y="3"/>
                  <a:pt x="454" y="-1"/>
                  <a:pt x="682" y="0"/>
                </a:cubicBezTo>
                <a:cubicBezTo>
                  <a:pt x="6667" y="0"/>
                  <a:pt x="12385" y="2483"/>
                  <a:pt x="16470" y="6858"/>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2551" name="Arc 23"/>
          <p:cNvSpPr>
            <a:spLocks/>
          </p:cNvSpPr>
          <p:nvPr/>
        </p:nvSpPr>
        <p:spPr bwMode="auto">
          <a:xfrm flipH="1" flipV="1">
            <a:off x="6705600" y="4953000"/>
            <a:ext cx="687388" cy="914400"/>
          </a:xfrm>
          <a:custGeom>
            <a:avLst/>
            <a:gdLst>
              <a:gd name="T0" fmla="*/ 0 w 16234"/>
              <a:gd name="T1" fmla="*/ 8975 h 21600"/>
              <a:gd name="T2" fmla="*/ 29105720 w 16234"/>
              <a:gd name="T3" fmla="*/ 12292076 h 21600"/>
              <a:gd name="T4" fmla="*/ 799638 w 16234"/>
              <a:gd name="T5" fmla="*/ 38709600 h 21600"/>
              <a:gd name="T6" fmla="*/ 0 60000 65536"/>
              <a:gd name="T7" fmla="*/ 0 60000 65536"/>
              <a:gd name="T8" fmla="*/ 0 60000 65536"/>
            </a:gdLst>
            <a:ahLst/>
            <a:cxnLst>
              <a:cxn ang="T6">
                <a:pos x="T0" y="T1"/>
              </a:cxn>
              <a:cxn ang="T7">
                <a:pos x="T2" y="T3"/>
              </a:cxn>
              <a:cxn ang="T8">
                <a:pos x="T4" y="T5"/>
              </a:cxn>
            </a:cxnLst>
            <a:rect l="0" t="0" r="r" b="b"/>
            <a:pathLst>
              <a:path w="16234" h="21600" fill="none" extrusionOk="0">
                <a:moveTo>
                  <a:pt x="-1" y="4"/>
                </a:moveTo>
                <a:cubicBezTo>
                  <a:pt x="148" y="1"/>
                  <a:pt x="297" y="-1"/>
                  <a:pt x="446" y="0"/>
                </a:cubicBezTo>
                <a:cubicBezTo>
                  <a:pt x="6431" y="0"/>
                  <a:pt x="12149" y="2483"/>
                  <a:pt x="16234" y="6858"/>
                </a:cubicBezTo>
              </a:path>
              <a:path w="16234" h="21600" stroke="0" extrusionOk="0">
                <a:moveTo>
                  <a:pt x="-1" y="4"/>
                </a:moveTo>
                <a:cubicBezTo>
                  <a:pt x="148" y="1"/>
                  <a:pt x="297" y="-1"/>
                  <a:pt x="446" y="0"/>
                </a:cubicBezTo>
                <a:cubicBezTo>
                  <a:pt x="6431" y="0"/>
                  <a:pt x="12149" y="2483"/>
                  <a:pt x="16234" y="6858"/>
                </a:cubicBezTo>
                <a:lnTo>
                  <a:pt x="446" y="21600"/>
                </a:lnTo>
                <a:lnTo>
                  <a:pt x="-1" y="4"/>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2552" name="Arc 24"/>
          <p:cNvSpPr>
            <a:spLocks/>
          </p:cNvSpPr>
          <p:nvPr/>
        </p:nvSpPr>
        <p:spPr bwMode="auto">
          <a:xfrm flipV="1">
            <a:off x="7391400" y="49530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2553" name="Text Box 25"/>
          <p:cNvSpPr txBox="1">
            <a:spLocks noChangeArrowheads="1"/>
          </p:cNvSpPr>
          <p:nvPr/>
        </p:nvSpPr>
        <p:spPr bwMode="auto">
          <a:xfrm>
            <a:off x="5867400" y="5257800"/>
            <a:ext cx="3810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90</a:t>
            </a:r>
          </a:p>
        </p:txBody>
      </p:sp>
      <p:sp>
        <p:nvSpPr>
          <p:cNvPr id="22554" name="Text Box 26"/>
          <p:cNvSpPr txBox="1">
            <a:spLocks noChangeArrowheads="1"/>
          </p:cNvSpPr>
          <p:nvPr/>
        </p:nvSpPr>
        <p:spPr bwMode="auto">
          <a:xfrm>
            <a:off x="6477000" y="5257800"/>
            <a:ext cx="457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180</a:t>
            </a:r>
          </a:p>
        </p:txBody>
      </p:sp>
      <p:sp>
        <p:nvSpPr>
          <p:cNvPr id="22555" name="Text Box 27"/>
          <p:cNvSpPr txBox="1">
            <a:spLocks noChangeArrowheads="1"/>
          </p:cNvSpPr>
          <p:nvPr/>
        </p:nvSpPr>
        <p:spPr bwMode="auto">
          <a:xfrm>
            <a:off x="7162800" y="5257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270</a:t>
            </a:r>
          </a:p>
        </p:txBody>
      </p:sp>
      <p:sp>
        <p:nvSpPr>
          <p:cNvPr id="22556" name="Text Box 28"/>
          <p:cNvSpPr txBox="1">
            <a:spLocks noChangeArrowheads="1"/>
          </p:cNvSpPr>
          <p:nvPr/>
        </p:nvSpPr>
        <p:spPr bwMode="auto">
          <a:xfrm>
            <a:off x="7848600" y="5257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360</a:t>
            </a:r>
          </a:p>
        </p:txBody>
      </p:sp>
      <p:sp>
        <p:nvSpPr>
          <p:cNvPr id="22557" name="Line 29"/>
          <p:cNvSpPr>
            <a:spLocks noChangeShapeType="1"/>
          </p:cNvSpPr>
          <p:nvPr/>
        </p:nvSpPr>
        <p:spPr bwMode="auto">
          <a:xfrm flipV="1">
            <a:off x="5334000" y="57150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2559" name="Line 31"/>
          <p:cNvSpPr>
            <a:spLocks noChangeShapeType="1"/>
          </p:cNvSpPr>
          <p:nvPr/>
        </p:nvSpPr>
        <p:spPr bwMode="auto">
          <a:xfrm>
            <a:off x="7937500" y="5181600"/>
            <a:ext cx="0" cy="5334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2561" name="Text Box 33"/>
          <p:cNvSpPr txBox="1">
            <a:spLocks noChangeArrowheads="1"/>
          </p:cNvSpPr>
          <p:nvPr/>
        </p:nvSpPr>
        <p:spPr bwMode="auto">
          <a:xfrm>
            <a:off x="7632700" y="4953000"/>
            <a:ext cx="685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336.4</a:t>
            </a:r>
          </a:p>
        </p:txBody>
      </p:sp>
      <p:sp>
        <p:nvSpPr>
          <p:cNvPr id="22562" name="Text Box 34"/>
          <p:cNvSpPr txBox="1">
            <a:spLocks noChangeArrowheads="1"/>
          </p:cNvSpPr>
          <p:nvPr/>
        </p:nvSpPr>
        <p:spPr bwMode="auto">
          <a:xfrm>
            <a:off x="4800600" y="5562600"/>
            <a:ext cx="533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solidFill>
                  <a:srgbClr val="FF0000"/>
                </a:solidFill>
                <a:latin typeface="Comic Sans MS" pitchFamily="66" charset="0"/>
              </a:rPr>
              <a:t>-0.4</a:t>
            </a:r>
          </a:p>
        </p:txBody>
      </p:sp>
      <p:graphicFrame>
        <p:nvGraphicFramePr>
          <p:cNvPr id="22563" name="Object 35"/>
          <p:cNvGraphicFramePr>
            <a:graphicFrameLocks noChangeAspect="1"/>
          </p:cNvGraphicFramePr>
          <p:nvPr/>
        </p:nvGraphicFramePr>
        <p:xfrm>
          <a:off x="5270500" y="6324600"/>
          <a:ext cx="2336800" cy="374650"/>
        </p:xfrm>
        <a:graphic>
          <a:graphicData uri="http://schemas.openxmlformats.org/presentationml/2006/ole">
            <p:oleObj spid="_x0000_s18478" name="Equation" r:id="rId6" imgW="1269449" imgH="203112" progId="">
              <p:embed/>
            </p:oleObj>
          </a:graphicData>
        </a:graphic>
      </p:graphicFrame>
      <p:sp>
        <p:nvSpPr>
          <p:cNvPr id="22564" name="Rectangle 36"/>
          <p:cNvSpPr>
            <a:spLocks noChangeArrowheads="1"/>
          </p:cNvSpPr>
          <p:nvPr/>
        </p:nvSpPr>
        <p:spPr bwMode="auto">
          <a:xfrm>
            <a:off x="5257800" y="6324600"/>
            <a:ext cx="2362200" cy="381000"/>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2565" name="Text Box 37"/>
          <p:cNvSpPr txBox="1">
            <a:spLocks noChangeArrowheads="1"/>
          </p:cNvSpPr>
          <p:nvPr/>
        </p:nvSpPr>
        <p:spPr bwMode="auto">
          <a:xfrm>
            <a:off x="8229600" y="54102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Sin</a:t>
            </a:r>
            <a:r>
              <a:rPr lang="el-GR" altLang="en-US" sz="1400">
                <a:latin typeface="Comic Sans MS" pitchFamily="66" charset="0"/>
              </a:rPr>
              <a:t>θ</a:t>
            </a:r>
          </a:p>
        </p:txBody>
      </p:sp>
      <p:graphicFrame>
        <p:nvGraphicFramePr>
          <p:cNvPr id="22566" name="Object 38"/>
          <p:cNvGraphicFramePr>
            <a:graphicFrameLocks noChangeAspect="1"/>
          </p:cNvGraphicFramePr>
          <p:nvPr/>
        </p:nvGraphicFramePr>
        <p:xfrm>
          <a:off x="5246688" y="3200400"/>
          <a:ext cx="1287462" cy="300038"/>
        </p:xfrm>
        <a:graphic>
          <a:graphicData uri="http://schemas.openxmlformats.org/presentationml/2006/ole">
            <p:oleObj spid="_x0000_s18479" name="Equation" r:id="rId7" imgW="761669" imgH="177723" progId="">
              <p:embed/>
            </p:oleObj>
          </a:graphicData>
        </a:graphic>
      </p:graphicFrame>
      <p:graphicFrame>
        <p:nvGraphicFramePr>
          <p:cNvPr id="22567" name="Object 39"/>
          <p:cNvGraphicFramePr>
            <a:graphicFrameLocks noChangeAspect="1"/>
          </p:cNvGraphicFramePr>
          <p:nvPr/>
        </p:nvGraphicFramePr>
        <p:xfrm>
          <a:off x="5246688" y="3657600"/>
          <a:ext cx="1136650" cy="342900"/>
        </p:xfrm>
        <a:graphic>
          <a:graphicData uri="http://schemas.openxmlformats.org/presentationml/2006/ole">
            <p:oleObj spid="_x0000_s18480" name="Equation" r:id="rId8" imgW="672808" imgH="203112" progId="">
              <p:embed/>
            </p:oleObj>
          </a:graphicData>
        </a:graphic>
      </p:graphicFrame>
      <p:sp>
        <p:nvSpPr>
          <p:cNvPr id="22568" name="Arc 40"/>
          <p:cNvSpPr>
            <a:spLocks/>
          </p:cNvSpPr>
          <p:nvPr/>
        </p:nvSpPr>
        <p:spPr bwMode="auto">
          <a:xfrm>
            <a:off x="6618288" y="3810000"/>
            <a:ext cx="228600" cy="685800"/>
          </a:xfrm>
          <a:custGeom>
            <a:avLst/>
            <a:gdLst>
              <a:gd name="T0" fmla="*/ 19400 w 21776"/>
              <a:gd name="T1" fmla="*/ 0 h 43200"/>
              <a:gd name="T2" fmla="*/ 0 w 21776"/>
              <a:gd name="T3" fmla="*/ 10886821 h 43200"/>
              <a:gd name="T4" fmla="*/ 19400 w 21776"/>
              <a:gd name="T5" fmla="*/ 5443538 h 43200"/>
              <a:gd name="T6" fmla="*/ 0 60000 65536"/>
              <a:gd name="T7" fmla="*/ 0 60000 65536"/>
              <a:gd name="T8" fmla="*/ 0 60000 65536"/>
            </a:gdLst>
            <a:ahLst/>
            <a:cxnLst>
              <a:cxn ang="T6">
                <a:pos x="T0" y="T1"/>
              </a:cxn>
              <a:cxn ang="T7">
                <a:pos x="T2" y="T3"/>
              </a:cxn>
              <a:cxn ang="T8">
                <a:pos x="T4" y="T5"/>
              </a:cxn>
            </a:cxnLst>
            <a:rect l="0" t="0" r="r" b="b"/>
            <a:pathLst>
              <a:path w="21776" h="43200" fill="none" extrusionOk="0">
                <a:moveTo>
                  <a:pt x="175" y="0"/>
                </a:moveTo>
                <a:cubicBezTo>
                  <a:pt x="12105" y="0"/>
                  <a:pt x="21776" y="9670"/>
                  <a:pt x="21776" y="21600"/>
                </a:cubicBezTo>
                <a:cubicBezTo>
                  <a:pt x="21776" y="33529"/>
                  <a:pt x="12105" y="43200"/>
                  <a:pt x="176" y="43200"/>
                </a:cubicBezTo>
                <a:cubicBezTo>
                  <a:pt x="117" y="43200"/>
                  <a:pt x="58" y="43199"/>
                  <a:pt x="-1" y="43199"/>
                </a:cubicBezTo>
              </a:path>
              <a:path w="21776" h="43200" stroke="0" extrusionOk="0">
                <a:moveTo>
                  <a:pt x="175" y="0"/>
                </a:moveTo>
                <a:cubicBezTo>
                  <a:pt x="12105" y="0"/>
                  <a:pt x="21776" y="9670"/>
                  <a:pt x="21776" y="21600"/>
                </a:cubicBezTo>
                <a:cubicBezTo>
                  <a:pt x="21776" y="33529"/>
                  <a:pt x="12105" y="43200"/>
                  <a:pt x="176" y="43200"/>
                </a:cubicBezTo>
                <a:cubicBezTo>
                  <a:pt x="117" y="43200"/>
                  <a:pt x="58" y="43199"/>
                  <a:pt x="-1" y="43199"/>
                </a:cubicBezTo>
                <a:lnTo>
                  <a:pt x="176" y="21600"/>
                </a:lnTo>
                <a:lnTo>
                  <a:pt x="175"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2569" name="Text Box 41"/>
          <p:cNvSpPr txBox="1">
            <a:spLocks noChangeArrowheads="1"/>
          </p:cNvSpPr>
          <p:nvPr/>
        </p:nvSpPr>
        <p:spPr bwMode="auto">
          <a:xfrm>
            <a:off x="6694488" y="3810000"/>
            <a:ext cx="2209800" cy="942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Not within the range. You can </a:t>
            </a:r>
            <a:r>
              <a:rPr lang="en-GB" altLang="en-US" sz="1400" u="sng">
                <a:solidFill>
                  <a:srgbClr val="FF0000"/>
                </a:solidFill>
                <a:latin typeface="Comic Sans MS" pitchFamily="66" charset="0"/>
              </a:rPr>
              <a:t>add 360</a:t>
            </a:r>
            <a:r>
              <a:rPr lang="en-GB" altLang="en-US" sz="1400">
                <a:solidFill>
                  <a:srgbClr val="FF0000"/>
                </a:solidFill>
                <a:latin typeface="Comic Sans MS" pitchFamily="66" charset="0"/>
              </a:rPr>
              <a:t>° to obtain an equivalent value</a:t>
            </a:r>
            <a:endParaRPr lang="en-GB" altLang="en-US" sz="1400" baseline="30000">
              <a:solidFill>
                <a:srgbClr val="FF0000"/>
              </a:solidFill>
              <a:latin typeface="Comic Sans MS" pitchFamily="66" charset="0"/>
            </a:endParaRPr>
          </a:p>
        </p:txBody>
      </p:sp>
      <p:graphicFrame>
        <p:nvGraphicFramePr>
          <p:cNvPr id="22570" name="Object 42"/>
          <p:cNvGraphicFramePr>
            <a:graphicFrameLocks noChangeAspect="1"/>
          </p:cNvGraphicFramePr>
          <p:nvPr/>
        </p:nvGraphicFramePr>
        <p:xfrm>
          <a:off x="5257800" y="4267200"/>
          <a:ext cx="1114425" cy="342900"/>
        </p:xfrm>
        <a:graphic>
          <a:graphicData uri="http://schemas.openxmlformats.org/presentationml/2006/ole">
            <p:oleObj spid="_x0000_s18481" name="Equation" r:id="rId9" imgW="660113" imgH="203112" progId="">
              <p:embed/>
            </p:oleObj>
          </a:graphicData>
        </a:graphic>
      </p:graphicFrame>
      <p:sp>
        <p:nvSpPr>
          <p:cNvPr id="22571" name="Line 43"/>
          <p:cNvSpPr>
            <a:spLocks noChangeShapeType="1"/>
          </p:cNvSpPr>
          <p:nvPr/>
        </p:nvSpPr>
        <p:spPr bwMode="auto">
          <a:xfrm>
            <a:off x="6870700" y="5181600"/>
            <a:ext cx="0" cy="5334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2572" name="Text Box 44"/>
          <p:cNvSpPr txBox="1">
            <a:spLocks noChangeArrowheads="1"/>
          </p:cNvSpPr>
          <p:nvPr/>
        </p:nvSpPr>
        <p:spPr bwMode="auto">
          <a:xfrm>
            <a:off x="6565900" y="4953000"/>
            <a:ext cx="685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203.6</a:t>
            </a:r>
          </a:p>
        </p:txBody>
      </p:sp>
      <p:pic>
        <p:nvPicPr>
          <p:cNvPr id="18473" name="Picture 45" descr="fingerprint"/>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74" name="Picture 46" descr="fingerprint"/>
          <p:cNvPicPr>
            <a:picLocks noChangeAspect="1" noChangeArrowheads="1"/>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830580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2536"/>
                                        </p:tgtEl>
                                        <p:attrNameLst>
                                          <p:attrName>style.visibility</p:attrName>
                                        </p:attrNameLst>
                                      </p:cBhvr>
                                      <p:to>
                                        <p:strVal val="visible"/>
                                      </p:to>
                                    </p:set>
                                    <p:animEffect transition="in" filter="blinds(horizontal)">
                                      <p:cBhvr>
                                        <p:cTn id="7" dur="500"/>
                                        <p:tgtEl>
                                          <p:spTgt spid="225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539"/>
                                        </p:tgtEl>
                                        <p:attrNameLst>
                                          <p:attrName>style.visibility</p:attrName>
                                        </p:attrNameLst>
                                      </p:cBhvr>
                                      <p:to>
                                        <p:strVal val="visible"/>
                                      </p:to>
                                    </p:set>
                                    <p:animEffect transition="in" filter="blinds(horizontal)">
                                      <p:cBhvr>
                                        <p:cTn id="12" dur="500"/>
                                        <p:tgtEl>
                                          <p:spTgt spid="225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541"/>
                                        </p:tgtEl>
                                        <p:attrNameLst>
                                          <p:attrName>style.visibility</p:attrName>
                                        </p:attrNameLst>
                                      </p:cBhvr>
                                      <p:to>
                                        <p:strVal val="visible"/>
                                      </p:to>
                                    </p:set>
                                    <p:animEffect transition="in" filter="blinds(horizontal)">
                                      <p:cBhvr>
                                        <p:cTn id="17" dur="500"/>
                                        <p:tgtEl>
                                          <p:spTgt spid="2254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2566"/>
                                        </p:tgtEl>
                                        <p:attrNameLst>
                                          <p:attrName>style.visibility</p:attrName>
                                        </p:attrNameLst>
                                      </p:cBhvr>
                                      <p:to>
                                        <p:strVal val="visible"/>
                                      </p:to>
                                    </p:set>
                                    <p:animEffect transition="in" filter="blinds(horizontal)">
                                      <p:cBhvr>
                                        <p:cTn id="22" dur="500"/>
                                        <p:tgtEl>
                                          <p:spTgt spid="2256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2540"/>
                                        </p:tgtEl>
                                        <p:attrNameLst>
                                          <p:attrName>style.visibility</p:attrName>
                                        </p:attrNameLst>
                                      </p:cBhvr>
                                      <p:to>
                                        <p:strVal val="visible"/>
                                      </p:to>
                                    </p:set>
                                    <p:animEffect transition="in" filter="blinds(horizontal)">
                                      <p:cBhvr>
                                        <p:cTn id="27" dur="500"/>
                                        <p:tgtEl>
                                          <p:spTgt spid="225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2542"/>
                                        </p:tgtEl>
                                        <p:attrNameLst>
                                          <p:attrName>style.visibility</p:attrName>
                                        </p:attrNameLst>
                                      </p:cBhvr>
                                      <p:to>
                                        <p:strVal val="visible"/>
                                      </p:to>
                                    </p:set>
                                    <p:animEffect transition="in" filter="blinds(horizontal)">
                                      <p:cBhvr>
                                        <p:cTn id="32" dur="500"/>
                                        <p:tgtEl>
                                          <p:spTgt spid="225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22567"/>
                                        </p:tgtEl>
                                        <p:attrNameLst>
                                          <p:attrName>style.visibility</p:attrName>
                                        </p:attrNameLst>
                                      </p:cBhvr>
                                      <p:to>
                                        <p:strVal val="visible"/>
                                      </p:to>
                                    </p:set>
                                    <p:animEffect transition="in" filter="blinds(horizontal)">
                                      <p:cBhvr>
                                        <p:cTn id="37" dur="500"/>
                                        <p:tgtEl>
                                          <p:spTgt spid="2256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2568"/>
                                        </p:tgtEl>
                                        <p:attrNameLst>
                                          <p:attrName>style.visibility</p:attrName>
                                        </p:attrNameLst>
                                      </p:cBhvr>
                                      <p:to>
                                        <p:strVal val="visible"/>
                                      </p:to>
                                    </p:set>
                                    <p:animEffect transition="in" filter="blinds(horizontal)">
                                      <p:cBhvr>
                                        <p:cTn id="42" dur="500"/>
                                        <p:tgtEl>
                                          <p:spTgt spid="2256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2569"/>
                                        </p:tgtEl>
                                        <p:attrNameLst>
                                          <p:attrName>style.visibility</p:attrName>
                                        </p:attrNameLst>
                                      </p:cBhvr>
                                      <p:to>
                                        <p:strVal val="visible"/>
                                      </p:to>
                                    </p:set>
                                    <p:animEffect transition="in" filter="blinds(horizontal)">
                                      <p:cBhvr>
                                        <p:cTn id="47" dur="500"/>
                                        <p:tgtEl>
                                          <p:spTgt spid="2256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22570"/>
                                        </p:tgtEl>
                                        <p:attrNameLst>
                                          <p:attrName>style.visibility</p:attrName>
                                        </p:attrNameLst>
                                      </p:cBhvr>
                                      <p:to>
                                        <p:strVal val="visible"/>
                                      </p:to>
                                    </p:set>
                                    <p:animEffect transition="in" filter="blinds(horizontal)">
                                      <p:cBhvr>
                                        <p:cTn id="52" dur="500"/>
                                        <p:tgtEl>
                                          <p:spTgt spid="2257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2543"/>
                                        </p:tgtEl>
                                        <p:attrNameLst>
                                          <p:attrName>style.visibility</p:attrName>
                                        </p:attrNameLst>
                                      </p:cBhvr>
                                      <p:to>
                                        <p:strVal val="visible"/>
                                      </p:to>
                                    </p:set>
                                    <p:animEffect transition="in" filter="blinds(horizontal)">
                                      <p:cBhvr>
                                        <p:cTn id="57" dur="500"/>
                                        <p:tgtEl>
                                          <p:spTgt spid="22543"/>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22550"/>
                                        </p:tgtEl>
                                        <p:attrNameLst>
                                          <p:attrName>style.visibility</p:attrName>
                                        </p:attrNameLst>
                                      </p:cBhvr>
                                      <p:to>
                                        <p:strVal val="visible"/>
                                      </p:to>
                                    </p:set>
                                    <p:animEffect transition="in" filter="blinds(horizontal)">
                                      <p:cBhvr>
                                        <p:cTn id="60" dur="500"/>
                                        <p:tgtEl>
                                          <p:spTgt spid="22550"/>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22544"/>
                                        </p:tgtEl>
                                        <p:attrNameLst>
                                          <p:attrName>style.visibility</p:attrName>
                                        </p:attrNameLst>
                                      </p:cBhvr>
                                      <p:to>
                                        <p:strVal val="visible"/>
                                      </p:to>
                                    </p:set>
                                    <p:animEffect transition="in" filter="blinds(horizontal)">
                                      <p:cBhvr>
                                        <p:cTn id="63" dur="500"/>
                                        <p:tgtEl>
                                          <p:spTgt spid="22544"/>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22553"/>
                                        </p:tgtEl>
                                        <p:attrNameLst>
                                          <p:attrName>style.visibility</p:attrName>
                                        </p:attrNameLst>
                                      </p:cBhvr>
                                      <p:to>
                                        <p:strVal val="visible"/>
                                      </p:to>
                                    </p:set>
                                    <p:animEffect transition="in" filter="blinds(horizontal)">
                                      <p:cBhvr>
                                        <p:cTn id="66" dur="500"/>
                                        <p:tgtEl>
                                          <p:spTgt spid="22553"/>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22545"/>
                                        </p:tgtEl>
                                        <p:attrNameLst>
                                          <p:attrName>style.visibility</p:attrName>
                                        </p:attrNameLst>
                                      </p:cBhvr>
                                      <p:to>
                                        <p:strVal val="visible"/>
                                      </p:to>
                                    </p:set>
                                    <p:animEffect transition="in" filter="blinds(horizontal)">
                                      <p:cBhvr>
                                        <p:cTn id="69" dur="500"/>
                                        <p:tgtEl>
                                          <p:spTgt spid="22545"/>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22554"/>
                                        </p:tgtEl>
                                        <p:attrNameLst>
                                          <p:attrName>style.visibility</p:attrName>
                                        </p:attrNameLst>
                                      </p:cBhvr>
                                      <p:to>
                                        <p:strVal val="visible"/>
                                      </p:to>
                                    </p:set>
                                    <p:animEffect transition="in" filter="blinds(horizontal)">
                                      <p:cBhvr>
                                        <p:cTn id="72" dur="500"/>
                                        <p:tgtEl>
                                          <p:spTgt spid="22554"/>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22555"/>
                                        </p:tgtEl>
                                        <p:attrNameLst>
                                          <p:attrName>style.visibility</p:attrName>
                                        </p:attrNameLst>
                                      </p:cBhvr>
                                      <p:to>
                                        <p:strVal val="visible"/>
                                      </p:to>
                                    </p:set>
                                    <p:animEffect transition="in" filter="blinds(horizontal)">
                                      <p:cBhvr>
                                        <p:cTn id="75" dur="500"/>
                                        <p:tgtEl>
                                          <p:spTgt spid="22555"/>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22565"/>
                                        </p:tgtEl>
                                        <p:attrNameLst>
                                          <p:attrName>style.visibility</p:attrName>
                                        </p:attrNameLst>
                                      </p:cBhvr>
                                      <p:to>
                                        <p:strVal val="visible"/>
                                      </p:to>
                                    </p:set>
                                    <p:animEffect transition="in" filter="blinds(horizontal)">
                                      <p:cBhvr>
                                        <p:cTn id="78" dur="500"/>
                                        <p:tgtEl>
                                          <p:spTgt spid="22565"/>
                                        </p:tgtEl>
                                      </p:cBhvr>
                                    </p:animEffect>
                                  </p:childTnLst>
                                </p:cTn>
                              </p:par>
                              <p:par>
                                <p:cTn id="79" presetID="3" presetClass="entr" presetSubtype="10" fill="hold" grpId="0" nodeType="withEffect">
                                  <p:stCondLst>
                                    <p:cond delay="0"/>
                                  </p:stCondLst>
                                  <p:childTnLst>
                                    <p:set>
                                      <p:cBhvr>
                                        <p:cTn id="80" dur="1" fill="hold">
                                          <p:stCondLst>
                                            <p:cond delay="0"/>
                                          </p:stCondLst>
                                        </p:cTn>
                                        <p:tgtEl>
                                          <p:spTgt spid="22547"/>
                                        </p:tgtEl>
                                        <p:attrNameLst>
                                          <p:attrName>style.visibility</p:attrName>
                                        </p:attrNameLst>
                                      </p:cBhvr>
                                      <p:to>
                                        <p:strVal val="visible"/>
                                      </p:to>
                                    </p:set>
                                    <p:animEffect transition="in" filter="blinds(horizontal)">
                                      <p:cBhvr>
                                        <p:cTn id="81" dur="500"/>
                                        <p:tgtEl>
                                          <p:spTgt spid="22547"/>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22551"/>
                                        </p:tgtEl>
                                        <p:attrNameLst>
                                          <p:attrName>style.visibility</p:attrName>
                                        </p:attrNameLst>
                                      </p:cBhvr>
                                      <p:to>
                                        <p:strVal val="visible"/>
                                      </p:to>
                                    </p:set>
                                    <p:animEffect transition="in" filter="blinds(horizontal)">
                                      <p:cBhvr>
                                        <p:cTn id="84" dur="500"/>
                                        <p:tgtEl>
                                          <p:spTgt spid="22551"/>
                                        </p:tgtEl>
                                      </p:cBhvr>
                                    </p:animEffect>
                                  </p:childTnLst>
                                </p:cTn>
                              </p:par>
                              <p:par>
                                <p:cTn id="85" presetID="3" presetClass="entr" presetSubtype="10" fill="hold" grpId="0" nodeType="withEffect">
                                  <p:stCondLst>
                                    <p:cond delay="0"/>
                                  </p:stCondLst>
                                  <p:childTnLst>
                                    <p:set>
                                      <p:cBhvr>
                                        <p:cTn id="86" dur="1" fill="hold">
                                          <p:stCondLst>
                                            <p:cond delay="0"/>
                                          </p:stCondLst>
                                        </p:cTn>
                                        <p:tgtEl>
                                          <p:spTgt spid="22556"/>
                                        </p:tgtEl>
                                        <p:attrNameLst>
                                          <p:attrName>style.visibility</p:attrName>
                                        </p:attrNameLst>
                                      </p:cBhvr>
                                      <p:to>
                                        <p:strVal val="visible"/>
                                      </p:to>
                                    </p:set>
                                    <p:animEffect transition="in" filter="blinds(horizontal)">
                                      <p:cBhvr>
                                        <p:cTn id="87" dur="500"/>
                                        <p:tgtEl>
                                          <p:spTgt spid="22556"/>
                                        </p:tgtEl>
                                      </p:cBhvr>
                                    </p:animEffect>
                                  </p:childTnLst>
                                </p:cTn>
                              </p:par>
                              <p:par>
                                <p:cTn id="88" presetID="3" presetClass="entr" presetSubtype="10" fill="hold" grpId="0" nodeType="withEffect">
                                  <p:stCondLst>
                                    <p:cond delay="0"/>
                                  </p:stCondLst>
                                  <p:childTnLst>
                                    <p:set>
                                      <p:cBhvr>
                                        <p:cTn id="89" dur="1" fill="hold">
                                          <p:stCondLst>
                                            <p:cond delay="0"/>
                                          </p:stCondLst>
                                        </p:cTn>
                                        <p:tgtEl>
                                          <p:spTgt spid="22552"/>
                                        </p:tgtEl>
                                        <p:attrNameLst>
                                          <p:attrName>style.visibility</p:attrName>
                                        </p:attrNameLst>
                                      </p:cBhvr>
                                      <p:to>
                                        <p:strVal val="visible"/>
                                      </p:to>
                                    </p:set>
                                    <p:animEffect transition="in" filter="blinds(horizontal)">
                                      <p:cBhvr>
                                        <p:cTn id="90" dur="500"/>
                                        <p:tgtEl>
                                          <p:spTgt spid="22552"/>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22549"/>
                                        </p:tgtEl>
                                        <p:attrNameLst>
                                          <p:attrName>style.visibility</p:attrName>
                                        </p:attrNameLst>
                                      </p:cBhvr>
                                      <p:to>
                                        <p:strVal val="visible"/>
                                      </p:to>
                                    </p:set>
                                    <p:animEffect transition="in" filter="blinds(horizontal)">
                                      <p:cBhvr>
                                        <p:cTn id="93" dur="500"/>
                                        <p:tgtEl>
                                          <p:spTgt spid="22549"/>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22548"/>
                                        </p:tgtEl>
                                        <p:attrNameLst>
                                          <p:attrName>style.visibility</p:attrName>
                                        </p:attrNameLst>
                                      </p:cBhvr>
                                      <p:to>
                                        <p:strVal val="visible"/>
                                      </p:to>
                                    </p:set>
                                    <p:animEffect transition="in" filter="blinds(horizontal)">
                                      <p:cBhvr>
                                        <p:cTn id="96" dur="500"/>
                                        <p:tgtEl>
                                          <p:spTgt spid="22548"/>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22546"/>
                                        </p:tgtEl>
                                        <p:attrNameLst>
                                          <p:attrName>style.visibility</p:attrName>
                                        </p:attrNameLst>
                                      </p:cBhvr>
                                      <p:to>
                                        <p:strVal val="visible"/>
                                      </p:to>
                                    </p:set>
                                    <p:animEffect transition="in" filter="blinds(horizontal)">
                                      <p:cBhvr>
                                        <p:cTn id="99" dur="500"/>
                                        <p:tgtEl>
                                          <p:spTgt spid="22546"/>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5" fill="hold" grpId="0" nodeType="clickEffect">
                                  <p:stCondLst>
                                    <p:cond delay="0"/>
                                  </p:stCondLst>
                                  <p:childTnLst>
                                    <p:set>
                                      <p:cBhvr>
                                        <p:cTn id="103" dur="1" fill="hold">
                                          <p:stCondLst>
                                            <p:cond delay="0"/>
                                          </p:stCondLst>
                                        </p:cTn>
                                        <p:tgtEl>
                                          <p:spTgt spid="22562"/>
                                        </p:tgtEl>
                                        <p:attrNameLst>
                                          <p:attrName>style.visibility</p:attrName>
                                        </p:attrNameLst>
                                      </p:cBhvr>
                                      <p:to>
                                        <p:strVal val="visible"/>
                                      </p:to>
                                    </p:set>
                                    <p:animEffect transition="in" filter="blinds(vertical)">
                                      <p:cBhvr>
                                        <p:cTn id="104" dur="500"/>
                                        <p:tgtEl>
                                          <p:spTgt spid="22562"/>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5" fill="hold" grpId="0" nodeType="clickEffect">
                                  <p:stCondLst>
                                    <p:cond delay="0"/>
                                  </p:stCondLst>
                                  <p:childTnLst>
                                    <p:set>
                                      <p:cBhvr>
                                        <p:cTn id="108" dur="1" fill="hold">
                                          <p:stCondLst>
                                            <p:cond delay="0"/>
                                          </p:stCondLst>
                                        </p:cTn>
                                        <p:tgtEl>
                                          <p:spTgt spid="22557"/>
                                        </p:tgtEl>
                                        <p:attrNameLst>
                                          <p:attrName>style.visibility</p:attrName>
                                        </p:attrNameLst>
                                      </p:cBhvr>
                                      <p:to>
                                        <p:strVal val="visible"/>
                                      </p:to>
                                    </p:set>
                                    <p:animEffect transition="in" filter="blinds(vertical)">
                                      <p:cBhvr>
                                        <p:cTn id="109" dur="500"/>
                                        <p:tgtEl>
                                          <p:spTgt spid="22557"/>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22559"/>
                                        </p:tgtEl>
                                        <p:attrNameLst>
                                          <p:attrName>style.visibility</p:attrName>
                                        </p:attrNameLst>
                                      </p:cBhvr>
                                      <p:to>
                                        <p:strVal val="visible"/>
                                      </p:to>
                                    </p:set>
                                    <p:animEffect transition="in" filter="blinds(horizontal)">
                                      <p:cBhvr>
                                        <p:cTn id="114" dur="500"/>
                                        <p:tgtEl>
                                          <p:spTgt spid="22559"/>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22561"/>
                                        </p:tgtEl>
                                        <p:attrNameLst>
                                          <p:attrName>style.visibility</p:attrName>
                                        </p:attrNameLst>
                                      </p:cBhvr>
                                      <p:to>
                                        <p:strVal val="visible"/>
                                      </p:to>
                                    </p:set>
                                    <p:animEffect transition="in" filter="blinds(horizontal)">
                                      <p:cBhvr>
                                        <p:cTn id="119" dur="500"/>
                                        <p:tgtEl>
                                          <p:spTgt spid="22561"/>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22571"/>
                                        </p:tgtEl>
                                        <p:attrNameLst>
                                          <p:attrName>style.visibility</p:attrName>
                                        </p:attrNameLst>
                                      </p:cBhvr>
                                      <p:to>
                                        <p:strVal val="visible"/>
                                      </p:to>
                                    </p:set>
                                    <p:animEffect transition="in" filter="blinds(horizontal)">
                                      <p:cBhvr>
                                        <p:cTn id="124" dur="500"/>
                                        <p:tgtEl>
                                          <p:spTgt spid="22571"/>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22572"/>
                                        </p:tgtEl>
                                        <p:attrNameLst>
                                          <p:attrName>style.visibility</p:attrName>
                                        </p:attrNameLst>
                                      </p:cBhvr>
                                      <p:to>
                                        <p:strVal val="visible"/>
                                      </p:to>
                                    </p:set>
                                    <p:animEffect transition="in" filter="blinds(horizontal)">
                                      <p:cBhvr>
                                        <p:cTn id="129" dur="500"/>
                                        <p:tgtEl>
                                          <p:spTgt spid="22572"/>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3" presetClass="entr" presetSubtype="10" fill="hold" nodeType="clickEffect">
                                  <p:stCondLst>
                                    <p:cond delay="0"/>
                                  </p:stCondLst>
                                  <p:childTnLst>
                                    <p:set>
                                      <p:cBhvr>
                                        <p:cTn id="133" dur="1" fill="hold">
                                          <p:stCondLst>
                                            <p:cond delay="0"/>
                                          </p:stCondLst>
                                        </p:cTn>
                                        <p:tgtEl>
                                          <p:spTgt spid="22563"/>
                                        </p:tgtEl>
                                        <p:attrNameLst>
                                          <p:attrName>style.visibility</p:attrName>
                                        </p:attrNameLst>
                                      </p:cBhvr>
                                      <p:to>
                                        <p:strVal val="visible"/>
                                      </p:to>
                                    </p:set>
                                    <p:animEffect transition="in" filter="blinds(horizontal)">
                                      <p:cBhvr>
                                        <p:cTn id="134" dur="500"/>
                                        <p:tgtEl>
                                          <p:spTgt spid="22563"/>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22564"/>
                                        </p:tgtEl>
                                        <p:attrNameLst>
                                          <p:attrName>style.visibility</p:attrName>
                                        </p:attrNameLst>
                                      </p:cBhvr>
                                      <p:to>
                                        <p:strVal val="visible"/>
                                      </p:to>
                                    </p:set>
                                    <p:animEffect transition="in" filter="blinds(horizontal)">
                                      <p:cBhvr>
                                        <p:cTn id="139" dur="500"/>
                                        <p:tgtEl>
                                          <p:spTgt spid="225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9" grpId="0" animBg="1"/>
      <p:bldP spid="22540" grpId="0" animBg="1"/>
      <p:bldP spid="22541" grpId="0"/>
      <p:bldP spid="22542" grpId="0"/>
      <p:bldP spid="22543" grpId="0" animBg="1"/>
      <p:bldP spid="22544" grpId="0" animBg="1"/>
      <p:bldP spid="22545" grpId="0" animBg="1"/>
      <p:bldP spid="22546" grpId="0" animBg="1"/>
      <p:bldP spid="22547" grpId="0" animBg="1"/>
      <p:bldP spid="22548" grpId="0" animBg="1"/>
      <p:bldP spid="22549" grpId="0" animBg="1"/>
      <p:bldP spid="22550" grpId="0" animBg="1"/>
      <p:bldP spid="22551" grpId="0" animBg="1"/>
      <p:bldP spid="22552" grpId="0" animBg="1"/>
      <p:bldP spid="22553" grpId="0"/>
      <p:bldP spid="22554" grpId="0"/>
      <p:bldP spid="22555" grpId="0"/>
      <p:bldP spid="22556" grpId="0"/>
      <p:bldP spid="22557" grpId="0" animBg="1"/>
      <p:bldP spid="22559" grpId="0" animBg="1"/>
      <p:bldP spid="22561" grpId="0"/>
      <p:bldP spid="22562" grpId="0"/>
      <p:bldP spid="22564" grpId="0" animBg="1"/>
      <p:bldP spid="22565" grpId="0"/>
      <p:bldP spid="22568" grpId="0" animBg="1"/>
      <p:bldP spid="22569" grpId="0"/>
      <p:bldP spid="22571" grpId="0" animBg="1"/>
      <p:bldP spid="225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19459" name="Rectangle 3"/>
          <p:cNvSpPr>
            <a:spLocks noGrp="1" noChangeArrowheads="1"/>
          </p:cNvSpPr>
          <p:nvPr>
            <p:ph type="body" idx="1"/>
          </p:nvPr>
        </p:nvSpPr>
        <p:spPr>
          <a:xfrm>
            <a:off x="228600" y="1600200"/>
            <a:ext cx="4572000" cy="4525963"/>
          </a:xfrm>
        </p:spPr>
        <p:txBody>
          <a:bodyPr/>
          <a:lstStyle/>
          <a:p>
            <a:pPr marL="0" indent="0" algn="ctr" eaLnBrk="1" hangingPunct="1">
              <a:buFontTx/>
              <a:buNone/>
            </a:pPr>
            <a:r>
              <a:rPr lang="en-GB" altLang="en-US" sz="1800" b="1" u="sng" smtClean="0">
                <a:latin typeface="Comic Sans MS" pitchFamily="66" charset="0"/>
              </a:rPr>
              <a:t>You need to be able to solve Trigonometrical Equations of the form Sin/Cos/Tan</a:t>
            </a:r>
            <a:r>
              <a:rPr lang="el-GR" altLang="en-US" sz="1800" b="1" u="sng" smtClean="0">
                <a:latin typeface="Comic Sans MS" pitchFamily="66" charset="0"/>
              </a:rPr>
              <a:t>θ</a:t>
            </a:r>
            <a:r>
              <a:rPr lang="en-GB" altLang="en-US" sz="1800" b="1" u="sng" smtClean="0">
                <a:latin typeface="Comic Sans MS" pitchFamily="66" charset="0"/>
              </a:rPr>
              <a:t> = k</a:t>
            </a:r>
            <a:endParaRPr lang="el-GR" altLang="en-US" sz="1800" smtClean="0">
              <a:latin typeface="Comic Sans MS" pitchFamily="66" charset="0"/>
            </a:endParaRPr>
          </a:p>
          <a:p>
            <a:pPr marL="0" indent="0" algn="ctr" eaLnBrk="1" hangingPunct="1">
              <a:buFontTx/>
              <a:buNone/>
            </a:pPr>
            <a:endParaRPr lang="en-GB" altLang="en-US" sz="1800" smtClean="0">
              <a:latin typeface="Comic Sans MS" pitchFamily="66" charset="0"/>
            </a:endParaRPr>
          </a:p>
          <a:p>
            <a:pPr marL="0" indent="0" algn="ctr" eaLnBrk="1" hangingPunct="1">
              <a:buFontTx/>
              <a:buNone/>
            </a:pPr>
            <a:r>
              <a:rPr lang="en-GB" altLang="en-US" sz="1600" smtClean="0">
                <a:latin typeface="Comic Sans MS" pitchFamily="66" charset="0"/>
              </a:rPr>
              <a:t>This is similar to the work covered in Chapter 8, and involves using your calculator and Trigonometrical Graphs to solve equations with multiple solutions.</a:t>
            </a:r>
          </a:p>
          <a:p>
            <a:pPr marL="0" indent="0" algn="ctr" eaLnBrk="1" hangingPunct="1">
              <a:buFontTx/>
              <a:buNone/>
            </a:pPr>
            <a:endParaRPr lang="en-GB" altLang="en-US" sz="1600" smtClean="0">
              <a:latin typeface="Comic Sans MS" pitchFamily="66" charset="0"/>
            </a:endParaRPr>
          </a:p>
          <a:p>
            <a:pPr marL="0" indent="0" algn="ctr" eaLnBrk="1" hangingPunct="1">
              <a:buFontTx/>
              <a:buNone/>
            </a:pPr>
            <a:r>
              <a:rPr lang="en-GB" altLang="en-US" sz="1600" smtClean="0">
                <a:latin typeface="Comic Sans MS" pitchFamily="66" charset="0"/>
              </a:rPr>
              <a:t>One thing you should pay careful attention to is the range the answers can be within, eg)</a:t>
            </a:r>
          </a:p>
          <a:p>
            <a:pPr marL="0" indent="0" algn="ctr" eaLnBrk="1" hangingPunct="1">
              <a:buFontTx/>
              <a:buNone/>
            </a:pPr>
            <a:r>
              <a:rPr lang="en-GB" altLang="en-US" sz="1600" smtClean="0">
                <a:latin typeface="Comic Sans MS" pitchFamily="66" charset="0"/>
              </a:rPr>
              <a:t>0  &gt;  x  &gt;  360</a:t>
            </a:r>
            <a:endParaRPr lang="en-GB" altLang="en-US" sz="1600" b="1" u="sng" smtClean="0">
              <a:latin typeface="Comic Sans MS" pitchFamily="66" charset="0"/>
            </a:endParaRPr>
          </a:p>
        </p:txBody>
      </p:sp>
      <p:sp>
        <p:nvSpPr>
          <p:cNvPr id="19460" name="Text Box 4"/>
          <p:cNvSpPr txBox="1">
            <a:spLocks noChangeArrowheads="1"/>
          </p:cNvSpPr>
          <p:nvPr/>
        </p:nvSpPr>
        <p:spPr bwMode="auto">
          <a:xfrm>
            <a:off x="8572500" y="6491288"/>
            <a:ext cx="5715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10B</a:t>
            </a:r>
          </a:p>
        </p:txBody>
      </p:sp>
      <p:sp>
        <p:nvSpPr>
          <p:cNvPr id="19461" name="Text Box 5"/>
          <p:cNvSpPr txBox="1">
            <a:spLocks noChangeArrowheads="1"/>
          </p:cNvSpPr>
          <p:nvPr/>
        </p:nvSpPr>
        <p:spPr bwMode="auto">
          <a:xfrm>
            <a:off x="4953000" y="1752600"/>
            <a:ext cx="35814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endParaRPr lang="el-GR" altLang="en-US" sz="1400">
              <a:latin typeface="Comic Sans MS" pitchFamily="66" charset="0"/>
            </a:endParaRPr>
          </a:p>
        </p:txBody>
      </p:sp>
      <p:graphicFrame>
        <p:nvGraphicFramePr>
          <p:cNvPr id="19462" name="Object 6"/>
          <p:cNvGraphicFramePr>
            <a:graphicFrameLocks noChangeAspect="1"/>
          </p:cNvGraphicFramePr>
          <p:nvPr/>
        </p:nvGraphicFramePr>
        <p:xfrm>
          <a:off x="5049838" y="2057400"/>
          <a:ext cx="3279775" cy="325438"/>
        </p:xfrm>
        <a:graphic>
          <a:graphicData uri="http://schemas.openxmlformats.org/presentationml/2006/ole">
            <p:oleObj spid="_x0000_s19499" name="Equation" r:id="rId3" imgW="2044700" imgH="203200" progId="">
              <p:embed/>
            </p:oleObj>
          </a:graphicData>
        </a:graphic>
      </p:graphicFrame>
      <p:graphicFrame>
        <p:nvGraphicFramePr>
          <p:cNvPr id="19463" name="Object 7"/>
          <p:cNvGraphicFramePr>
            <a:graphicFrameLocks noChangeAspect="1"/>
          </p:cNvGraphicFramePr>
          <p:nvPr/>
        </p:nvGraphicFramePr>
        <p:xfrm>
          <a:off x="5410200" y="2286000"/>
          <a:ext cx="2647950" cy="325438"/>
        </p:xfrm>
        <a:graphic>
          <a:graphicData uri="http://schemas.openxmlformats.org/presentationml/2006/ole">
            <p:oleObj spid="_x0000_s19500" name="Equation" r:id="rId4" imgW="1651000" imgH="203200" progId="">
              <p:embed/>
            </p:oleObj>
          </a:graphicData>
        </a:graphic>
      </p:graphicFrame>
      <p:graphicFrame>
        <p:nvGraphicFramePr>
          <p:cNvPr id="23560" name="Object 8"/>
          <p:cNvGraphicFramePr>
            <a:graphicFrameLocks noChangeAspect="1"/>
          </p:cNvGraphicFramePr>
          <p:nvPr/>
        </p:nvGraphicFramePr>
        <p:xfrm>
          <a:off x="5029200" y="2763838"/>
          <a:ext cx="1501775" cy="300037"/>
        </p:xfrm>
        <a:graphic>
          <a:graphicData uri="http://schemas.openxmlformats.org/presentationml/2006/ole">
            <p:oleObj spid="_x0000_s19501" name="Equation" r:id="rId5" imgW="888614" imgH="177723" progId="">
              <p:embed/>
            </p:oleObj>
          </a:graphicData>
        </a:graphic>
      </p:graphicFrame>
      <p:sp>
        <p:nvSpPr>
          <p:cNvPr id="23561" name="Arc 9"/>
          <p:cNvSpPr>
            <a:spLocks/>
          </p:cNvSpPr>
          <p:nvPr/>
        </p:nvSpPr>
        <p:spPr bwMode="auto">
          <a:xfrm>
            <a:off x="6629400" y="2916238"/>
            <a:ext cx="228600" cy="533400"/>
          </a:xfrm>
          <a:custGeom>
            <a:avLst/>
            <a:gdLst>
              <a:gd name="T0" fmla="*/ 19400 w 21776"/>
              <a:gd name="T1" fmla="*/ 0 h 43200"/>
              <a:gd name="T2" fmla="*/ 0 w 21776"/>
              <a:gd name="T3" fmla="*/ 6585860 h 43200"/>
              <a:gd name="T4" fmla="*/ 19400 w 21776"/>
              <a:gd name="T5" fmla="*/ 3293004 h 43200"/>
              <a:gd name="T6" fmla="*/ 0 60000 65536"/>
              <a:gd name="T7" fmla="*/ 0 60000 65536"/>
              <a:gd name="T8" fmla="*/ 0 60000 65536"/>
            </a:gdLst>
            <a:ahLst/>
            <a:cxnLst>
              <a:cxn ang="T6">
                <a:pos x="T0" y="T1"/>
              </a:cxn>
              <a:cxn ang="T7">
                <a:pos x="T2" y="T3"/>
              </a:cxn>
              <a:cxn ang="T8">
                <a:pos x="T4" y="T5"/>
              </a:cxn>
            </a:cxnLst>
            <a:rect l="0" t="0" r="r" b="b"/>
            <a:pathLst>
              <a:path w="21776" h="43200" fill="none" extrusionOk="0">
                <a:moveTo>
                  <a:pt x="175" y="0"/>
                </a:moveTo>
                <a:cubicBezTo>
                  <a:pt x="12105" y="0"/>
                  <a:pt x="21776" y="9670"/>
                  <a:pt x="21776" y="21600"/>
                </a:cubicBezTo>
                <a:cubicBezTo>
                  <a:pt x="21776" y="33529"/>
                  <a:pt x="12105" y="43200"/>
                  <a:pt x="176" y="43200"/>
                </a:cubicBezTo>
                <a:cubicBezTo>
                  <a:pt x="117" y="43200"/>
                  <a:pt x="58" y="43199"/>
                  <a:pt x="-1" y="43199"/>
                </a:cubicBezTo>
              </a:path>
              <a:path w="21776" h="43200" stroke="0" extrusionOk="0">
                <a:moveTo>
                  <a:pt x="175" y="0"/>
                </a:moveTo>
                <a:cubicBezTo>
                  <a:pt x="12105" y="0"/>
                  <a:pt x="21776" y="9670"/>
                  <a:pt x="21776" y="21600"/>
                </a:cubicBezTo>
                <a:cubicBezTo>
                  <a:pt x="21776" y="33529"/>
                  <a:pt x="12105" y="43200"/>
                  <a:pt x="176" y="43200"/>
                </a:cubicBezTo>
                <a:cubicBezTo>
                  <a:pt x="117" y="43200"/>
                  <a:pt x="58" y="43199"/>
                  <a:pt x="-1" y="43199"/>
                </a:cubicBezTo>
                <a:lnTo>
                  <a:pt x="176" y="21600"/>
                </a:lnTo>
                <a:lnTo>
                  <a:pt x="175"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3562" name="Arc 10"/>
          <p:cNvSpPr>
            <a:spLocks/>
          </p:cNvSpPr>
          <p:nvPr/>
        </p:nvSpPr>
        <p:spPr bwMode="auto">
          <a:xfrm>
            <a:off x="6629400" y="3449638"/>
            <a:ext cx="228600" cy="685800"/>
          </a:xfrm>
          <a:custGeom>
            <a:avLst/>
            <a:gdLst>
              <a:gd name="T0" fmla="*/ 19400 w 21776"/>
              <a:gd name="T1" fmla="*/ 0 h 43200"/>
              <a:gd name="T2" fmla="*/ 0 w 21776"/>
              <a:gd name="T3" fmla="*/ 10886821 h 43200"/>
              <a:gd name="T4" fmla="*/ 19400 w 21776"/>
              <a:gd name="T5" fmla="*/ 5443538 h 43200"/>
              <a:gd name="T6" fmla="*/ 0 60000 65536"/>
              <a:gd name="T7" fmla="*/ 0 60000 65536"/>
              <a:gd name="T8" fmla="*/ 0 60000 65536"/>
            </a:gdLst>
            <a:ahLst/>
            <a:cxnLst>
              <a:cxn ang="T6">
                <a:pos x="T0" y="T1"/>
              </a:cxn>
              <a:cxn ang="T7">
                <a:pos x="T2" y="T3"/>
              </a:cxn>
              <a:cxn ang="T8">
                <a:pos x="T4" y="T5"/>
              </a:cxn>
            </a:cxnLst>
            <a:rect l="0" t="0" r="r" b="b"/>
            <a:pathLst>
              <a:path w="21776" h="43200" fill="none" extrusionOk="0">
                <a:moveTo>
                  <a:pt x="175" y="0"/>
                </a:moveTo>
                <a:cubicBezTo>
                  <a:pt x="12105" y="0"/>
                  <a:pt x="21776" y="9670"/>
                  <a:pt x="21776" y="21600"/>
                </a:cubicBezTo>
                <a:cubicBezTo>
                  <a:pt x="21776" y="33529"/>
                  <a:pt x="12105" y="43200"/>
                  <a:pt x="176" y="43200"/>
                </a:cubicBezTo>
                <a:cubicBezTo>
                  <a:pt x="117" y="43200"/>
                  <a:pt x="58" y="43199"/>
                  <a:pt x="-1" y="43199"/>
                </a:cubicBezTo>
              </a:path>
              <a:path w="21776" h="43200" stroke="0" extrusionOk="0">
                <a:moveTo>
                  <a:pt x="175" y="0"/>
                </a:moveTo>
                <a:cubicBezTo>
                  <a:pt x="12105" y="0"/>
                  <a:pt x="21776" y="9670"/>
                  <a:pt x="21776" y="21600"/>
                </a:cubicBezTo>
                <a:cubicBezTo>
                  <a:pt x="21776" y="33529"/>
                  <a:pt x="12105" y="43200"/>
                  <a:pt x="176" y="43200"/>
                </a:cubicBezTo>
                <a:cubicBezTo>
                  <a:pt x="117" y="43200"/>
                  <a:pt x="58" y="43199"/>
                  <a:pt x="-1" y="43199"/>
                </a:cubicBezTo>
                <a:lnTo>
                  <a:pt x="176" y="21600"/>
                </a:lnTo>
                <a:lnTo>
                  <a:pt x="175"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3563" name="Text Box 11"/>
          <p:cNvSpPr txBox="1">
            <a:spLocks noChangeArrowheads="1"/>
          </p:cNvSpPr>
          <p:nvPr/>
        </p:nvSpPr>
        <p:spPr bwMode="auto">
          <a:xfrm>
            <a:off x="6781800" y="2916238"/>
            <a:ext cx="1211263"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Divide by Cos</a:t>
            </a:r>
            <a:r>
              <a:rPr lang="el-GR" altLang="en-US" sz="1400">
                <a:solidFill>
                  <a:srgbClr val="FF0000"/>
                </a:solidFill>
                <a:latin typeface="Comic Sans MS" pitchFamily="66" charset="0"/>
              </a:rPr>
              <a:t>θ</a:t>
            </a:r>
            <a:endParaRPr lang="el-GR" altLang="en-US" sz="1400" baseline="30000">
              <a:solidFill>
                <a:srgbClr val="FF0000"/>
              </a:solidFill>
              <a:latin typeface="Comic Sans MS" pitchFamily="66" charset="0"/>
            </a:endParaRPr>
          </a:p>
        </p:txBody>
      </p:sp>
      <p:sp>
        <p:nvSpPr>
          <p:cNvPr id="23564" name="Text Box 12"/>
          <p:cNvSpPr txBox="1">
            <a:spLocks noChangeArrowheads="1"/>
          </p:cNvSpPr>
          <p:nvPr/>
        </p:nvSpPr>
        <p:spPr bwMode="auto">
          <a:xfrm>
            <a:off x="6781800" y="3525838"/>
            <a:ext cx="11430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Use Trig Identities</a:t>
            </a:r>
          </a:p>
        </p:txBody>
      </p:sp>
      <p:sp>
        <p:nvSpPr>
          <p:cNvPr id="23565" name="Line 13"/>
          <p:cNvSpPr>
            <a:spLocks noChangeShapeType="1"/>
          </p:cNvSpPr>
          <p:nvPr/>
        </p:nvSpPr>
        <p:spPr bwMode="auto">
          <a:xfrm>
            <a:off x="5334000" y="51816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3566" name="Line 14"/>
          <p:cNvSpPr>
            <a:spLocks noChangeShapeType="1"/>
          </p:cNvSpPr>
          <p:nvPr/>
        </p:nvSpPr>
        <p:spPr bwMode="auto">
          <a:xfrm>
            <a:off x="5334000" y="54864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3567" name="Line 15"/>
          <p:cNvSpPr>
            <a:spLocks noChangeShapeType="1"/>
          </p:cNvSpPr>
          <p:nvPr/>
        </p:nvSpPr>
        <p:spPr bwMode="auto">
          <a:xfrm>
            <a:off x="6019800" y="5410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3568" name="Line 16"/>
          <p:cNvSpPr>
            <a:spLocks noChangeShapeType="1"/>
          </p:cNvSpPr>
          <p:nvPr/>
        </p:nvSpPr>
        <p:spPr bwMode="auto">
          <a:xfrm>
            <a:off x="6705600" y="5410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3569" name="Line 17"/>
          <p:cNvSpPr>
            <a:spLocks noChangeShapeType="1"/>
          </p:cNvSpPr>
          <p:nvPr/>
        </p:nvSpPr>
        <p:spPr bwMode="auto">
          <a:xfrm>
            <a:off x="7391400" y="5410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3570" name="Line 18"/>
          <p:cNvSpPr>
            <a:spLocks noChangeShapeType="1"/>
          </p:cNvSpPr>
          <p:nvPr/>
        </p:nvSpPr>
        <p:spPr bwMode="auto">
          <a:xfrm>
            <a:off x="8077200" y="5410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3572" name="Arc 20"/>
          <p:cNvSpPr>
            <a:spLocks/>
          </p:cNvSpPr>
          <p:nvPr/>
        </p:nvSpPr>
        <p:spPr bwMode="auto">
          <a:xfrm flipH="1">
            <a:off x="6019800" y="5486400"/>
            <a:ext cx="696913" cy="914400"/>
          </a:xfrm>
          <a:custGeom>
            <a:avLst/>
            <a:gdLst>
              <a:gd name="T0" fmla="*/ 0 w 16470"/>
              <a:gd name="T1" fmla="*/ 19727 h 21600"/>
              <a:gd name="T2" fmla="*/ 29489237 w 16470"/>
              <a:gd name="T3" fmla="*/ 12292076 h 21600"/>
              <a:gd name="T4" fmla="*/ 1221100 w 16470"/>
              <a:gd name="T5" fmla="*/ 38709600 h 21600"/>
              <a:gd name="T6" fmla="*/ 0 60000 65536"/>
              <a:gd name="T7" fmla="*/ 0 60000 65536"/>
              <a:gd name="T8" fmla="*/ 0 60000 65536"/>
            </a:gdLst>
            <a:ahLst/>
            <a:cxnLst>
              <a:cxn ang="T6">
                <a:pos x="T0" y="T1"/>
              </a:cxn>
              <a:cxn ang="T7">
                <a:pos x="T2" y="T3"/>
              </a:cxn>
              <a:cxn ang="T8">
                <a:pos x="T4" y="T5"/>
              </a:cxn>
            </a:cxnLst>
            <a:rect l="0" t="0" r="r" b="b"/>
            <a:pathLst>
              <a:path w="16470" h="21600" fill="none" extrusionOk="0">
                <a:moveTo>
                  <a:pt x="-1" y="10"/>
                </a:moveTo>
                <a:cubicBezTo>
                  <a:pt x="227" y="3"/>
                  <a:pt x="454" y="-1"/>
                  <a:pt x="682" y="0"/>
                </a:cubicBezTo>
                <a:cubicBezTo>
                  <a:pt x="6667" y="0"/>
                  <a:pt x="12385" y="2483"/>
                  <a:pt x="16470" y="6858"/>
                </a:cubicBezTo>
              </a:path>
              <a:path w="16470" h="21600" stroke="0" extrusionOk="0">
                <a:moveTo>
                  <a:pt x="-1" y="10"/>
                </a:moveTo>
                <a:cubicBezTo>
                  <a:pt x="227" y="3"/>
                  <a:pt x="454" y="-1"/>
                  <a:pt x="682" y="0"/>
                </a:cubicBezTo>
                <a:cubicBezTo>
                  <a:pt x="6667" y="0"/>
                  <a:pt x="12385" y="2483"/>
                  <a:pt x="16470" y="6858"/>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3574" name="Arc 22"/>
          <p:cNvSpPr>
            <a:spLocks/>
          </p:cNvSpPr>
          <p:nvPr/>
        </p:nvSpPr>
        <p:spPr bwMode="auto">
          <a:xfrm flipV="1">
            <a:off x="6705600" y="45720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3575" name="Text Box 23"/>
          <p:cNvSpPr txBox="1">
            <a:spLocks noChangeArrowheads="1"/>
          </p:cNvSpPr>
          <p:nvPr/>
        </p:nvSpPr>
        <p:spPr bwMode="auto">
          <a:xfrm>
            <a:off x="5867400" y="5486400"/>
            <a:ext cx="3810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90</a:t>
            </a:r>
          </a:p>
        </p:txBody>
      </p:sp>
      <p:sp>
        <p:nvSpPr>
          <p:cNvPr id="23576" name="Text Box 24"/>
          <p:cNvSpPr txBox="1">
            <a:spLocks noChangeArrowheads="1"/>
          </p:cNvSpPr>
          <p:nvPr/>
        </p:nvSpPr>
        <p:spPr bwMode="auto">
          <a:xfrm>
            <a:off x="6477000" y="5486400"/>
            <a:ext cx="457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180</a:t>
            </a:r>
          </a:p>
        </p:txBody>
      </p:sp>
      <p:sp>
        <p:nvSpPr>
          <p:cNvPr id="23577" name="Text Box 25"/>
          <p:cNvSpPr txBox="1">
            <a:spLocks noChangeArrowheads="1"/>
          </p:cNvSpPr>
          <p:nvPr/>
        </p:nvSpPr>
        <p:spPr bwMode="auto">
          <a:xfrm>
            <a:off x="7162800" y="54864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270</a:t>
            </a:r>
          </a:p>
        </p:txBody>
      </p:sp>
      <p:sp>
        <p:nvSpPr>
          <p:cNvPr id="23578" name="Text Box 26"/>
          <p:cNvSpPr txBox="1">
            <a:spLocks noChangeArrowheads="1"/>
          </p:cNvSpPr>
          <p:nvPr/>
        </p:nvSpPr>
        <p:spPr bwMode="auto">
          <a:xfrm>
            <a:off x="7848600" y="54864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360</a:t>
            </a:r>
          </a:p>
        </p:txBody>
      </p:sp>
      <p:sp>
        <p:nvSpPr>
          <p:cNvPr id="23579" name="Line 27"/>
          <p:cNvSpPr>
            <a:spLocks noChangeShapeType="1"/>
          </p:cNvSpPr>
          <p:nvPr/>
        </p:nvSpPr>
        <p:spPr bwMode="auto">
          <a:xfrm flipV="1">
            <a:off x="5334000" y="53340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3580" name="Line 28"/>
          <p:cNvSpPr>
            <a:spLocks noChangeShapeType="1"/>
          </p:cNvSpPr>
          <p:nvPr/>
        </p:nvSpPr>
        <p:spPr bwMode="auto">
          <a:xfrm>
            <a:off x="7245350" y="5334000"/>
            <a:ext cx="0" cy="5334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3581" name="Text Box 29"/>
          <p:cNvSpPr txBox="1">
            <a:spLocks noChangeArrowheads="1"/>
          </p:cNvSpPr>
          <p:nvPr/>
        </p:nvSpPr>
        <p:spPr bwMode="auto">
          <a:xfrm>
            <a:off x="6940550" y="5791200"/>
            <a:ext cx="685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243.4</a:t>
            </a:r>
          </a:p>
        </p:txBody>
      </p:sp>
      <p:sp>
        <p:nvSpPr>
          <p:cNvPr id="23582" name="Text Box 30"/>
          <p:cNvSpPr txBox="1">
            <a:spLocks noChangeArrowheads="1"/>
          </p:cNvSpPr>
          <p:nvPr/>
        </p:nvSpPr>
        <p:spPr bwMode="auto">
          <a:xfrm>
            <a:off x="5029200" y="5181600"/>
            <a:ext cx="304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solidFill>
                  <a:srgbClr val="FF0000"/>
                </a:solidFill>
                <a:latin typeface="Comic Sans MS" pitchFamily="66" charset="0"/>
              </a:rPr>
              <a:t>2</a:t>
            </a:r>
          </a:p>
        </p:txBody>
      </p:sp>
      <p:graphicFrame>
        <p:nvGraphicFramePr>
          <p:cNvPr id="23583" name="Object 31"/>
          <p:cNvGraphicFramePr>
            <a:graphicFrameLocks noChangeAspect="1"/>
          </p:cNvGraphicFramePr>
          <p:nvPr/>
        </p:nvGraphicFramePr>
        <p:xfrm>
          <a:off x="5334000" y="6324600"/>
          <a:ext cx="2197100" cy="374650"/>
        </p:xfrm>
        <a:graphic>
          <a:graphicData uri="http://schemas.openxmlformats.org/presentationml/2006/ole">
            <p:oleObj spid="_x0000_s19502" name="Equation" r:id="rId6" imgW="1193800" imgH="203200" progId="">
              <p:embed/>
            </p:oleObj>
          </a:graphicData>
        </a:graphic>
      </p:graphicFrame>
      <p:sp>
        <p:nvSpPr>
          <p:cNvPr id="23584" name="Rectangle 32"/>
          <p:cNvSpPr>
            <a:spLocks noChangeArrowheads="1"/>
          </p:cNvSpPr>
          <p:nvPr/>
        </p:nvSpPr>
        <p:spPr bwMode="auto">
          <a:xfrm>
            <a:off x="5257800" y="6324600"/>
            <a:ext cx="2362200" cy="381000"/>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3585" name="Text Box 33"/>
          <p:cNvSpPr txBox="1">
            <a:spLocks noChangeArrowheads="1"/>
          </p:cNvSpPr>
          <p:nvPr/>
        </p:nvSpPr>
        <p:spPr bwMode="auto">
          <a:xfrm>
            <a:off x="8229600" y="53340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Tan</a:t>
            </a:r>
            <a:r>
              <a:rPr lang="el-GR" altLang="en-US" sz="1400">
                <a:latin typeface="Comic Sans MS" pitchFamily="66" charset="0"/>
              </a:rPr>
              <a:t>θ</a:t>
            </a:r>
          </a:p>
        </p:txBody>
      </p:sp>
      <p:sp>
        <p:nvSpPr>
          <p:cNvPr id="23588" name="Arc 36"/>
          <p:cNvSpPr>
            <a:spLocks/>
          </p:cNvSpPr>
          <p:nvPr/>
        </p:nvSpPr>
        <p:spPr bwMode="auto">
          <a:xfrm>
            <a:off x="6629400" y="4135438"/>
            <a:ext cx="228600" cy="457200"/>
          </a:xfrm>
          <a:custGeom>
            <a:avLst/>
            <a:gdLst>
              <a:gd name="T0" fmla="*/ 19400 w 21776"/>
              <a:gd name="T1" fmla="*/ 0 h 43200"/>
              <a:gd name="T2" fmla="*/ 0 w 21776"/>
              <a:gd name="T3" fmla="*/ 4838584 h 43200"/>
              <a:gd name="T4" fmla="*/ 19400 w 21776"/>
              <a:gd name="T5" fmla="*/ 2419350 h 43200"/>
              <a:gd name="T6" fmla="*/ 0 60000 65536"/>
              <a:gd name="T7" fmla="*/ 0 60000 65536"/>
              <a:gd name="T8" fmla="*/ 0 60000 65536"/>
            </a:gdLst>
            <a:ahLst/>
            <a:cxnLst>
              <a:cxn ang="T6">
                <a:pos x="T0" y="T1"/>
              </a:cxn>
              <a:cxn ang="T7">
                <a:pos x="T2" y="T3"/>
              </a:cxn>
              <a:cxn ang="T8">
                <a:pos x="T4" y="T5"/>
              </a:cxn>
            </a:cxnLst>
            <a:rect l="0" t="0" r="r" b="b"/>
            <a:pathLst>
              <a:path w="21776" h="43200" fill="none" extrusionOk="0">
                <a:moveTo>
                  <a:pt x="175" y="0"/>
                </a:moveTo>
                <a:cubicBezTo>
                  <a:pt x="12105" y="0"/>
                  <a:pt x="21776" y="9670"/>
                  <a:pt x="21776" y="21600"/>
                </a:cubicBezTo>
                <a:cubicBezTo>
                  <a:pt x="21776" y="33529"/>
                  <a:pt x="12105" y="43200"/>
                  <a:pt x="176" y="43200"/>
                </a:cubicBezTo>
                <a:cubicBezTo>
                  <a:pt x="117" y="43200"/>
                  <a:pt x="58" y="43199"/>
                  <a:pt x="-1" y="43199"/>
                </a:cubicBezTo>
              </a:path>
              <a:path w="21776" h="43200" stroke="0" extrusionOk="0">
                <a:moveTo>
                  <a:pt x="175" y="0"/>
                </a:moveTo>
                <a:cubicBezTo>
                  <a:pt x="12105" y="0"/>
                  <a:pt x="21776" y="9670"/>
                  <a:pt x="21776" y="21600"/>
                </a:cubicBezTo>
                <a:cubicBezTo>
                  <a:pt x="21776" y="33529"/>
                  <a:pt x="12105" y="43200"/>
                  <a:pt x="176" y="43200"/>
                </a:cubicBezTo>
                <a:cubicBezTo>
                  <a:pt x="117" y="43200"/>
                  <a:pt x="58" y="43199"/>
                  <a:pt x="-1" y="43199"/>
                </a:cubicBezTo>
                <a:lnTo>
                  <a:pt x="176" y="21600"/>
                </a:lnTo>
                <a:lnTo>
                  <a:pt x="175"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3589" name="Text Box 37"/>
          <p:cNvSpPr txBox="1">
            <a:spLocks noChangeArrowheads="1"/>
          </p:cNvSpPr>
          <p:nvPr/>
        </p:nvSpPr>
        <p:spPr bwMode="auto">
          <a:xfrm>
            <a:off x="6858000" y="4211638"/>
            <a:ext cx="990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Use Tan</a:t>
            </a:r>
            <a:r>
              <a:rPr lang="en-GB" altLang="en-US" sz="1400" baseline="30000">
                <a:solidFill>
                  <a:srgbClr val="FF0000"/>
                </a:solidFill>
                <a:latin typeface="Comic Sans MS" pitchFamily="66" charset="0"/>
              </a:rPr>
              <a:t>-1</a:t>
            </a:r>
          </a:p>
        </p:txBody>
      </p:sp>
      <p:sp>
        <p:nvSpPr>
          <p:cNvPr id="23591" name="Line 39"/>
          <p:cNvSpPr>
            <a:spLocks noChangeShapeType="1"/>
          </p:cNvSpPr>
          <p:nvPr/>
        </p:nvSpPr>
        <p:spPr bwMode="auto">
          <a:xfrm>
            <a:off x="5873750" y="5334000"/>
            <a:ext cx="0" cy="5334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3592" name="Text Box 40"/>
          <p:cNvSpPr txBox="1">
            <a:spLocks noChangeArrowheads="1"/>
          </p:cNvSpPr>
          <p:nvPr/>
        </p:nvSpPr>
        <p:spPr bwMode="auto">
          <a:xfrm>
            <a:off x="5568950" y="5791200"/>
            <a:ext cx="685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63.4</a:t>
            </a:r>
          </a:p>
        </p:txBody>
      </p:sp>
      <p:graphicFrame>
        <p:nvGraphicFramePr>
          <p:cNvPr id="23593" name="Object 41"/>
          <p:cNvGraphicFramePr>
            <a:graphicFrameLocks noChangeAspect="1"/>
          </p:cNvGraphicFramePr>
          <p:nvPr/>
        </p:nvGraphicFramePr>
        <p:xfrm>
          <a:off x="5029200" y="3144838"/>
          <a:ext cx="1050925" cy="665162"/>
        </p:xfrm>
        <a:graphic>
          <a:graphicData uri="http://schemas.openxmlformats.org/presentationml/2006/ole">
            <p:oleObj spid="_x0000_s19503" name="Equation" r:id="rId7" imgW="622030" imgH="393529" progId="">
              <p:embed/>
            </p:oleObj>
          </a:graphicData>
        </a:graphic>
      </p:graphicFrame>
      <p:graphicFrame>
        <p:nvGraphicFramePr>
          <p:cNvPr id="23594" name="Object 42"/>
          <p:cNvGraphicFramePr>
            <a:graphicFrameLocks noChangeAspect="1"/>
          </p:cNvGraphicFramePr>
          <p:nvPr/>
        </p:nvGraphicFramePr>
        <p:xfrm>
          <a:off x="5029200" y="3983038"/>
          <a:ext cx="987425" cy="300037"/>
        </p:xfrm>
        <a:graphic>
          <a:graphicData uri="http://schemas.openxmlformats.org/presentationml/2006/ole">
            <p:oleObj spid="_x0000_s19504" name="Equation" r:id="rId8" imgW="583693" imgH="177646" progId="">
              <p:embed/>
            </p:oleObj>
          </a:graphicData>
        </a:graphic>
      </p:graphicFrame>
      <p:graphicFrame>
        <p:nvGraphicFramePr>
          <p:cNvPr id="23595" name="Object 43"/>
          <p:cNvGraphicFramePr>
            <a:graphicFrameLocks noChangeAspect="1"/>
          </p:cNvGraphicFramePr>
          <p:nvPr/>
        </p:nvGraphicFramePr>
        <p:xfrm>
          <a:off x="5029200" y="4343400"/>
          <a:ext cx="987425" cy="342900"/>
        </p:xfrm>
        <a:graphic>
          <a:graphicData uri="http://schemas.openxmlformats.org/presentationml/2006/ole">
            <p:oleObj spid="_x0000_s19505" name="Equation" r:id="rId9" imgW="583947" imgH="203112" progId="">
              <p:embed/>
            </p:oleObj>
          </a:graphicData>
        </a:graphic>
      </p:graphicFrame>
      <p:sp>
        <p:nvSpPr>
          <p:cNvPr id="23596" name="Arc 44"/>
          <p:cNvSpPr>
            <a:spLocks/>
          </p:cNvSpPr>
          <p:nvPr/>
        </p:nvSpPr>
        <p:spPr bwMode="auto">
          <a:xfrm flipH="1">
            <a:off x="7391400" y="5486400"/>
            <a:ext cx="696913" cy="914400"/>
          </a:xfrm>
          <a:custGeom>
            <a:avLst/>
            <a:gdLst>
              <a:gd name="T0" fmla="*/ 0 w 16470"/>
              <a:gd name="T1" fmla="*/ 19727 h 21600"/>
              <a:gd name="T2" fmla="*/ 29489237 w 16470"/>
              <a:gd name="T3" fmla="*/ 12292076 h 21600"/>
              <a:gd name="T4" fmla="*/ 1221100 w 16470"/>
              <a:gd name="T5" fmla="*/ 38709600 h 21600"/>
              <a:gd name="T6" fmla="*/ 0 60000 65536"/>
              <a:gd name="T7" fmla="*/ 0 60000 65536"/>
              <a:gd name="T8" fmla="*/ 0 60000 65536"/>
            </a:gdLst>
            <a:ahLst/>
            <a:cxnLst>
              <a:cxn ang="T6">
                <a:pos x="T0" y="T1"/>
              </a:cxn>
              <a:cxn ang="T7">
                <a:pos x="T2" y="T3"/>
              </a:cxn>
              <a:cxn ang="T8">
                <a:pos x="T4" y="T5"/>
              </a:cxn>
            </a:cxnLst>
            <a:rect l="0" t="0" r="r" b="b"/>
            <a:pathLst>
              <a:path w="16470" h="21600" fill="none" extrusionOk="0">
                <a:moveTo>
                  <a:pt x="-1" y="10"/>
                </a:moveTo>
                <a:cubicBezTo>
                  <a:pt x="227" y="3"/>
                  <a:pt x="454" y="-1"/>
                  <a:pt x="682" y="0"/>
                </a:cubicBezTo>
                <a:cubicBezTo>
                  <a:pt x="6667" y="0"/>
                  <a:pt x="12385" y="2483"/>
                  <a:pt x="16470" y="6858"/>
                </a:cubicBezTo>
              </a:path>
              <a:path w="16470" h="21600" stroke="0" extrusionOk="0">
                <a:moveTo>
                  <a:pt x="-1" y="10"/>
                </a:moveTo>
                <a:cubicBezTo>
                  <a:pt x="227" y="3"/>
                  <a:pt x="454" y="-1"/>
                  <a:pt x="682" y="0"/>
                </a:cubicBezTo>
                <a:cubicBezTo>
                  <a:pt x="6667" y="0"/>
                  <a:pt x="12385" y="2483"/>
                  <a:pt x="16470" y="6858"/>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3597" name="Arc 45"/>
          <p:cNvSpPr>
            <a:spLocks/>
          </p:cNvSpPr>
          <p:nvPr/>
        </p:nvSpPr>
        <p:spPr bwMode="auto">
          <a:xfrm flipV="1">
            <a:off x="5334000" y="4572000"/>
            <a:ext cx="668338" cy="914400"/>
          </a:xfrm>
          <a:custGeom>
            <a:avLst/>
            <a:gdLst>
              <a:gd name="T0" fmla="*/ 0 w 15788"/>
              <a:gd name="T1" fmla="*/ 0 h 21600"/>
              <a:gd name="T2" fmla="*/ 28292100 w 15788"/>
              <a:gd name="T3" fmla="*/ 12292076 h 21600"/>
              <a:gd name="T4" fmla="*/ 0 w 15788"/>
              <a:gd name="T5" fmla="*/ 38709600 h 21600"/>
              <a:gd name="T6" fmla="*/ 0 60000 65536"/>
              <a:gd name="T7" fmla="*/ 0 60000 65536"/>
              <a:gd name="T8" fmla="*/ 0 60000 65536"/>
            </a:gdLst>
            <a:ahLst/>
            <a:cxnLst>
              <a:cxn ang="T6">
                <a:pos x="T0" y="T1"/>
              </a:cxn>
              <a:cxn ang="T7">
                <a:pos x="T2" y="T3"/>
              </a:cxn>
              <a:cxn ang="T8">
                <a:pos x="T4" y="T5"/>
              </a:cxn>
            </a:cxnLst>
            <a:rect l="0" t="0" r="r" b="b"/>
            <a:pathLst>
              <a:path w="15788" h="21600" fill="none" extrusionOk="0">
                <a:moveTo>
                  <a:pt x="-1" y="0"/>
                </a:moveTo>
                <a:cubicBezTo>
                  <a:pt x="5985" y="0"/>
                  <a:pt x="11703" y="2483"/>
                  <a:pt x="15788" y="6858"/>
                </a:cubicBezTo>
              </a:path>
              <a:path w="15788" h="21600" stroke="0" extrusionOk="0">
                <a:moveTo>
                  <a:pt x="-1" y="0"/>
                </a:moveTo>
                <a:cubicBezTo>
                  <a:pt x="5985" y="0"/>
                  <a:pt x="11703" y="2483"/>
                  <a:pt x="15788" y="6858"/>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pic>
        <p:nvPicPr>
          <p:cNvPr id="19497" name="Picture 46" descr="fingerprint"/>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9498" name="Picture 47" descr="fingerprint"/>
          <p:cNvPicPr>
            <a:picLocks noChangeAspect="1" noChangeArrowheads="1"/>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830580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3560"/>
                                        </p:tgtEl>
                                        <p:attrNameLst>
                                          <p:attrName>style.visibility</p:attrName>
                                        </p:attrNameLst>
                                      </p:cBhvr>
                                      <p:to>
                                        <p:strVal val="visible"/>
                                      </p:to>
                                    </p:set>
                                    <p:animEffect transition="in" filter="blinds(horizontal)">
                                      <p:cBhvr>
                                        <p:cTn id="7" dur="500"/>
                                        <p:tgtEl>
                                          <p:spTgt spid="235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561"/>
                                        </p:tgtEl>
                                        <p:attrNameLst>
                                          <p:attrName>style.visibility</p:attrName>
                                        </p:attrNameLst>
                                      </p:cBhvr>
                                      <p:to>
                                        <p:strVal val="visible"/>
                                      </p:to>
                                    </p:set>
                                    <p:animEffect transition="in" filter="blinds(horizontal)">
                                      <p:cBhvr>
                                        <p:cTn id="12" dur="500"/>
                                        <p:tgtEl>
                                          <p:spTgt spid="2356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3563"/>
                                        </p:tgtEl>
                                        <p:attrNameLst>
                                          <p:attrName>style.visibility</p:attrName>
                                        </p:attrNameLst>
                                      </p:cBhvr>
                                      <p:to>
                                        <p:strVal val="visible"/>
                                      </p:to>
                                    </p:set>
                                    <p:animEffect transition="in" filter="blinds(horizontal)">
                                      <p:cBhvr>
                                        <p:cTn id="17" dur="500"/>
                                        <p:tgtEl>
                                          <p:spTgt spid="2356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3593"/>
                                        </p:tgtEl>
                                        <p:attrNameLst>
                                          <p:attrName>style.visibility</p:attrName>
                                        </p:attrNameLst>
                                      </p:cBhvr>
                                      <p:to>
                                        <p:strVal val="visible"/>
                                      </p:to>
                                    </p:set>
                                    <p:animEffect transition="in" filter="blinds(horizontal)">
                                      <p:cBhvr>
                                        <p:cTn id="22" dur="500"/>
                                        <p:tgtEl>
                                          <p:spTgt spid="2359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3562"/>
                                        </p:tgtEl>
                                        <p:attrNameLst>
                                          <p:attrName>style.visibility</p:attrName>
                                        </p:attrNameLst>
                                      </p:cBhvr>
                                      <p:to>
                                        <p:strVal val="visible"/>
                                      </p:to>
                                    </p:set>
                                    <p:animEffect transition="in" filter="blinds(horizontal)">
                                      <p:cBhvr>
                                        <p:cTn id="27" dur="500"/>
                                        <p:tgtEl>
                                          <p:spTgt spid="2356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3564"/>
                                        </p:tgtEl>
                                        <p:attrNameLst>
                                          <p:attrName>style.visibility</p:attrName>
                                        </p:attrNameLst>
                                      </p:cBhvr>
                                      <p:to>
                                        <p:strVal val="visible"/>
                                      </p:to>
                                    </p:set>
                                    <p:animEffect transition="in" filter="blinds(horizontal)">
                                      <p:cBhvr>
                                        <p:cTn id="32" dur="500"/>
                                        <p:tgtEl>
                                          <p:spTgt spid="2356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23594"/>
                                        </p:tgtEl>
                                        <p:attrNameLst>
                                          <p:attrName>style.visibility</p:attrName>
                                        </p:attrNameLst>
                                      </p:cBhvr>
                                      <p:to>
                                        <p:strVal val="visible"/>
                                      </p:to>
                                    </p:set>
                                    <p:animEffect transition="in" filter="blinds(horizontal)">
                                      <p:cBhvr>
                                        <p:cTn id="37" dur="500"/>
                                        <p:tgtEl>
                                          <p:spTgt spid="2359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3588"/>
                                        </p:tgtEl>
                                        <p:attrNameLst>
                                          <p:attrName>style.visibility</p:attrName>
                                        </p:attrNameLst>
                                      </p:cBhvr>
                                      <p:to>
                                        <p:strVal val="visible"/>
                                      </p:to>
                                    </p:set>
                                    <p:animEffect transition="in" filter="blinds(horizontal)">
                                      <p:cBhvr>
                                        <p:cTn id="42" dur="500"/>
                                        <p:tgtEl>
                                          <p:spTgt spid="2358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3589"/>
                                        </p:tgtEl>
                                        <p:attrNameLst>
                                          <p:attrName>style.visibility</p:attrName>
                                        </p:attrNameLst>
                                      </p:cBhvr>
                                      <p:to>
                                        <p:strVal val="visible"/>
                                      </p:to>
                                    </p:set>
                                    <p:animEffect transition="in" filter="blinds(horizontal)">
                                      <p:cBhvr>
                                        <p:cTn id="47" dur="500"/>
                                        <p:tgtEl>
                                          <p:spTgt spid="2358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23595"/>
                                        </p:tgtEl>
                                        <p:attrNameLst>
                                          <p:attrName>style.visibility</p:attrName>
                                        </p:attrNameLst>
                                      </p:cBhvr>
                                      <p:to>
                                        <p:strVal val="visible"/>
                                      </p:to>
                                    </p:set>
                                    <p:animEffect transition="in" filter="blinds(horizontal)">
                                      <p:cBhvr>
                                        <p:cTn id="52" dur="500"/>
                                        <p:tgtEl>
                                          <p:spTgt spid="2359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3565"/>
                                        </p:tgtEl>
                                        <p:attrNameLst>
                                          <p:attrName>style.visibility</p:attrName>
                                        </p:attrNameLst>
                                      </p:cBhvr>
                                      <p:to>
                                        <p:strVal val="visible"/>
                                      </p:to>
                                    </p:set>
                                    <p:animEffect transition="in" filter="blinds(horizontal)">
                                      <p:cBhvr>
                                        <p:cTn id="57" dur="500"/>
                                        <p:tgtEl>
                                          <p:spTgt spid="23565"/>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23566"/>
                                        </p:tgtEl>
                                        <p:attrNameLst>
                                          <p:attrName>style.visibility</p:attrName>
                                        </p:attrNameLst>
                                      </p:cBhvr>
                                      <p:to>
                                        <p:strVal val="visible"/>
                                      </p:to>
                                    </p:set>
                                    <p:animEffect transition="in" filter="blinds(horizontal)">
                                      <p:cBhvr>
                                        <p:cTn id="60" dur="500"/>
                                        <p:tgtEl>
                                          <p:spTgt spid="23566"/>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23597"/>
                                        </p:tgtEl>
                                        <p:attrNameLst>
                                          <p:attrName>style.visibility</p:attrName>
                                        </p:attrNameLst>
                                      </p:cBhvr>
                                      <p:to>
                                        <p:strVal val="visible"/>
                                      </p:to>
                                    </p:set>
                                    <p:animEffect transition="in" filter="blinds(horizontal)">
                                      <p:cBhvr>
                                        <p:cTn id="63" dur="500"/>
                                        <p:tgtEl>
                                          <p:spTgt spid="23597"/>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23575"/>
                                        </p:tgtEl>
                                        <p:attrNameLst>
                                          <p:attrName>style.visibility</p:attrName>
                                        </p:attrNameLst>
                                      </p:cBhvr>
                                      <p:to>
                                        <p:strVal val="visible"/>
                                      </p:to>
                                    </p:set>
                                    <p:animEffect transition="in" filter="blinds(horizontal)">
                                      <p:cBhvr>
                                        <p:cTn id="66" dur="500"/>
                                        <p:tgtEl>
                                          <p:spTgt spid="23575"/>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23572"/>
                                        </p:tgtEl>
                                        <p:attrNameLst>
                                          <p:attrName>style.visibility</p:attrName>
                                        </p:attrNameLst>
                                      </p:cBhvr>
                                      <p:to>
                                        <p:strVal val="visible"/>
                                      </p:to>
                                    </p:set>
                                    <p:animEffect transition="in" filter="blinds(horizontal)">
                                      <p:cBhvr>
                                        <p:cTn id="69" dur="500"/>
                                        <p:tgtEl>
                                          <p:spTgt spid="23572"/>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23576"/>
                                        </p:tgtEl>
                                        <p:attrNameLst>
                                          <p:attrName>style.visibility</p:attrName>
                                        </p:attrNameLst>
                                      </p:cBhvr>
                                      <p:to>
                                        <p:strVal val="visible"/>
                                      </p:to>
                                    </p:set>
                                    <p:animEffect transition="in" filter="blinds(horizontal)">
                                      <p:cBhvr>
                                        <p:cTn id="72" dur="500"/>
                                        <p:tgtEl>
                                          <p:spTgt spid="23576"/>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23574"/>
                                        </p:tgtEl>
                                        <p:attrNameLst>
                                          <p:attrName>style.visibility</p:attrName>
                                        </p:attrNameLst>
                                      </p:cBhvr>
                                      <p:to>
                                        <p:strVal val="visible"/>
                                      </p:to>
                                    </p:set>
                                    <p:animEffect transition="in" filter="blinds(horizontal)">
                                      <p:cBhvr>
                                        <p:cTn id="75" dur="500"/>
                                        <p:tgtEl>
                                          <p:spTgt spid="23574"/>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23577"/>
                                        </p:tgtEl>
                                        <p:attrNameLst>
                                          <p:attrName>style.visibility</p:attrName>
                                        </p:attrNameLst>
                                      </p:cBhvr>
                                      <p:to>
                                        <p:strVal val="visible"/>
                                      </p:to>
                                    </p:set>
                                    <p:animEffect transition="in" filter="blinds(horizontal)">
                                      <p:cBhvr>
                                        <p:cTn id="78" dur="500"/>
                                        <p:tgtEl>
                                          <p:spTgt spid="23577"/>
                                        </p:tgtEl>
                                      </p:cBhvr>
                                    </p:animEffect>
                                  </p:childTnLst>
                                </p:cTn>
                              </p:par>
                              <p:par>
                                <p:cTn id="79" presetID="3" presetClass="entr" presetSubtype="10" fill="hold" grpId="0" nodeType="withEffect">
                                  <p:stCondLst>
                                    <p:cond delay="0"/>
                                  </p:stCondLst>
                                  <p:childTnLst>
                                    <p:set>
                                      <p:cBhvr>
                                        <p:cTn id="80" dur="1" fill="hold">
                                          <p:stCondLst>
                                            <p:cond delay="0"/>
                                          </p:stCondLst>
                                        </p:cTn>
                                        <p:tgtEl>
                                          <p:spTgt spid="23596"/>
                                        </p:tgtEl>
                                        <p:attrNameLst>
                                          <p:attrName>style.visibility</p:attrName>
                                        </p:attrNameLst>
                                      </p:cBhvr>
                                      <p:to>
                                        <p:strVal val="visible"/>
                                      </p:to>
                                    </p:set>
                                    <p:animEffect transition="in" filter="blinds(horizontal)">
                                      <p:cBhvr>
                                        <p:cTn id="81" dur="500"/>
                                        <p:tgtEl>
                                          <p:spTgt spid="23596"/>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23578"/>
                                        </p:tgtEl>
                                        <p:attrNameLst>
                                          <p:attrName>style.visibility</p:attrName>
                                        </p:attrNameLst>
                                      </p:cBhvr>
                                      <p:to>
                                        <p:strVal val="visible"/>
                                      </p:to>
                                    </p:set>
                                    <p:animEffect transition="in" filter="blinds(horizontal)">
                                      <p:cBhvr>
                                        <p:cTn id="84" dur="500"/>
                                        <p:tgtEl>
                                          <p:spTgt spid="23578"/>
                                        </p:tgtEl>
                                      </p:cBhvr>
                                    </p:animEffect>
                                  </p:childTnLst>
                                </p:cTn>
                              </p:par>
                              <p:par>
                                <p:cTn id="85" presetID="3" presetClass="entr" presetSubtype="10" fill="hold" grpId="0" nodeType="withEffect">
                                  <p:stCondLst>
                                    <p:cond delay="0"/>
                                  </p:stCondLst>
                                  <p:childTnLst>
                                    <p:set>
                                      <p:cBhvr>
                                        <p:cTn id="86" dur="1" fill="hold">
                                          <p:stCondLst>
                                            <p:cond delay="0"/>
                                          </p:stCondLst>
                                        </p:cTn>
                                        <p:tgtEl>
                                          <p:spTgt spid="23585"/>
                                        </p:tgtEl>
                                        <p:attrNameLst>
                                          <p:attrName>style.visibility</p:attrName>
                                        </p:attrNameLst>
                                      </p:cBhvr>
                                      <p:to>
                                        <p:strVal val="visible"/>
                                      </p:to>
                                    </p:set>
                                    <p:animEffect transition="in" filter="blinds(horizontal)">
                                      <p:cBhvr>
                                        <p:cTn id="87" dur="500"/>
                                        <p:tgtEl>
                                          <p:spTgt spid="23585"/>
                                        </p:tgtEl>
                                      </p:cBhvr>
                                    </p:animEffect>
                                  </p:childTnLst>
                                </p:cTn>
                              </p:par>
                              <p:par>
                                <p:cTn id="88" presetID="3" presetClass="entr" presetSubtype="10" fill="hold" grpId="0" nodeType="withEffect">
                                  <p:stCondLst>
                                    <p:cond delay="0"/>
                                  </p:stCondLst>
                                  <p:childTnLst>
                                    <p:set>
                                      <p:cBhvr>
                                        <p:cTn id="89" dur="1" fill="hold">
                                          <p:stCondLst>
                                            <p:cond delay="0"/>
                                          </p:stCondLst>
                                        </p:cTn>
                                        <p:tgtEl>
                                          <p:spTgt spid="23567"/>
                                        </p:tgtEl>
                                        <p:attrNameLst>
                                          <p:attrName>style.visibility</p:attrName>
                                        </p:attrNameLst>
                                      </p:cBhvr>
                                      <p:to>
                                        <p:strVal val="visible"/>
                                      </p:to>
                                    </p:set>
                                    <p:animEffect transition="in" filter="blinds(horizontal)">
                                      <p:cBhvr>
                                        <p:cTn id="90" dur="500"/>
                                        <p:tgtEl>
                                          <p:spTgt spid="23567"/>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23568"/>
                                        </p:tgtEl>
                                        <p:attrNameLst>
                                          <p:attrName>style.visibility</p:attrName>
                                        </p:attrNameLst>
                                      </p:cBhvr>
                                      <p:to>
                                        <p:strVal val="visible"/>
                                      </p:to>
                                    </p:set>
                                    <p:animEffect transition="in" filter="blinds(horizontal)">
                                      <p:cBhvr>
                                        <p:cTn id="93" dur="500"/>
                                        <p:tgtEl>
                                          <p:spTgt spid="23568"/>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23569"/>
                                        </p:tgtEl>
                                        <p:attrNameLst>
                                          <p:attrName>style.visibility</p:attrName>
                                        </p:attrNameLst>
                                      </p:cBhvr>
                                      <p:to>
                                        <p:strVal val="visible"/>
                                      </p:to>
                                    </p:set>
                                    <p:animEffect transition="in" filter="blinds(horizontal)">
                                      <p:cBhvr>
                                        <p:cTn id="96" dur="500"/>
                                        <p:tgtEl>
                                          <p:spTgt spid="23569"/>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23570"/>
                                        </p:tgtEl>
                                        <p:attrNameLst>
                                          <p:attrName>style.visibility</p:attrName>
                                        </p:attrNameLst>
                                      </p:cBhvr>
                                      <p:to>
                                        <p:strVal val="visible"/>
                                      </p:to>
                                    </p:set>
                                    <p:animEffect transition="in" filter="blinds(horizontal)">
                                      <p:cBhvr>
                                        <p:cTn id="99" dur="500"/>
                                        <p:tgtEl>
                                          <p:spTgt spid="23570"/>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5" fill="hold" grpId="0" nodeType="clickEffect">
                                  <p:stCondLst>
                                    <p:cond delay="0"/>
                                  </p:stCondLst>
                                  <p:childTnLst>
                                    <p:set>
                                      <p:cBhvr>
                                        <p:cTn id="103" dur="1" fill="hold">
                                          <p:stCondLst>
                                            <p:cond delay="0"/>
                                          </p:stCondLst>
                                        </p:cTn>
                                        <p:tgtEl>
                                          <p:spTgt spid="23582"/>
                                        </p:tgtEl>
                                        <p:attrNameLst>
                                          <p:attrName>style.visibility</p:attrName>
                                        </p:attrNameLst>
                                      </p:cBhvr>
                                      <p:to>
                                        <p:strVal val="visible"/>
                                      </p:to>
                                    </p:set>
                                    <p:animEffect transition="in" filter="blinds(vertical)">
                                      <p:cBhvr>
                                        <p:cTn id="104" dur="500"/>
                                        <p:tgtEl>
                                          <p:spTgt spid="23582"/>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5" fill="hold" grpId="0" nodeType="clickEffect">
                                  <p:stCondLst>
                                    <p:cond delay="0"/>
                                  </p:stCondLst>
                                  <p:childTnLst>
                                    <p:set>
                                      <p:cBhvr>
                                        <p:cTn id="108" dur="1" fill="hold">
                                          <p:stCondLst>
                                            <p:cond delay="0"/>
                                          </p:stCondLst>
                                        </p:cTn>
                                        <p:tgtEl>
                                          <p:spTgt spid="23579"/>
                                        </p:tgtEl>
                                        <p:attrNameLst>
                                          <p:attrName>style.visibility</p:attrName>
                                        </p:attrNameLst>
                                      </p:cBhvr>
                                      <p:to>
                                        <p:strVal val="visible"/>
                                      </p:to>
                                    </p:set>
                                    <p:animEffect transition="in" filter="blinds(vertical)">
                                      <p:cBhvr>
                                        <p:cTn id="109" dur="500"/>
                                        <p:tgtEl>
                                          <p:spTgt spid="23579"/>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23591"/>
                                        </p:tgtEl>
                                        <p:attrNameLst>
                                          <p:attrName>style.visibility</p:attrName>
                                        </p:attrNameLst>
                                      </p:cBhvr>
                                      <p:to>
                                        <p:strVal val="visible"/>
                                      </p:to>
                                    </p:set>
                                    <p:animEffect transition="in" filter="blinds(horizontal)">
                                      <p:cBhvr>
                                        <p:cTn id="114" dur="500"/>
                                        <p:tgtEl>
                                          <p:spTgt spid="23591"/>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23592"/>
                                        </p:tgtEl>
                                        <p:attrNameLst>
                                          <p:attrName>style.visibility</p:attrName>
                                        </p:attrNameLst>
                                      </p:cBhvr>
                                      <p:to>
                                        <p:strVal val="visible"/>
                                      </p:to>
                                    </p:set>
                                    <p:animEffect transition="in" filter="blinds(horizontal)">
                                      <p:cBhvr>
                                        <p:cTn id="119" dur="500"/>
                                        <p:tgtEl>
                                          <p:spTgt spid="23592"/>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23580"/>
                                        </p:tgtEl>
                                        <p:attrNameLst>
                                          <p:attrName>style.visibility</p:attrName>
                                        </p:attrNameLst>
                                      </p:cBhvr>
                                      <p:to>
                                        <p:strVal val="visible"/>
                                      </p:to>
                                    </p:set>
                                    <p:animEffect transition="in" filter="blinds(horizontal)">
                                      <p:cBhvr>
                                        <p:cTn id="124" dur="500"/>
                                        <p:tgtEl>
                                          <p:spTgt spid="23580"/>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23581"/>
                                        </p:tgtEl>
                                        <p:attrNameLst>
                                          <p:attrName>style.visibility</p:attrName>
                                        </p:attrNameLst>
                                      </p:cBhvr>
                                      <p:to>
                                        <p:strVal val="visible"/>
                                      </p:to>
                                    </p:set>
                                    <p:animEffect transition="in" filter="blinds(horizontal)">
                                      <p:cBhvr>
                                        <p:cTn id="129" dur="500"/>
                                        <p:tgtEl>
                                          <p:spTgt spid="23581"/>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3" presetClass="entr" presetSubtype="10" fill="hold" nodeType="clickEffect">
                                  <p:stCondLst>
                                    <p:cond delay="0"/>
                                  </p:stCondLst>
                                  <p:childTnLst>
                                    <p:set>
                                      <p:cBhvr>
                                        <p:cTn id="133" dur="1" fill="hold">
                                          <p:stCondLst>
                                            <p:cond delay="0"/>
                                          </p:stCondLst>
                                        </p:cTn>
                                        <p:tgtEl>
                                          <p:spTgt spid="23583"/>
                                        </p:tgtEl>
                                        <p:attrNameLst>
                                          <p:attrName>style.visibility</p:attrName>
                                        </p:attrNameLst>
                                      </p:cBhvr>
                                      <p:to>
                                        <p:strVal val="visible"/>
                                      </p:to>
                                    </p:set>
                                    <p:animEffect transition="in" filter="blinds(horizontal)">
                                      <p:cBhvr>
                                        <p:cTn id="134" dur="500"/>
                                        <p:tgtEl>
                                          <p:spTgt spid="23583"/>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23584"/>
                                        </p:tgtEl>
                                        <p:attrNameLst>
                                          <p:attrName>style.visibility</p:attrName>
                                        </p:attrNameLst>
                                      </p:cBhvr>
                                      <p:to>
                                        <p:strVal val="visible"/>
                                      </p:to>
                                    </p:set>
                                    <p:animEffect transition="in" filter="blinds(horizontal)">
                                      <p:cBhvr>
                                        <p:cTn id="139" dur="500"/>
                                        <p:tgtEl>
                                          <p:spTgt spid="235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1" grpId="0" animBg="1"/>
      <p:bldP spid="23562" grpId="0" animBg="1"/>
      <p:bldP spid="23563" grpId="0"/>
      <p:bldP spid="23564" grpId="0"/>
      <p:bldP spid="23565" grpId="0" animBg="1"/>
      <p:bldP spid="23566" grpId="0" animBg="1"/>
      <p:bldP spid="23567" grpId="0" animBg="1"/>
      <p:bldP spid="23568" grpId="0" animBg="1"/>
      <p:bldP spid="23569" grpId="0" animBg="1"/>
      <p:bldP spid="23570" grpId="0" animBg="1"/>
      <p:bldP spid="23572" grpId="0" animBg="1"/>
      <p:bldP spid="23574" grpId="0" animBg="1"/>
      <p:bldP spid="23575" grpId="0"/>
      <p:bldP spid="23576" grpId="0"/>
      <p:bldP spid="23577" grpId="0"/>
      <p:bldP spid="23578" grpId="0"/>
      <p:bldP spid="23579" grpId="0" animBg="1"/>
      <p:bldP spid="23580" grpId="0" animBg="1"/>
      <p:bldP spid="23581" grpId="0"/>
      <p:bldP spid="23582" grpId="0"/>
      <p:bldP spid="23584" grpId="0" animBg="1"/>
      <p:bldP spid="23585" grpId="0"/>
      <p:bldP spid="23588" grpId="0" animBg="1"/>
      <p:bldP spid="23589" grpId="0"/>
      <p:bldP spid="23591" grpId="0" animBg="1"/>
      <p:bldP spid="23592" grpId="0"/>
      <p:bldP spid="23596" grpId="0" animBg="1"/>
      <p:bldP spid="2359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20483" name="Rectangle 3"/>
          <p:cNvSpPr>
            <a:spLocks noGrp="1" noChangeArrowheads="1"/>
          </p:cNvSpPr>
          <p:nvPr>
            <p:ph type="body" idx="1"/>
          </p:nvPr>
        </p:nvSpPr>
        <p:spPr>
          <a:xfrm>
            <a:off x="228600" y="1600200"/>
            <a:ext cx="4267200" cy="4525963"/>
          </a:xfrm>
        </p:spPr>
        <p:txBody>
          <a:bodyPr/>
          <a:lstStyle/>
          <a:p>
            <a:pPr marL="0" indent="0" algn="ctr" eaLnBrk="1" hangingPunct="1">
              <a:buFontTx/>
              <a:buNone/>
            </a:pPr>
            <a:r>
              <a:rPr lang="en-GB" altLang="en-US" sz="1800" b="1" u="sng" smtClean="0">
                <a:latin typeface="Comic Sans MS" pitchFamily="66" charset="0"/>
              </a:rPr>
              <a:t>You need to be able to solve Trigonometrical Equations of the form Sin/Cos/Tan</a:t>
            </a:r>
            <a:r>
              <a:rPr lang="el-GR" altLang="en-US" sz="1800" b="1" u="sng" smtClean="0">
                <a:latin typeface="Comic Sans MS" pitchFamily="66" charset="0"/>
              </a:rPr>
              <a:t>θ</a:t>
            </a:r>
            <a:r>
              <a:rPr lang="en-GB" altLang="en-US" sz="1800" b="1" u="sng" smtClean="0">
                <a:latin typeface="Comic Sans MS" pitchFamily="66" charset="0"/>
              </a:rPr>
              <a:t> = k</a:t>
            </a:r>
            <a:endParaRPr lang="el-GR" altLang="en-US" sz="1800" smtClean="0">
              <a:latin typeface="Comic Sans MS" pitchFamily="66" charset="0"/>
            </a:endParaRPr>
          </a:p>
          <a:p>
            <a:pPr marL="0" indent="0" algn="ctr" eaLnBrk="1" hangingPunct="1">
              <a:buFontTx/>
              <a:buNone/>
            </a:pPr>
            <a:endParaRPr lang="en-GB" altLang="en-US" sz="1800" smtClean="0">
              <a:latin typeface="Comic Sans MS" pitchFamily="66" charset="0"/>
            </a:endParaRPr>
          </a:p>
          <a:p>
            <a:pPr marL="0" indent="0" algn="ctr" eaLnBrk="1" hangingPunct="1">
              <a:buFontTx/>
              <a:buNone/>
            </a:pPr>
            <a:r>
              <a:rPr lang="en-GB" altLang="en-US" sz="1600" smtClean="0">
                <a:latin typeface="Comic Sans MS" pitchFamily="66" charset="0"/>
              </a:rPr>
              <a:t>This is similar to the work covered in Chapter 8, and involves using your calculator and Trigonometrical Graphs to solve equations with multiple solutions.</a:t>
            </a:r>
          </a:p>
          <a:p>
            <a:pPr marL="0" indent="0" algn="ctr" eaLnBrk="1" hangingPunct="1">
              <a:buFontTx/>
              <a:buNone/>
            </a:pPr>
            <a:endParaRPr lang="en-GB" altLang="en-US" sz="1600" smtClean="0">
              <a:latin typeface="Comic Sans MS" pitchFamily="66" charset="0"/>
            </a:endParaRPr>
          </a:p>
          <a:p>
            <a:pPr marL="0" indent="0" algn="ctr" eaLnBrk="1" hangingPunct="1">
              <a:buFontTx/>
              <a:buNone/>
            </a:pPr>
            <a:r>
              <a:rPr lang="en-GB" altLang="en-US" sz="1600" smtClean="0">
                <a:latin typeface="Comic Sans MS" pitchFamily="66" charset="0"/>
              </a:rPr>
              <a:t>One thing you should pay careful attention to is the range the answers can be within, eg)</a:t>
            </a:r>
          </a:p>
          <a:p>
            <a:pPr marL="0" indent="0" algn="ctr" eaLnBrk="1" hangingPunct="1">
              <a:buFontTx/>
              <a:buNone/>
            </a:pPr>
            <a:r>
              <a:rPr lang="en-GB" altLang="en-US" sz="1600" smtClean="0">
                <a:latin typeface="Comic Sans MS" pitchFamily="66" charset="0"/>
              </a:rPr>
              <a:t>0  &gt;  x  &gt;  360</a:t>
            </a:r>
            <a:endParaRPr lang="en-GB" altLang="en-US" sz="1600" b="1" u="sng" smtClean="0">
              <a:latin typeface="Comic Sans MS" pitchFamily="66" charset="0"/>
            </a:endParaRPr>
          </a:p>
        </p:txBody>
      </p:sp>
      <p:sp>
        <p:nvSpPr>
          <p:cNvPr id="20484" name="Text Box 4"/>
          <p:cNvSpPr txBox="1">
            <a:spLocks noChangeArrowheads="1"/>
          </p:cNvSpPr>
          <p:nvPr/>
        </p:nvSpPr>
        <p:spPr bwMode="auto">
          <a:xfrm>
            <a:off x="8572500" y="6491288"/>
            <a:ext cx="5715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10B</a:t>
            </a:r>
          </a:p>
        </p:txBody>
      </p:sp>
      <p:sp>
        <p:nvSpPr>
          <p:cNvPr id="20485" name="Text Box 5"/>
          <p:cNvSpPr txBox="1">
            <a:spLocks noChangeArrowheads="1"/>
          </p:cNvSpPr>
          <p:nvPr/>
        </p:nvSpPr>
        <p:spPr bwMode="auto">
          <a:xfrm>
            <a:off x="4953000" y="1752600"/>
            <a:ext cx="35814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endParaRPr lang="el-GR" altLang="en-US" sz="1400">
              <a:latin typeface="Comic Sans MS" pitchFamily="66" charset="0"/>
            </a:endParaRPr>
          </a:p>
        </p:txBody>
      </p:sp>
      <p:graphicFrame>
        <p:nvGraphicFramePr>
          <p:cNvPr id="20486" name="Object 6"/>
          <p:cNvGraphicFramePr>
            <a:graphicFrameLocks noChangeAspect="1"/>
          </p:cNvGraphicFramePr>
          <p:nvPr/>
        </p:nvGraphicFramePr>
        <p:xfrm>
          <a:off x="5160963" y="2057400"/>
          <a:ext cx="3014662" cy="325438"/>
        </p:xfrm>
        <a:graphic>
          <a:graphicData uri="http://schemas.openxmlformats.org/presentationml/2006/ole">
            <p:oleObj spid="_x0000_s20515" name="Equation" r:id="rId4" imgW="1879600" imgH="203200" progId="">
              <p:embed/>
            </p:oleObj>
          </a:graphicData>
        </a:graphic>
      </p:graphicFrame>
      <p:graphicFrame>
        <p:nvGraphicFramePr>
          <p:cNvPr id="20487" name="Object 7"/>
          <p:cNvGraphicFramePr>
            <a:graphicFrameLocks noChangeAspect="1"/>
          </p:cNvGraphicFramePr>
          <p:nvPr/>
        </p:nvGraphicFramePr>
        <p:xfrm>
          <a:off x="5480050" y="2306638"/>
          <a:ext cx="2506663" cy="284162"/>
        </p:xfrm>
        <a:graphic>
          <a:graphicData uri="http://schemas.openxmlformats.org/presentationml/2006/ole">
            <p:oleObj spid="_x0000_s20516" name="Equation" r:id="rId5" imgW="1561422" imgH="177723" progId="">
              <p:embed/>
            </p:oleObj>
          </a:graphicData>
        </a:graphic>
      </p:graphicFrame>
      <p:graphicFrame>
        <p:nvGraphicFramePr>
          <p:cNvPr id="24584" name="Object 8"/>
          <p:cNvGraphicFramePr>
            <a:graphicFrameLocks noChangeAspect="1"/>
          </p:cNvGraphicFramePr>
          <p:nvPr/>
        </p:nvGraphicFramePr>
        <p:xfrm>
          <a:off x="5029200" y="2701925"/>
          <a:ext cx="1200150" cy="300038"/>
        </p:xfrm>
        <a:graphic>
          <a:graphicData uri="http://schemas.openxmlformats.org/presentationml/2006/ole">
            <p:oleObj spid="_x0000_s20517" name="Equation" r:id="rId6" imgW="710891" imgH="177723" progId="">
              <p:embed/>
            </p:oleObj>
          </a:graphicData>
        </a:graphic>
      </p:graphicFrame>
      <p:sp>
        <p:nvSpPr>
          <p:cNvPr id="24585" name="Arc 9"/>
          <p:cNvSpPr>
            <a:spLocks/>
          </p:cNvSpPr>
          <p:nvPr/>
        </p:nvSpPr>
        <p:spPr bwMode="auto">
          <a:xfrm>
            <a:off x="6629400" y="2874963"/>
            <a:ext cx="228600" cy="533400"/>
          </a:xfrm>
          <a:custGeom>
            <a:avLst/>
            <a:gdLst>
              <a:gd name="T0" fmla="*/ 19400 w 21776"/>
              <a:gd name="T1" fmla="*/ 0 h 43200"/>
              <a:gd name="T2" fmla="*/ 0 w 21776"/>
              <a:gd name="T3" fmla="*/ 6585860 h 43200"/>
              <a:gd name="T4" fmla="*/ 19400 w 21776"/>
              <a:gd name="T5" fmla="*/ 3293004 h 43200"/>
              <a:gd name="T6" fmla="*/ 0 60000 65536"/>
              <a:gd name="T7" fmla="*/ 0 60000 65536"/>
              <a:gd name="T8" fmla="*/ 0 60000 65536"/>
            </a:gdLst>
            <a:ahLst/>
            <a:cxnLst>
              <a:cxn ang="T6">
                <a:pos x="T0" y="T1"/>
              </a:cxn>
              <a:cxn ang="T7">
                <a:pos x="T2" y="T3"/>
              </a:cxn>
              <a:cxn ang="T8">
                <a:pos x="T4" y="T5"/>
              </a:cxn>
            </a:cxnLst>
            <a:rect l="0" t="0" r="r" b="b"/>
            <a:pathLst>
              <a:path w="21776" h="43200" fill="none" extrusionOk="0">
                <a:moveTo>
                  <a:pt x="175" y="0"/>
                </a:moveTo>
                <a:cubicBezTo>
                  <a:pt x="12105" y="0"/>
                  <a:pt x="21776" y="9670"/>
                  <a:pt x="21776" y="21600"/>
                </a:cubicBezTo>
                <a:cubicBezTo>
                  <a:pt x="21776" y="33529"/>
                  <a:pt x="12105" y="43200"/>
                  <a:pt x="176" y="43200"/>
                </a:cubicBezTo>
                <a:cubicBezTo>
                  <a:pt x="117" y="43200"/>
                  <a:pt x="58" y="43199"/>
                  <a:pt x="-1" y="43199"/>
                </a:cubicBezTo>
              </a:path>
              <a:path w="21776" h="43200" stroke="0" extrusionOk="0">
                <a:moveTo>
                  <a:pt x="175" y="0"/>
                </a:moveTo>
                <a:cubicBezTo>
                  <a:pt x="12105" y="0"/>
                  <a:pt x="21776" y="9670"/>
                  <a:pt x="21776" y="21600"/>
                </a:cubicBezTo>
                <a:cubicBezTo>
                  <a:pt x="21776" y="33529"/>
                  <a:pt x="12105" y="43200"/>
                  <a:pt x="176" y="43200"/>
                </a:cubicBezTo>
                <a:cubicBezTo>
                  <a:pt x="117" y="43200"/>
                  <a:pt x="58" y="43199"/>
                  <a:pt x="-1" y="43199"/>
                </a:cubicBezTo>
                <a:lnTo>
                  <a:pt x="176" y="21600"/>
                </a:lnTo>
                <a:lnTo>
                  <a:pt x="175"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4587" name="Text Box 11"/>
          <p:cNvSpPr txBox="1">
            <a:spLocks noChangeArrowheads="1"/>
          </p:cNvSpPr>
          <p:nvPr/>
        </p:nvSpPr>
        <p:spPr bwMode="auto">
          <a:xfrm>
            <a:off x="6781800" y="2895600"/>
            <a:ext cx="1211263"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Use Cos</a:t>
            </a:r>
            <a:r>
              <a:rPr lang="en-GB" altLang="en-US" sz="1400" baseline="30000">
                <a:solidFill>
                  <a:srgbClr val="FF0000"/>
                </a:solidFill>
                <a:latin typeface="Comic Sans MS" pitchFamily="66" charset="0"/>
              </a:rPr>
              <a:t>-1</a:t>
            </a:r>
            <a:r>
              <a:rPr lang="en-GB" altLang="en-US" sz="1400">
                <a:solidFill>
                  <a:srgbClr val="FF0000"/>
                </a:solidFill>
                <a:latin typeface="Comic Sans MS" pitchFamily="66" charset="0"/>
              </a:rPr>
              <a:t> in RADIANS</a:t>
            </a:r>
            <a:endParaRPr lang="el-GR" altLang="en-US" sz="1400" baseline="30000">
              <a:solidFill>
                <a:srgbClr val="FF0000"/>
              </a:solidFill>
              <a:latin typeface="Comic Sans MS" pitchFamily="66" charset="0"/>
            </a:endParaRPr>
          </a:p>
        </p:txBody>
      </p:sp>
      <p:sp>
        <p:nvSpPr>
          <p:cNvPr id="24589" name="Line 13"/>
          <p:cNvSpPr>
            <a:spLocks noChangeShapeType="1"/>
          </p:cNvSpPr>
          <p:nvPr/>
        </p:nvSpPr>
        <p:spPr bwMode="auto">
          <a:xfrm>
            <a:off x="5105400" y="41148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4590" name="Line 14"/>
          <p:cNvSpPr>
            <a:spLocks noChangeShapeType="1"/>
          </p:cNvSpPr>
          <p:nvPr/>
        </p:nvSpPr>
        <p:spPr bwMode="auto">
          <a:xfrm>
            <a:off x="5105400" y="44196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4591" name="Line 15"/>
          <p:cNvSpPr>
            <a:spLocks noChangeShapeType="1"/>
          </p:cNvSpPr>
          <p:nvPr/>
        </p:nvSpPr>
        <p:spPr bwMode="auto">
          <a:xfrm>
            <a:off x="57912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4592" name="Line 16"/>
          <p:cNvSpPr>
            <a:spLocks noChangeShapeType="1"/>
          </p:cNvSpPr>
          <p:nvPr/>
        </p:nvSpPr>
        <p:spPr bwMode="auto">
          <a:xfrm>
            <a:off x="64770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4593" name="Line 17"/>
          <p:cNvSpPr>
            <a:spLocks noChangeShapeType="1"/>
          </p:cNvSpPr>
          <p:nvPr/>
        </p:nvSpPr>
        <p:spPr bwMode="auto">
          <a:xfrm>
            <a:off x="71628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4594" name="Line 18"/>
          <p:cNvSpPr>
            <a:spLocks noChangeShapeType="1"/>
          </p:cNvSpPr>
          <p:nvPr/>
        </p:nvSpPr>
        <p:spPr bwMode="auto">
          <a:xfrm>
            <a:off x="78486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4596" name="Arc 20"/>
          <p:cNvSpPr>
            <a:spLocks/>
          </p:cNvSpPr>
          <p:nvPr/>
        </p:nvSpPr>
        <p:spPr bwMode="auto">
          <a:xfrm flipV="1">
            <a:off x="6477000" y="3810000"/>
            <a:ext cx="698500" cy="914400"/>
          </a:xfrm>
          <a:custGeom>
            <a:avLst/>
            <a:gdLst>
              <a:gd name="T0" fmla="*/ 0 w 16484"/>
              <a:gd name="T1" fmla="*/ 0 h 21600"/>
              <a:gd name="T2" fmla="*/ 29598535 w 16484"/>
              <a:gd name="T3" fmla="*/ 13693521 h 21600"/>
              <a:gd name="T4" fmla="*/ 0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0"/>
                </a:moveTo>
                <a:cubicBezTo>
                  <a:pt x="6350" y="0"/>
                  <a:pt x="12379" y="2794"/>
                  <a:pt x="16483" y="7641"/>
                </a:cubicBezTo>
              </a:path>
              <a:path w="16484" h="21600" stroke="0" extrusionOk="0">
                <a:moveTo>
                  <a:pt x="-1" y="0"/>
                </a:moveTo>
                <a:cubicBezTo>
                  <a:pt x="6350" y="0"/>
                  <a:pt x="12379" y="2794"/>
                  <a:pt x="16483" y="7641"/>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4597" name="Text Box 21"/>
          <p:cNvSpPr txBox="1">
            <a:spLocks noChangeArrowheads="1"/>
          </p:cNvSpPr>
          <p:nvPr/>
        </p:nvSpPr>
        <p:spPr bwMode="auto">
          <a:xfrm>
            <a:off x="5562600" y="4495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baseline="30000">
                <a:latin typeface="Comic Sans MS" pitchFamily="66" charset="0"/>
              </a:rPr>
              <a:t>1</a:t>
            </a:r>
            <a:r>
              <a:rPr lang="en-GB" altLang="en-US" sz="1200">
                <a:latin typeface="Comic Sans MS" pitchFamily="66" charset="0"/>
              </a:rPr>
              <a:t>/</a:t>
            </a:r>
            <a:r>
              <a:rPr lang="en-GB" altLang="en-US" sz="1200" baseline="-25000">
                <a:latin typeface="Comic Sans MS" pitchFamily="66" charset="0"/>
              </a:rPr>
              <a:t>2</a:t>
            </a:r>
            <a:r>
              <a:rPr lang="el-GR" altLang="en-US" sz="1200">
                <a:latin typeface="Comic Sans MS" pitchFamily="66" charset="0"/>
              </a:rPr>
              <a:t>π</a:t>
            </a:r>
          </a:p>
        </p:txBody>
      </p:sp>
      <p:sp>
        <p:nvSpPr>
          <p:cNvPr id="24601" name="Line 25"/>
          <p:cNvSpPr>
            <a:spLocks noChangeShapeType="1"/>
          </p:cNvSpPr>
          <p:nvPr/>
        </p:nvSpPr>
        <p:spPr bwMode="auto">
          <a:xfrm flipV="1">
            <a:off x="5105400" y="42672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4602" name="Line 26"/>
          <p:cNvSpPr>
            <a:spLocks noChangeShapeType="1"/>
          </p:cNvSpPr>
          <p:nvPr/>
        </p:nvSpPr>
        <p:spPr bwMode="auto">
          <a:xfrm>
            <a:off x="7315200" y="4267200"/>
            <a:ext cx="0" cy="5334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4604" name="Text Box 28"/>
          <p:cNvSpPr txBox="1">
            <a:spLocks noChangeArrowheads="1"/>
          </p:cNvSpPr>
          <p:nvPr/>
        </p:nvSpPr>
        <p:spPr bwMode="auto">
          <a:xfrm>
            <a:off x="5410200" y="4800600"/>
            <a:ext cx="533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baseline="30000">
                <a:solidFill>
                  <a:srgbClr val="FF0000"/>
                </a:solidFill>
                <a:latin typeface="Comic Sans MS" pitchFamily="66" charset="0"/>
              </a:rPr>
              <a:t>1</a:t>
            </a:r>
            <a:r>
              <a:rPr lang="en-GB" altLang="en-US" sz="1400">
                <a:solidFill>
                  <a:srgbClr val="FF0000"/>
                </a:solidFill>
                <a:latin typeface="Comic Sans MS" pitchFamily="66" charset="0"/>
              </a:rPr>
              <a:t>/</a:t>
            </a:r>
            <a:r>
              <a:rPr lang="en-GB" altLang="en-US" sz="1400" baseline="-25000">
                <a:solidFill>
                  <a:srgbClr val="FF0000"/>
                </a:solidFill>
                <a:latin typeface="Comic Sans MS" pitchFamily="66" charset="0"/>
              </a:rPr>
              <a:t>3</a:t>
            </a:r>
            <a:r>
              <a:rPr lang="el-GR" altLang="en-US" sz="1400">
                <a:solidFill>
                  <a:srgbClr val="FF0000"/>
                </a:solidFill>
                <a:latin typeface="Comic Sans MS" pitchFamily="66" charset="0"/>
              </a:rPr>
              <a:t>π</a:t>
            </a:r>
            <a:endParaRPr lang="el-GR" altLang="en-US" sz="1400" baseline="-25000">
              <a:solidFill>
                <a:srgbClr val="FF0000"/>
              </a:solidFill>
              <a:latin typeface="Comic Sans MS" pitchFamily="66" charset="0"/>
            </a:endParaRPr>
          </a:p>
        </p:txBody>
      </p:sp>
      <p:sp>
        <p:nvSpPr>
          <p:cNvPr id="24607" name="Text Box 31"/>
          <p:cNvSpPr txBox="1">
            <a:spLocks noChangeArrowheads="1"/>
          </p:cNvSpPr>
          <p:nvPr/>
        </p:nvSpPr>
        <p:spPr bwMode="auto">
          <a:xfrm>
            <a:off x="8001000" y="42672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Cos</a:t>
            </a:r>
            <a:r>
              <a:rPr lang="el-GR" altLang="en-US" sz="1400">
                <a:latin typeface="Comic Sans MS" pitchFamily="66" charset="0"/>
              </a:rPr>
              <a:t>θ</a:t>
            </a:r>
          </a:p>
        </p:txBody>
      </p:sp>
      <p:sp>
        <p:nvSpPr>
          <p:cNvPr id="24610" name="Line 34"/>
          <p:cNvSpPr>
            <a:spLocks noChangeShapeType="1"/>
          </p:cNvSpPr>
          <p:nvPr/>
        </p:nvSpPr>
        <p:spPr bwMode="auto">
          <a:xfrm>
            <a:off x="5638800" y="4267200"/>
            <a:ext cx="0" cy="53340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4611" name="Text Box 35"/>
          <p:cNvSpPr txBox="1">
            <a:spLocks noChangeArrowheads="1"/>
          </p:cNvSpPr>
          <p:nvPr/>
        </p:nvSpPr>
        <p:spPr bwMode="auto">
          <a:xfrm>
            <a:off x="4648200" y="4114800"/>
            <a:ext cx="52705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0.5</a:t>
            </a:r>
          </a:p>
        </p:txBody>
      </p:sp>
      <p:graphicFrame>
        <p:nvGraphicFramePr>
          <p:cNvPr id="24612" name="Object 36"/>
          <p:cNvGraphicFramePr>
            <a:graphicFrameLocks noChangeAspect="1"/>
          </p:cNvGraphicFramePr>
          <p:nvPr/>
        </p:nvGraphicFramePr>
        <p:xfrm>
          <a:off x="4953000" y="3124200"/>
          <a:ext cx="836613" cy="665163"/>
        </p:xfrm>
        <a:graphic>
          <a:graphicData uri="http://schemas.openxmlformats.org/presentationml/2006/ole">
            <p:oleObj spid="_x0000_s20518" name="Equation" r:id="rId7" imgW="495085" imgH="393529" progId="">
              <p:embed/>
            </p:oleObj>
          </a:graphicData>
        </a:graphic>
      </p:graphicFrame>
      <p:sp>
        <p:nvSpPr>
          <p:cNvPr id="24615" name="Arc 39"/>
          <p:cNvSpPr>
            <a:spLocks/>
          </p:cNvSpPr>
          <p:nvPr/>
        </p:nvSpPr>
        <p:spPr bwMode="auto">
          <a:xfrm flipH="1">
            <a:off x="7153275" y="4114800"/>
            <a:ext cx="708025" cy="914400"/>
          </a:xfrm>
          <a:custGeom>
            <a:avLst/>
            <a:gdLst>
              <a:gd name="T0" fmla="*/ 0 w 16744"/>
              <a:gd name="T1" fmla="*/ 19727 h 21600"/>
              <a:gd name="T2" fmla="*/ 29939047 w 16744"/>
              <a:gd name="T3" fmla="*/ 12827931 h 21600"/>
              <a:gd name="T4" fmla="*/ 1219466 w 16744"/>
              <a:gd name="T5" fmla="*/ 38709600 h 21600"/>
              <a:gd name="T6" fmla="*/ 0 60000 65536"/>
              <a:gd name="T7" fmla="*/ 0 60000 65536"/>
              <a:gd name="T8" fmla="*/ 0 60000 65536"/>
            </a:gdLst>
            <a:ahLst/>
            <a:cxnLst>
              <a:cxn ang="T6">
                <a:pos x="T0" y="T1"/>
              </a:cxn>
              <a:cxn ang="T7">
                <a:pos x="T2" y="T3"/>
              </a:cxn>
              <a:cxn ang="T8">
                <a:pos x="T4" y="T5"/>
              </a:cxn>
            </a:cxnLst>
            <a:rect l="0" t="0" r="r" b="b"/>
            <a:pathLst>
              <a:path w="16744" h="21600" fill="none" extrusionOk="0">
                <a:moveTo>
                  <a:pt x="-1" y="10"/>
                </a:moveTo>
                <a:cubicBezTo>
                  <a:pt x="227" y="3"/>
                  <a:pt x="454" y="-1"/>
                  <a:pt x="682" y="0"/>
                </a:cubicBezTo>
                <a:cubicBezTo>
                  <a:pt x="6808" y="0"/>
                  <a:pt x="12647" y="2601"/>
                  <a:pt x="16744" y="7157"/>
                </a:cubicBezTo>
              </a:path>
              <a:path w="16744" h="21600" stroke="0" extrusionOk="0">
                <a:moveTo>
                  <a:pt x="-1" y="10"/>
                </a:moveTo>
                <a:cubicBezTo>
                  <a:pt x="227" y="3"/>
                  <a:pt x="454" y="-1"/>
                  <a:pt x="682" y="0"/>
                </a:cubicBezTo>
                <a:cubicBezTo>
                  <a:pt x="6808" y="0"/>
                  <a:pt x="12647" y="2601"/>
                  <a:pt x="16744" y="7157"/>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4617" name="Arc 41"/>
          <p:cNvSpPr>
            <a:spLocks/>
          </p:cNvSpPr>
          <p:nvPr/>
        </p:nvSpPr>
        <p:spPr bwMode="auto">
          <a:xfrm flipH="1" flipV="1">
            <a:off x="5791200" y="3810000"/>
            <a:ext cx="687388" cy="914400"/>
          </a:xfrm>
          <a:custGeom>
            <a:avLst/>
            <a:gdLst>
              <a:gd name="T0" fmla="*/ 0 w 16235"/>
              <a:gd name="T1" fmla="*/ 8975 h 21600"/>
              <a:gd name="T2" fmla="*/ 29103927 w 16235"/>
              <a:gd name="T3" fmla="*/ 12292076 h 21600"/>
              <a:gd name="T4" fmla="*/ 801325 w 16235"/>
              <a:gd name="T5" fmla="*/ 38709600 h 21600"/>
              <a:gd name="T6" fmla="*/ 0 60000 65536"/>
              <a:gd name="T7" fmla="*/ 0 60000 65536"/>
              <a:gd name="T8" fmla="*/ 0 60000 65536"/>
            </a:gdLst>
            <a:ahLst/>
            <a:cxnLst>
              <a:cxn ang="T6">
                <a:pos x="T0" y="T1"/>
              </a:cxn>
              <a:cxn ang="T7">
                <a:pos x="T2" y="T3"/>
              </a:cxn>
              <a:cxn ang="T8">
                <a:pos x="T4" y="T5"/>
              </a:cxn>
            </a:cxnLst>
            <a:rect l="0" t="0" r="r" b="b"/>
            <a:pathLst>
              <a:path w="16235" h="21600" fill="none" extrusionOk="0">
                <a:moveTo>
                  <a:pt x="-1" y="4"/>
                </a:moveTo>
                <a:cubicBezTo>
                  <a:pt x="148" y="1"/>
                  <a:pt x="297" y="-1"/>
                  <a:pt x="447" y="0"/>
                </a:cubicBezTo>
                <a:cubicBezTo>
                  <a:pt x="6432" y="0"/>
                  <a:pt x="12150" y="2483"/>
                  <a:pt x="16235" y="6858"/>
                </a:cubicBezTo>
              </a:path>
              <a:path w="16235" h="21600" stroke="0" extrusionOk="0">
                <a:moveTo>
                  <a:pt x="-1" y="4"/>
                </a:moveTo>
                <a:cubicBezTo>
                  <a:pt x="148" y="1"/>
                  <a:pt x="297" y="-1"/>
                  <a:pt x="447" y="0"/>
                </a:cubicBezTo>
                <a:cubicBezTo>
                  <a:pt x="6432" y="0"/>
                  <a:pt x="12150" y="2483"/>
                  <a:pt x="16235" y="6858"/>
                </a:cubicBezTo>
                <a:lnTo>
                  <a:pt x="447" y="21600"/>
                </a:lnTo>
                <a:lnTo>
                  <a:pt x="-1" y="4"/>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4618" name="Arc 42"/>
          <p:cNvSpPr>
            <a:spLocks/>
          </p:cNvSpPr>
          <p:nvPr/>
        </p:nvSpPr>
        <p:spPr bwMode="auto">
          <a:xfrm>
            <a:off x="5105400" y="4114800"/>
            <a:ext cx="709613" cy="914400"/>
          </a:xfrm>
          <a:custGeom>
            <a:avLst/>
            <a:gdLst>
              <a:gd name="T0" fmla="*/ 0 w 16788"/>
              <a:gd name="T1" fmla="*/ 19727 h 21600"/>
              <a:gd name="T2" fmla="*/ 29994675 w 16788"/>
              <a:gd name="T3" fmla="*/ 12915731 h 21600"/>
              <a:gd name="T4" fmla="*/ 1218490 w 16788"/>
              <a:gd name="T5" fmla="*/ 38709600 h 21600"/>
              <a:gd name="T6" fmla="*/ 0 60000 65536"/>
              <a:gd name="T7" fmla="*/ 0 60000 65536"/>
              <a:gd name="T8" fmla="*/ 0 60000 65536"/>
            </a:gdLst>
            <a:ahLst/>
            <a:cxnLst>
              <a:cxn ang="T6">
                <a:pos x="T0" y="T1"/>
              </a:cxn>
              <a:cxn ang="T7">
                <a:pos x="T2" y="T3"/>
              </a:cxn>
              <a:cxn ang="T8">
                <a:pos x="T4" y="T5"/>
              </a:cxn>
            </a:cxnLst>
            <a:rect l="0" t="0" r="r" b="b"/>
            <a:pathLst>
              <a:path w="16788" h="21600" fill="none" extrusionOk="0">
                <a:moveTo>
                  <a:pt x="-1" y="10"/>
                </a:moveTo>
                <a:cubicBezTo>
                  <a:pt x="227" y="3"/>
                  <a:pt x="454" y="-1"/>
                  <a:pt x="682" y="0"/>
                </a:cubicBezTo>
                <a:cubicBezTo>
                  <a:pt x="6831" y="0"/>
                  <a:pt x="12690" y="2621"/>
                  <a:pt x="16787" y="7207"/>
                </a:cubicBezTo>
              </a:path>
              <a:path w="16788" h="21600" stroke="0" extrusionOk="0">
                <a:moveTo>
                  <a:pt x="-1" y="10"/>
                </a:moveTo>
                <a:cubicBezTo>
                  <a:pt x="227" y="3"/>
                  <a:pt x="454" y="-1"/>
                  <a:pt x="682" y="0"/>
                </a:cubicBezTo>
                <a:cubicBezTo>
                  <a:pt x="6831" y="0"/>
                  <a:pt x="12690" y="2621"/>
                  <a:pt x="16787" y="7207"/>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4619" name="Text Box 43"/>
          <p:cNvSpPr txBox="1">
            <a:spLocks noChangeArrowheads="1"/>
          </p:cNvSpPr>
          <p:nvPr/>
        </p:nvSpPr>
        <p:spPr bwMode="auto">
          <a:xfrm>
            <a:off x="6934200" y="4495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baseline="30000">
                <a:latin typeface="Comic Sans MS" pitchFamily="66" charset="0"/>
              </a:rPr>
              <a:t>3</a:t>
            </a:r>
            <a:r>
              <a:rPr lang="en-GB" altLang="en-US" sz="1200">
                <a:latin typeface="Comic Sans MS" pitchFamily="66" charset="0"/>
              </a:rPr>
              <a:t>/</a:t>
            </a:r>
            <a:r>
              <a:rPr lang="en-GB" altLang="en-US" sz="1200" baseline="-25000">
                <a:latin typeface="Comic Sans MS" pitchFamily="66" charset="0"/>
              </a:rPr>
              <a:t>2</a:t>
            </a:r>
            <a:r>
              <a:rPr lang="el-GR" altLang="en-US" sz="1200">
                <a:latin typeface="Comic Sans MS" pitchFamily="66" charset="0"/>
              </a:rPr>
              <a:t>π</a:t>
            </a:r>
          </a:p>
        </p:txBody>
      </p:sp>
      <p:sp>
        <p:nvSpPr>
          <p:cNvPr id="24620" name="Text Box 44"/>
          <p:cNvSpPr txBox="1">
            <a:spLocks noChangeArrowheads="1"/>
          </p:cNvSpPr>
          <p:nvPr/>
        </p:nvSpPr>
        <p:spPr bwMode="auto">
          <a:xfrm>
            <a:off x="7696200" y="4495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a:t>
            </a:r>
            <a:r>
              <a:rPr lang="el-GR" altLang="en-US" sz="1200">
                <a:latin typeface="Comic Sans MS" pitchFamily="66" charset="0"/>
              </a:rPr>
              <a:t>π</a:t>
            </a:r>
          </a:p>
        </p:txBody>
      </p:sp>
      <p:sp>
        <p:nvSpPr>
          <p:cNvPr id="24621" name="Text Box 45"/>
          <p:cNvSpPr txBox="1">
            <a:spLocks noChangeArrowheads="1"/>
          </p:cNvSpPr>
          <p:nvPr/>
        </p:nvSpPr>
        <p:spPr bwMode="auto">
          <a:xfrm>
            <a:off x="6324600" y="4495800"/>
            <a:ext cx="3048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n-US" sz="1200">
                <a:latin typeface="Comic Sans MS" pitchFamily="66" charset="0"/>
              </a:rPr>
              <a:t>π</a:t>
            </a:r>
          </a:p>
        </p:txBody>
      </p:sp>
      <p:sp>
        <p:nvSpPr>
          <p:cNvPr id="24622" name="Text Box 46"/>
          <p:cNvSpPr txBox="1">
            <a:spLocks noChangeArrowheads="1"/>
          </p:cNvSpPr>
          <p:nvPr/>
        </p:nvSpPr>
        <p:spPr bwMode="auto">
          <a:xfrm>
            <a:off x="7086600" y="4800600"/>
            <a:ext cx="609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baseline="30000">
                <a:solidFill>
                  <a:srgbClr val="FF0000"/>
                </a:solidFill>
                <a:latin typeface="Comic Sans MS" pitchFamily="66" charset="0"/>
              </a:rPr>
              <a:t>5</a:t>
            </a:r>
            <a:r>
              <a:rPr lang="en-GB" altLang="en-US" sz="1400">
                <a:solidFill>
                  <a:srgbClr val="FF0000"/>
                </a:solidFill>
                <a:latin typeface="Comic Sans MS" pitchFamily="66" charset="0"/>
              </a:rPr>
              <a:t>/</a:t>
            </a:r>
            <a:r>
              <a:rPr lang="en-GB" altLang="en-US" sz="1400" baseline="-25000">
                <a:solidFill>
                  <a:srgbClr val="FF0000"/>
                </a:solidFill>
                <a:latin typeface="Comic Sans MS" pitchFamily="66" charset="0"/>
              </a:rPr>
              <a:t>3</a:t>
            </a:r>
            <a:r>
              <a:rPr lang="el-GR" altLang="en-US" sz="1400">
                <a:solidFill>
                  <a:srgbClr val="FF0000"/>
                </a:solidFill>
                <a:latin typeface="Comic Sans MS" pitchFamily="66" charset="0"/>
              </a:rPr>
              <a:t>π</a:t>
            </a:r>
            <a:endParaRPr lang="el-GR" altLang="en-US" sz="1400" baseline="-25000">
              <a:solidFill>
                <a:srgbClr val="FF0000"/>
              </a:solidFill>
              <a:latin typeface="Comic Sans MS" pitchFamily="66" charset="0"/>
            </a:endParaRPr>
          </a:p>
        </p:txBody>
      </p:sp>
      <p:pic>
        <p:nvPicPr>
          <p:cNvPr id="20513" name="Picture 47" descr="fingerprint"/>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14" name="Picture 48" descr="fingerprint"/>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830580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584"/>
                                        </p:tgtEl>
                                        <p:attrNameLst>
                                          <p:attrName>style.visibility</p:attrName>
                                        </p:attrNameLst>
                                      </p:cBhvr>
                                      <p:to>
                                        <p:strVal val="visible"/>
                                      </p:to>
                                    </p:set>
                                    <p:animEffect transition="in" filter="blinds(horizontal)">
                                      <p:cBhvr>
                                        <p:cTn id="7" dur="500"/>
                                        <p:tgtEl>
                                          <p:spTgt spid="245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585"/>
                                        </p:tgtEl>
                                        <p:attrNameLst>
                                          <p:attrName>style.visibility</p:attrName>
                                        </p:attrNameLst>
                                      </p:cBhvr>
                                      <p:to>
                                        <p:strVal val="visible"/>
                                      </p:to>
                                    </p:set>
                                    <p:animEffect transition="in" filter="blinds(horizontal)">
                                      <p:cBhvr>
                                        <p:cTn id="12" dur="500"/>
                                        <p:tgtEl>
                                          <p:spTgt spid="2458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587"/>
                                        </p:tgtEl>
                                        <p:attrNameLst>
                                          <p:attrName>style.visibility</p:attrName>
                                        </p:attrNameLst>
                                      </p:cBhvr>
                                      <p:to>
                                        <p:strVal val="visible"/>
                                      </p:to>
                                    </p:set>
                                    <p:animEffect transition="in" filter="blinds(horizontal)">
                                      <p:cBhvr>
                                        <p:cTn id="17" dur="500"/>
                                        <p:tgtEl>
                                          <p:spTgt spid="2458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4612"/>
                                        </p:tgtEl>
                                        <p:attrNameLst>
                                          <p:attrName>style.visibility</p:attrName>
                                        </p:attrNameLst>
                                      </p:cBhvr>
                                      <p:to>
                                        <p:strVal val="visible"/>
                                      </p:to>
                                    </p:set>
                                    <p:animEffect transition="in" filter="blinds(horizontal)">
                                      <p:cBhvr>
                                        <p:cTn id="22" dur="500"/>
                                        <p:tgtEl>
                                          <p:spTgt spid="246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4589"/>
                                        </p:tgtEl>
                                        <p:attrNameLst>
                                          <p:attrName>style.visibility</p:attrName>
                                        </p:attrNameLst>
                                      </p:cBhvr>
                                      <p:to>
                                        <p:strVal val="visible"/>
                                      </p:to>
                                    </p:set>
                                    <p:animEffect transition="in" filter="blinds(horizontal)">
                                      <p:cBhvr>
                                        <p:cTn id="27" dur="500"/>
                                        <p:tgtEl>
                                          <p:spTgt spid="24589"/>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24590"/>
                                        </p:tgtEl>
                                        <p:attrNameLst>
                                          <p:attrName>style.visibility</p:attrName>
                                        </p:attrNameLst>
                                      </p:cBhvr>
                                      <p:to>
                                        <p:strVal val="visible"/>
                                      </p:to>
                                    </p:set>
                                    <p:animEffect transition="in" filter="blinds(horizontal)">
                                      <p:cBhvr>
                                        <p:cTn id="30" dur="500"/>
                                        <p:tgtEl>
                                          <p:spTgt spid="24590"/>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24591"/>
                                        </p:tgtEl>
                                        <p:attrNameLst>
                                          <p:attrName>style.visibility</p:attrName>
                                        </p:attrNameLst>
                                      </p:cBhvr>
                                      <p:to>
                                        <p:strVal val="visible"/>
                                      </p:to>
                                    </p:set>
                                    <p:animEffect transition="in" filter="blinds(horizontal)">
                                      <p:cBhvr>
                                        <p:cTn id="33" dur="500"/>
                                        <p:tgtEl>
                                          <p:spTgt spid="24591"/>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24592"/>
                                        </p:tgtEl>
                                        <p:attrNameLst>
                                          <p:attrName>style.visibility</p:attrName>
                                        </p:attrNameLst>
                                      </p:cBhvr>
                                      <p:to>
                                        <p:strVal val="visible"/>
                                      </p:to>
                                    </p:set>
                                    <p:animEffect transition="in" filter="blinds(horizontal)">
                                      <p:cBhvr>
                                        <p:cTn id="36" dur="500"/>
                                        <p:tgtEl>
                                          <p:spTgt spid="24592"/>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24593"/>
                                        </p:tgtEl>
                                        <p:attrNameLst>
                                          <p:attrName>style.visibility</p:attrName>
                                        </p:attrNameLst>
                                      </p:cBhvr>
                                      <p:to>
                                        <p:strVal val="visible"/>
                                      </p:to>
                                    </p:set>
                                    <p:animEffect transition="in" filter="blinds(horizontal)">
                                      <p:cBhvr>
                                        <p:cTn id="39" dur="500"/>
                                        <p:tgtEl>
                                          <p:spTgt spid="24593"/>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24594"/>
                                        </p:tgtEl>
                                        <p:attrNameLst>
                                          <p:attrName>style.visibility</p:attrName>
                                        </p:attrNameLst>
                                      </p:cBhvr>
                                      <p:to>
                                        <p:strVal val="visible"/>
                                      </p:to>
                                    </p:set>
                                    <p:animEffect transition="in" filter="blinds(horizontal)">
                                      <p:cBhvr>
                                        <p:cTn id="42" dur="500"/>
                                        <p:tgtEl>
                                          <p:spTgt spid="24594"/>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24596"/>
                                        </p:tgtEl>
                                        <p:attrNameLst>
                                          <p:attrName>style.visibility</p:attrName>
                                        </p:attrNameLst>
                                      </p:cBhvr>
                                      <p:to>
                                        <p:strVal val="visible"/>
                                      </p:to>
                                    </p:set>
                                    <p:animEffect transition="in" filter="blinds(horizontal)">
                                      <p:cBhvr>
                                        <p:cTn id="45" dur="500"/>
                                        <p:tgtEl>
                                          <p:spTgt spid="24596"/>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24597"/>
                                        </p:tgtEl>
                                        <p:attrNameLst>
                                          <p:attrName>style.visibility</p:attrName>
                                        </p:attrNameLst>
                                      </p:cBhvr>
                                      <p:to>
                                        <p:strVal val="visible"/>
                                      </p:to>
                                    </p:set>
                                    <p:animEffect transition="in" filter="blinds(horizontal)">
                                      <p:cBhvr>
                                        <p:cTn id="48" dur="500"/>
                                        <p:tgtEl>
                                          <p:spTgt spid="24597"/>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24607"/>
                                        </p:tgtEl>
                                        <p:attrNameLst>
                                          <p:attrName>style.visibility</p:attrName>
                                        </p:attrNameLst>
                                      </p:cBhvr>
                                      <p:to>
                                        <p:strVal val="visible"/>
                                      </p:to>
                                    </p:set>
                                    <p:animEffect transition="in" filter="blinds(horizontal)">
                                      <p:cBhvr>
                                        <p:cTn id="51" dur="500"/>
                                        <p:tgtEl>
                                          <p:spTgt spid="24607"/>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24615"/>
                                        </p:tgtEl>
                                        <p:attrNameLst>
                                          <p:attrName>style.visibility</p:attrName>
                                        </p:attrNameLst>
                                      </p:cBhvr>
                                      <p:to>
                                        <p:strVal val="visible"/>
                                      </p:to>
                                    </p:set>
                                    <p:animEffect transition="in" filter="blinds(horizontal)">
                                      <p:cBhvr>
                                        <p:cTn id="54" dur="500"/>
                                        <p:tgtEl>
                                          <p:spTgt spid="24615"/>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24617"/>
                                        </p:tgtEl>
                                        <p:attrNameLst>
                                          <p:attrName>style.visibility</p:attrName>
                                        </p:attrNameLst>
                                      </p:cBhvr>
                                      <p:to>
                                        <p:strVal val="visible"/>
                                      </p:to>
                                    </p:set>
                                    <p:animEffect transition="in" filter="blinds(horizontal)">
                                      <p:cBhvr>
                                        <p:cTn id="57" dur="500"/>
                                        <p:tgtEl>
                                          <p:spTgt spid="24617"/>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24618"/>
                                        </p:tgtEl>
                                        <p:attrNameLst>
                                          <p:attrName>style.visibility</p:attrName>
                                        </p:attrNameLst>
                                      </p:cBhvr>
                                      <p:to>
                                        <p:strVal val="visible"/>
                                      </p:to>
                                    </p:set>
                                    <p:animEffect transition="in" filter="blinds(horizontal)">
                                      <p:cBhvr>
                                        <p:cTn id="60" dur="500"/>
                                        <p:tgtEl>
                                          <p:spTgt spid="24618"/>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24619"/>
                                        </p:tgtEl>
                                        <p:attrNameLst>
                                          <p:attrName>style.visibility</p:attrName>
                                        </p:attrNameLst>
                                      </p:cBhvr>
                                      <p:to>
                                        <p:strVal val="visible"/>
                                      </p:to>
                                    </p:set>
                                    <p:animEffect transition="in" filter="blinds(horizontal)">
                                      <p:cBhvr>
                                        <p:cTn id="63" dur="500"/>
                                        <p:tgtEl>
                                          <p:spTgt spid="24619"/>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24620"/>
                                        </p:tgtEl>
                                        <p:attrNameLst>
                                          <p:attrName>style.visibility</p:attrName>
                                        </p:attrNameLst>
                                      </p:cBhvr>
                                      <p:to>
                                        <p:strVal val="visible"/>
                                      </p:to>
                                    </p:set>
                                    <p:animEffect transition="in" filter="blinds(horizontal)">
                                      <p:cBhvr>
                                        <p:cTn id="66" dur="500"/>
                                        <p:tgtEl>
                                          <p:spTgt spid="24620"/>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24621"/>
                                        </p:tgtEl>
                                        <p:attrNameLst>
                                          <p:attrName>style.visibility</p:attrName>
                                        </p:attrNameLst>
                                      </p:cBhvr>
                                      <p:to>
                                        <p:strVal val="visible"/>
                                      </p:to>
                                    </p:set>
                                    <p:animEffect transition="in" filter="blinds(horizontal)">
                                      <p:cBhvr>
                                        <p:cTn id="69" dur="500"/>
                                        <p:tgtEl>
                                          <p:spTgt spid="24621"/>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24611"/>
                                        </p:tgtEl>
                                        <p:attrNameLst>
                                          <p:attrName>style.visibility</p:attrName>
                                        </p:attrNameLst>
                                      </p:cBhvr>
                                      <p:to>
                                        <p:strVal val="visible"/>
                                      </p:to>
                                    </p:set>
                                    <p:animEffect transition="in" filter="blinds(horizontal)">
                                      <p:cBhvr>
                                        <p:cTn id="74" dur="500"/>
                                        <p:tgtEl>
                                          <p:spTgt spid="24611"/>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24601"/>
                                        </p:tgtEl>
                                        <p:attrNameLst>
                                          <p:attrName>style.visibility</p:attrName>
                                        </p:attrNameLst>
                                      </p:cBhvr>
                                      <p:to>
                                        <p:strVal val="visible"/>
                                      </p:to>
                                    </p:set>
                                    <p:animEffect transition="in" filter="blinds(horizontal)">
                                      <p:cBhvr>
                                        <p:cTn id="79" dur="500"/>
                                        <p:tgtEl>
                                          <p:spTgt spid="24601"/>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24610"/>
                                        </p:tgtEl>
                                        <p:attrNameLst>
                                          <p:attrName>style.visibility</p:attrName>
                                        </p:attrNameLst>
                                      </p:cBhvr>
                                      <p:to>
                                        <p:strVal val="visible"/>
                                      </p:to>
                                    </p:set>
                                    <p:animEffect transition="in" filter="blinds(horizontal)">
                                      <p:cBhvr>
                                        <p:cTn id="84" dur="500"/>
                                        <p:tgtEl>
                                          <p:spTgt spid="24610"/>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24604"/>
                                        </p:tgtEl>
                                        <p:attrNameLst>
                                          <p:attrName>style.visibility</p:attrName>
                                        </p:attrNameLst>
                                      </p:cBhvr>
                                      <p:to>
                                        <p:strVal val="visible"/>
                                      </p:to>
                                    </p:set>
                                    <p:animEffect transition="in" filter="blinds(horizontal)">
                                      <p:cBhvr>
                                        <p:cTn id="89" dur="500"/>
                                        <p:tgtEl>
                                          <p:spTgt spid="24604"/>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24602"/>
                                        </p:tgtEl>
                                        <p:attrNameLst>
                                          <p:attrName>style.visibility</p:attrName>
                                        </p:attrNameLst>
                                      </p:cBhvr>
                                      <p:to>
                                        <p:strVal val="visible"/>
                                      </p:to>
                                    </p:set>
                                    <p:animEffect transition="in" filter="blinds(horizontal)">
                                      <p:cBhvr>
                                        <p:cTn id="94" dur="500"/>
                                        <p:tgtEl>
                                          <p:spTgt spid="24602"/>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24622"/>
                                        </p:tgtEl>
                                        <p:attrNameLst>
                                          <p:attrName>style.visibility</p:attrName>
                                        </p:attrNameLst>
                                      </p:cBhvr>
                                      <p:to>
                                        <p:strVal val="visible"/>
                                      </p:to>
                                    </p:set>
                                    <p:animEffect transition="in" filter="blinds(horizontal)">
                                      <p:cBhvr>
                                        <p:cTn id="99" dur="500"/>
                                        <p:tgtEl>
                                          <p:spTgt spid="246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5" grpId="0" animBg="1"/>
      <p:bldP spid="24587" grpId="0"/>
      <p:bldP spid="24589" grpId="0" animBg="1"/>
      <p:bldP spid="24590" grpId="0" animBg="1"/>
      <p:bldP spid="24591" grpId="0" animBg="1"/>
      <p:bldP spid="24592" grpId="0" animBg="1"/>
      <p:bldP spid="24593" grpId="0" animBg="1"/>
      <p:bldP spid="24594" grpId="0" animBg="1"/>
      <p:bldP spid="24596" grpId="0" animBg="1"/>
      <p:bldP spid="24597" grpId="0"/>
      <p:bldP spid="24601" grpId="0" animBg="1"/>
      <p:bldP spid="24602" grpId="0" animBg="1"/>
      <p:bldP spid="24604" grpId="0"/>
      <p:bldP spid="24607" grpId="0"/>
      <p:bldP spid="24610" grpId="0" animBg="1"/>
      <p:bldP spid="24611" grpId="0"/>
      <p:bldP spid="24615" grpId="0" animBg="1"/>
      <p:bldP spid="24617" grpId="0" animBg="1"/>
      <p:bldP spid="24618" grpId="0" animBg="1"/>
      <p:bldP spid="24619" grpId="0"/>
      <p:bldP spid="24620" grpId="0"/>
      <p:bldP spid="24621" grpId="0"/>
      <p:bldP spid="246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WordArt 2"/>
          <p:cNvSpPr>
            <a:spLocks noChangeArrowheads="1" noChangeShapeType="1" noTextEdit="1"/>
          </p:cNvSpPr>
          <p:nvPr/>
        </p:nvSpPr>
        <p:spPr bwMode="auto">
          <a:xfrm>
            <a:off x="914400" y="2819400"/>
            <a:ext cx="7315200" cy="571500"/>
          </a:xfrm>
          <a:prstGeom prst="rect">
            <a:avLst/>
          </a:prstGeom>
        </p:spPr>
        <p:txBody>
          <a:bodyPr wrap="none" fromWordArt="1">
            <a:prstTxWarp prst="textPlain">
              <a:avLst>
                <a:gd name="adj" fmla="val 50000"/>
              </a:avLst>
            </a:prstTxWarp>
          </a:bodyPr>
          <a:lstStyle/>
          <a:p>
            <a:pPr algn="ctr"/>
            <a:r>
              <a:rPr lang="en-GB" sz="3600" kern="10">
                <a:ln w="25400">
                  <a:solidFill>
                    <a:schemeClr val="tx1"/>
                  </a:solidFill>
                  <a:round/>
                  <a:headEnd/>
                  <a:tailEnd/>
                </a:ln>
                <a:solidFill>
                  <a:srgbClr val="008000"/>
                </a:solidFill>
                <a:effectLst>
                  <a:outerShdw dist="35921" dir="2700000" algn="ctr" rotWithShape="0">
                    <a:srgbClr val="C0C0C0">
                      <a:alpha val="79999"/>
                    </a:srgbClr>
                  </a:outerShdw>
                </a:effectLst>
                <a:latin typeface="Impact"/>
              </a:rPr>
              <a:t>Teachings for Exercise 10C</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22531" name="Rectangle 3"/>
          <p:cNvSpPr>
            <a:spLocks noGrp="1" noChangeArrowheads="1"/>
          </p:cNvSpPr>
          <p:nvPr>
            <p:ph type="body" idx="1"/>
          </p:nvPr>
        </p:nvSpPr>
        <p:spPr>
          <a:xfrm>
            <a:off x="228600" y="1600200"/>
            <a:ext cx="8686800" cy="4525963"/>
          </a:xfrm>
        </p:spPr>
        <p:txBody>
          <a:bodyPr/>
          <a:lstStyle/>
          <a:p>
            <a:pPr marL="0" indent="0" algn="ctr" eaLnBrk="1" hangingPunct="1">
              <a:buFontTx/>
              <a:buNone/>
            </a:pPr>
            <a:r>
              <a:rPr lang="en-GB" altLang="en-US" sz="1600" b="1" u="sng" smtClean="0">
                <a:latin typeface="Comic Sans MS" pitchFamily="66" charset="0"/>
              </a:rPr>
              <a:t>You need to be able to solve equations in the form Sin/Cos/Tan(a</a:t>
            </a:r>
            <a:r>
              <a:rPr lang="el-GR" altLang="en-US" sz="1600" b="1" u="sng" smtClean="0">
                <a:latin typeface="Comic Sans MS" pitchFamily="66" charset="0"/>
              </a:rPr>
              <a:t>θ</a:t>
            </a:r>
            <a:r>
              <a:rPr lang="en-GB" altLang="en-US" sz="1600" b="1" u="sng" smtClean="0">
                <a:latin typeface="Comic Sans MS" pitchFamily="66" charset="0"/>
              </a:rPr>
              <a:t> + b) = k</a:t>
            </a:r>
            <a:endParaRPr lang="en-GB" altLang="en-US" sz="1600" smtClean="0">
              <a:latin typeface="Comic Sans MS" pitchFamily="66" charset="0"/>
            </a:endParaRPr>
          </a:p>
          <a:p>
            <a:pPr marL="0" indent="0" algn="ctr" eaLnBrk="1" hangingPunct="1">
              <a:buFontTx/>
              <a:buNone/>
            </a:pPr>
            <a:endParaRPr lang="en-GB" altLang="en-US" sz="1400" smtClean="0">
              <a:latin typeface="Comic Sans MS" pitchFamily="66" charset="0"/>
            </a:endParaRPr>
          </a:p>
          <a:p>
            <a:pPr marL="0" indent="0" algn="ctr" eaLnBrk="1" hangingPunct="1">
              <a:buFontTx/>
              <a:buNone/>
            </a:pPr>
            <a:r>
              <a:rPr lang="en-GB" altLang="en-US" sz="1400" smtClean="0">
                <a:latin typeface="Comic Sans MS" pitchFamily="66" charset="0"/>
              </a:rPr>
              <a:t>This can be a confusing process. Ensure you set your work out as done in the examples, you will start to understand better after a few practice questions. </a:t>
            </a:r>
            <a:endParaRPr lang="el-GR" altLang="en-US" sz="1400" smtClean="0">
              <a:latin typeface="Comic Sans MS" pitchFamily="66" charset="0"/>
            </a:endParaRPr>
          </a:p>
        </p:txBody>
      </p:sp>
      <p:sp>
        <p:nvSpPr>
          <p:cNvPr id="22532" name="Text Box 4"/>
          <p:cNvSpPr txBox="1">
            <a:spLocks noChangeArrowheads="1"/>
          </p:cNvSpPr>
          <p:nvPr/>
        </p:nvSpPr>
        <p:spPr bwMode="auto">
          <a:xfrm>
            <a:off x="8572500" y="6491288"/>
            <a:ext cx="56515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10C</a:t>
            </a:r>
          </a:p>
        </p:txBody>
      </p:sp>
      <p:sp>
        <p:nvSpPr>
          <p:cNvPr id="28678" name="Text Box 6"/>
          <p:cNvSpPr txBox="1">
            <a:spLocks noChangeArrowheads="1"/>
          </p:cNvSpPr>
          <p:nvPr/>
        </p:nvSpPr>
        <p:spPr bwMode="auto">
          <a:xfrm>
            <a:off x="635000" y="2895600"/>
            <a:ext cx="19812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endParaRPr lang="el-GR" altLang="en-US" sz="1400">
              <a:latin typeface="Comic Sans MS" pitchFamily="66" charset="0"/>
            </a:endParaRPr>
          </a:p>
        </p:txBody>
      </p:sp>
      <p:graphicFrame>
        <p:nvGraphicFramePr>
          <p:cNvPr id="28679" name="Object 7"/>
          <p:cNvGraphicFramePr>
            <a:graphicFrameLocks noChangeAspect="1"/>
          </p:cNvGraphicFramePr>
          <p:nvPr/>
        </p:nvGraphicFramePr>
        <p:xfrm>
          <a:off x="304800" y="3276600"/>
          <a:ext cx="2735263" cy="290513"/>
        </p:xfrm>
        <a:graphic>
          <a:graphicData uri="http://schemas.openxmlformats.org/presentationml/2006/ole">
            <p:oleObj spid="_x0000_s22579" name="Equation" r:id="rId3" imgW="1916868" imgH="203112" progId="">
              <p:embed/>
            </p:oleObj>
          </a:graphicData>
        </a:graphic>
      </p:graphicFrame>
      <p:graphicFrame>
        <p:nvGraphicFramePr>
          <p:cNvPr id="28680" name="Object 8"/>
          <p:cNvGraphicFramePr>
            <a:graphicFrameLocks noChangeAspect="1"/>
          </p:cNvGraphicFramePr>
          <p:nvPr/>
        </p:nvGraphicFramePr>
        <p:xfrm>
          <a:off x="457200" y="3505200"/>
          <a:ext cx="2301875" cy="254000"/>
        </p:xfrm>
        <a:graphic>
          <a:graphicData uri="http://schemas.openxmlformats.org/presentationml/2006/ole">
            <p:oleObj spid="_x0000_s22580" name="Equation" r:id="rId4" imgW="1612200" imgH="177723" progId="">
              <p:embed/>
            </p:oleObj>
          </a:graphicData>
        </a:graphic>
      </p:graphicFrame>
      <p:graphicFrame>
        <p:nvGraphicFramePr>
          <p:cNvPr id="28681" name="Object 9"/>
          <p:cNvGraphicFramePr>
            <a:graphicFrameLocks noChangeAspect="1"/>
          </p:cNvGraphicFramePr>
          <p:nvPr/>
        </p:nvGraphicFramePr>
        <p:xfrm>
          <a:off x="4038600" y="2971800"/>
          <a:ext cx="1295400" cy="312738"/>
        </p:xfrm>
        <a:graphic>
          <a:graphicData uri="http://schemas.openxmlformats.org/presentationml/2006/ole">
            <p:oleObj spid="_x0000_s22581" name="Equation" r:id="rId5" imgW="736280" imgH="177723" progId="">
              <p:embed/>
            </p:oleObj>
          </a:graphicData>
        </a:graphic>
      </p:graphicFrame>
      <p:graphicFrame>
        <p:nvGraphicFramePr>
          <p:cNvPr id="28682" name="Object 10"/>
          <p:cNvGraphicFramePr>
            <a:graphicFrameLocks noChangeAspect="1"/>
          </p:cNvGraphicFramePr>
          <p:nvPr/>
        </p:nvGraphicFramePr>
        <p:xfrm>
          <a:off x="3962400" y="3429000"/>
          <a:ext cx="1428750" cy="312738"/>
        </p:xfrm>
        <a:graphic>
          <a:graphicData uri="http://schemas.openxmlformats.org/presentationml/2006/ole">
            <p:oleObj spid="_x0000_s22582" name="Equation" r:id="rId6" imgW="812447" imgH="177723" progId="">
              <p:embed/>
            </p:oleObj>
          </a:graphicData>
        </a:graphic>
      </p:graphicFrame>
      <p:graphicFrame>
        <p:nvGraphicFramePr>
          <p:cNvPr id="28683" name="Object 11"/>
          <p:cNvGraphicFramePr>
            <a:graphicFrameLocks noChangeAspect="1"/>
          </p:cNvGraphicFramePr>
          <p:nvPr/>
        </p:nvGraphicFramePr>
        <p:xfrm>
          <a:off x="6553200" y="2971800"/>
          <a:ext cx="1271588" cy="301625"/>
        </p:xfrm>
        <a:graphic>
          <a:graphicData uri="http://schemas.openxmlformats.org/presentationml/2006/ole">
            <p:oleObj spid="_x0000_s22583" name="Equation" r:id="rId7" imgW="748975" imgH="177723" progId="">
              <p:embed/>
            </p:oleObj>
          </a:graphicData>
        </a:graphic>
      </p:graphicFrame>
      <p:graphicFrame>
        <p:nvGraphicFramePr>
          <p:cNvPr id="28684" name="Object 12"/>
          <p:cNvGraphicFramePr>
            <a:graphicFrameLocks noChangeAspect="1"/>
          </p:cNvGraphicFramePr>
          <p:nvPr/>
        </p:nvGraphicFramePr>
        <p:xfrm>
          <a:off x="6705600" y="3352800"/>
          <a:ext cx="1036638" cy="344488"/>
        </p:xfrm>
        <a:graphic>
          <a:graphicData uri="http://schemas.openxmlformats.org/presentationml/2006/ole">
            <p:oleObj spid="_x0000_s22584" name="Equation" r:id="rId8" imgW="609336" imgH="203112" progId="">
              <p:embed/>
            </p:oleObj>
          </a:graphicData>
        </a:graphic>
      </p:graphicFrame>
      <p:sp>
        <p:nvSpPr>
          <p:cNvPr id="28685" name="Line 13"/>
          <p:cNvSpPr>
            <a:spLocks noChangeShapeType="1"/>
          </p:cNvSpPr>
          <p:nvPr/>
        </p:nvSpPr>
        <p:spPr bwMode="auto">
          <a:xfrm>
            <a:off x="4724400" y="42672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8686" name="Line 14"/>
          <p:cNvSpPr>
            <a:spLocks noChangeShapeType="1"/>
          </p:cNvSpPr>
          <p:nvPr/>
        </p:nvSpPr>
        <p:spPr bwMode="auto">
          <a:xfrm>
            <a:off x="4724400" y="45720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8687" name="Line 15"/>
          <p:cNvSpPr>
            <a:spLocks noChangeShapeType="1"/>
          </p:cNvSpPr>
          <p:nvPr/>
        </p:nvSpPr>
        <p:spPr bwMode="auto">
          <a:xfrm>
            <a:off x="5410200" y="4495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8688" name="Line 16"/>
          <p:cNvSpPr>
            <a:spLocks noChangeShapeType="1"/>
          </p:cNvSpPr>
          <p:nvPr/>
        </p:nvSpPr>
        <p:spPr bwMode="auto">
          <a:xfrm>
            <a:off x="6096000" y="4495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8689" name="Line 17"/>
          <p:cNvSpPr>
            <a:spLocks noChangeShapeType="1"/>
          </p:cNvSpPr>
          <p:nvPr/>
        </p:nvSpPr>
        <p:spPr bwMode="auto">
          <a:xfrm>
            <a:off x="6781800" y="4495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8690" name="Line 18"/>
          <p:cNvSpPr>
            <a:spLocks noChangeShapeType="1"/>
          </p:cNvSpPr>
          <p:nvPr/>
        </p:nvSpPr>
        <p:spPr bwMode="auto">
          <a:xfrm>
            <a:off x="7467600" y="4495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8691" name="Arc 19"/>
          <p:cNvSpPr>
            <a:spLocks/>
          </p:cNvSpPr>
          <p:nvPr/>
        </p:nvSpPr>
        <p:spPr bwMode="auto">
          <a:xfrm flipV="1">
            <a:off x="6096000" y="3962400"/>
            <a:ext cx="698500" cy="914400"/>
          </a:xfrm>
          <a:custGeom>
            <a:avLst/>
            <a:gdLst>
              <a:gd name="T0" fmla="*/ 0 w 16484"/>
              <a:gd name="T1" fmla="*/ 0 h 21600"/>
              <a:gd name="T2" fmla="*/ 29598535 w 16484"/>
              <a:gd name="T3" fmla="*/ 13693521 h 21600"/>
              <a:gd name="T4" fmla="*/ 0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0"/>
                </a:moveTo>
                <a:cubicBezTo>
                  <a:pt x="6350" y="0"/>
                  <a:pt x="12379" y="2794"/>
                  <a:pt x="16483" y="7641"/>
                </a:cubicBezTo>
              </a:path>
              <a:path w="16484" h="21600" stroke="0" extrusionOk="0">
                <a:moveTo>
                  <a:pt x="-1" y="0"/>
                </a:moveTo>
                <a:cubicBezTo>
                  <a:pt x="6350" y="0"/>
                  <a:pt x="12379" y="2794"/>
                  <a:pt x="16483" y="7641"/>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8692" name="Text Box 20"/>
          <p:cNvSpPr txBox="1">
            <a:spLocks noChangeArrowheads="1"/>
          </p:cNvSpPr>
          <p:nvPr/>
        </p:nvSpPr>
        <p:spPr bwMode="auto">
          <a:xfrm>
            <a:off x="5257800" y="46482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90</a:t>
            </a:r>
            <a:endParaRPr lang="el-GR" altLang="en-US" sz="1200">
              <a:latin typeface="Comic Sans MS" pitchFamily="66" charset="0"/>
            </a:endParaRPr>
          </a:p>
        </p:txBody>
      </p:sp>
      <p:sp>
        <p:nvSpPr>
          <p:cNvPr id="28693" name="Line 21"/>
          <p:cNvSpPr>
            <a:spLocks noChangeShapeType="1"/>
          </p:cNvSpPr>
          <p:nvPr/>
        </p:nvSpPr>
        <p:spPr bwMode="auto">
          <a:xfrm flipV="1">
            <a:off x="4724400" y="48768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8695" name="Text Box 23"/>
          <p:cNvSpPr txBox="1">
            <a:spLocks noChangeArrowheads="1"/>
          </p:cNvSpPr>
          <p:nvPr/>
        </p:nvSpPr>
        <p:spPr bwMode="auto">
          <a:xfrm>
            <a:off x="5867400" y="4876800"/>
            <a:ext cx="533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solidFill>
                  <a:srgbClr val="FF0000"/>
                </a:solidFill>
                <a:latin typeface="Comic Sans MS" pitchFamily="66" charset="0"/>
              </a:rPr>
              <a:t>180</a:t>
            </a:r>
            <a:endParaRPr lang="el-GR" altLang="en-US" sz="1400">
              <a:solidFill>
                <a:srgbClr val="FF0000"/>
              </a:solidFill>
              <a:latin typeface="Comic Sans MS" pitchFamily="66" charset="0"/>
            </a:endParaRPr>
          </a:p>
        </p:txBody>
      </p:sp>
      <p:sp>
        <p:nvSpPr>
          <p:cNvPr id="28696" name="Text Box 24"/>
          <p:cNvSpPr txBox="1">
            <a:spLocks noChangeArrowheads="1"/>
          </p:cNvSpPr>
          <p:nvPr/>
        </p:nvSpPr>
        <p:spPr bwMode="auto">
          <a:xfrm>
            <a:off x="7620000" y="44196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Cos</a:t>
            </a:r>
            <a:r>
              <a:rPr lang="el-GR" altLang="en-US" sz="1400">
                <a:latin typeface="Comic Sans MS" pitchFamily="66" charset="0"/>
              </a:rPr>
              <a:t>θ</a:t>
            </a:r>
          </a:p>
        </p:txBody>
      </p:sp>
      <p:sp>
        <p:nvSpPr>
          <p:cNvPr id="28698" name="Text Box 26"/>
          <p:cNvSpPr txBox="1">
            <a:spLocks noChangeArrowheads="1"/>
          </p:cNvSpPr>
          <p:nvPr/>
        </p:nvSpPr>
        <p:spPr bwMode="auto">
          <a:xfrm>
            <a:off x="4267200" y="4724400"/>
            <a:ext cx="52705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-1</a:t>
            </a:r>
          </a:p>
        </p:txBody>
      </p:sp>
      <p:sp>
        <p:nvSpPr>
          <p:cNvPr id="28699" name="Arc 27"/>
          <p:cNvSpPr>
            <a:spLocks/>
          </p:cNvSpPr>
          <p:nvPr/>
        </p:nvSpPr>
        <p:spPr bwMode="auto">
          <a:xfrm flipH="1">
            <a:off x="6781800" y="4267200"/>
            <a:ext cx="708025" cy="914400"/>
          </a:xfrm>
          <a:custGeom>
            <a:avLst/>
            <a:gdLst>
              <a:gd name="T0" fmla="*/ 0 w 16744"/>
              <a:gd name="T1" fmla="*/ 19727 h 21600"/>
              <a:gd name="T2" fmla="*/ 29939047 w 16744"/>
              <a:gd name="T3" fmla="*/ 12827931 h 21600"/>
              <a:gd name="T4" fmla="*/ 1219466 w 16744"/>
              <a:gd name="T5" fmla="*/ 38709600 h 21600"/>
              <a:gd name="T6" fmla="*/ 0 60000 65536"/>
              <a:gd name="T7" fmla="*/ 0 60000 65536"/>
              <a:gd name="T8" fmla="*/ 0 60000 65536"/>
            </a:gdLst>
            <a:ahLst/>
            <a:cxnLst>
              <a:cxn ang="T6">
                <a:pos x="T0" y="T1"/>
              </a:cxn>
              <a:cxn ang="T7">
                <a:pos x="T2" y="T3"/>
              </a:cxn>
              <a:cxn ang="T8">
                <a:pos x="T4" y="T5"/>
              </a:cxn>
            </a:cxnLst>
            <a:rect l="0" t="0" r="r" b="b"/>
            <a:pathLst>
              <a:path w="16744" h="21600" fill="none" extrusionOk="0">
                <a:moveTo>
                  <a:pt x="-1" y="10"/>
                </a:moveTo>
                <a:cubicBezTo>
                  <a:pt x="227" y="3"/>
                  <a:pt x="454" y="-1"/>
                  <a:pt x="682" y="0"/>
                </a:cubicBezTo>
                <a:cubicBezTo>
                  <a:pt x="6808" y="0"/>
                  <a:pt x="12647" y="2601"/>
                  <a:pt x="16744" y="7157"/>
                </a:cubicBezTo>
              </a:path>
              <a:path w="16744" h="21600" stroke="0" extrusionOk="0">
                <a:moveTo>
                  <a:pt x="-1" y="10"/>
                </a:moveTo>
                <a:cubicBezTo>
                  <a:pt x="227" y="3"/>
                  <a:pt x="454" y="-1"/>
                  <a:pt x="682" y="0"/>
                </a:cubicBezTo>
                <a:cubicBezTo>
                  <a:pt x="6808" y="0"/>
                  <a:pt x="12647" y="2601"/>
                  <a:pt x="16744" y="7157"/>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8700" name="Arc 28"/>
          <p:cNvSpPr>
            <a:spLocks/>
          </p:cNvSpPr>
          <p:nvPr/>
        </p:nvSpPr>
        <p:spPr bwMode="auto">
          <a:xfrm flipH="1" flipV="1">
            <a:off x="5410200" y="3962400"/>
            <a:ext cx="687388" cy="914400"/>
          </a:xfrm>
          <a:custGeom>
            <a:avLst/>
            <a:gdLst>
              <a:gd name="T0" fmla="*/ 0 w 16235"/>
              <a:gd name="T1" fmla="*/ 8975 h 21600"/>
              <a:gd name="T2" fmla="*/ 29103927 w 16235"/>
              <a:gd name="T3" fmla="*/ 12292076 h 21600"/>
              <a:gd name="T4" fmla="*/ 801325 w 16235"/>
              <a:gd name="T5" fmla="*/ 38709600 h 21600"/>
              <a:gd name="T6" fmla="*/ 0 60000 65536"/>
              <a:gd name="T7" fmla="*/ 0 60000 65536"/>
              <a:gd name="T8" fmla="*/ 0 60000 65536"/>
            </a:gdLst>
            <a:ahLst/>
            <a:cxnLst>
              <a:cxn ang="T6">
                <a:pos x="T0" y="T1"/>
              </a:cxn>
              <a:cxn ang="T7">
                <a:pos x="T2" y="T3"/>
              </a:cxn>
              <a:cxn ang="T8">
                <a:pos x="T4" y="T5"/>
              </a:cxn>
            </a:cxnLst>
            <a:rect l="0" t="0" r="r" b="b"/>
            <a:pathLst>
              <a:path w="16235" h="21600" fill="none" extrusionOk="0">
                <a:moveTo>
                  <a:pt x="-1" y="4"/>
                </a:moveTo>
                <a:cubicBezTo>
                  <a:pt x="148" y="1"/>
                  <a:pt x="297" y="-1"/>
                  <a:pt x="447" y="0"/>
                </a:cubicBezTo>
                <a:cubicBezTo>
                  <a:pt x="6432" y="0"/>
                  <a:pt x="12150" y="2483"/>
                  <a:pt x="16235" y="6858"/>
                </a:cubicBezTo>
              </a:path>
              <a:path w="16235" h="21600" stroke="0" extrusionOk="0">
                <a:moveTo>
                  <a:pt x="-1" y="4"/>
                </a:moveTo>
                <a:cubicBezTo>
                  <a:pt x="148" y="1"/>
                  <a:pt x="297" y="-1"/>
                  <a:pt x="447" y="0"/>
                </a:cubicBezTo>
                <a:cubicBezTo>
                  <a:pt x="6432" y="0"/>
                  <a:pt x="12150" y="2483"/>
                  <a:pt x="16235" y="6858"/>
                </a:cubicBezTo>
                <a:lnTo>
                  <a:pt x="447" y="21600"/>
                </a:lnTo>
                <a:lnTo>
                  <a:pt x="-1" y="4"/>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8701" name="Arc 29"/>
          <p:cNvSpPr>
            <a:spLocks/>
          </p:cNvSpPr>
          <p:nvPr/>
        </p:nvSpPr>
        <p:spPr bwMode="auto">
          <a:xfrm>
            <a:off x="4724400" y="4267200"/>
            <a:ext cx="709613" cy="914400"/>
          </a:xfrm>
          <a:custGeom>
            <a:avLst/>
            <a:gdLst>
              <a:gd name="T0" fmla="*/ 0 w 16788"/>
              <a:gd name="T1" fmla="*/ 19727 h 21600"/>
              <a:gd name="T2" fmla="*/ 29994675 w 16788"/>
              <a:gd name="T3" fmla="*/ 12915731 h 21600"/>
              <a:gd name="T4" fmla="*/ 1218490 w 16788"/>
              <a:gd name="T5" fmla="*/ 38709600 h 21600"/>
              <a:gd name="T6" fmla="*/ 0 60000 65536"/>
              <a:gd name="T7" fmla="*/ 0 60000 65536"/>
              <a:gd name="T8" fmla="*/ 0 60000 65536"/>
            </a:gdLst>
            <a:ahLst/>
            <a:cxnLst>
              <a:cxn ang="T6">
                <a:pos x="T0" y="T1"/>
              </a:cxn>
              <a:cxn ang="T7">
                <a:pos x="T2" y="T3"/>
              </a:cxn>
              <a:cxn ang="T8">
                <a:pos x="T4" y="T5"/>
              </a:cxn>
            </a:cxnLst>
            <a:rect l="0" t="0" r="r" b="b"/>
            <a:pathLst>
              <a:path w="16788" h="21600" fill="none" extrusionOk="0">
                <a:moveTo>
                  <a:pt x="-1" y="10"/>
                </a:moveTo>
                <a:cubicBezTo>
                  <a:pt x="227" y="3"/>
                  <a:pt x="454" y="-1"/>
                  <a:pt x="682" y="0"/>
                </a:cubicBezTo>
                <a:cubicBezTo>
                  <a:pt x="6831" y="0"/>
                  <a:pt x="12690" y="2621"/>
                  <a:pt x="16787" y="7207"/>
                </a:cubicBezTo>
              </a:path>
              <a:path w="16788" h="21600" stroke="0" extrusionOk="0">
                <a:moveTo>
                  <a:pt x="-1" y="10"/>
                </a:moveTo>
                <a:cubicBezTo>
                  <a:pt x="227" y="3"/>
                  <a:pt x="454" y="-1"/>
                  <a:pt x="682" y="0"/>
                </a:cubicBezTo>
                <a:cubicBezTo>
                  <a:pt x="6831" y="0"/>
                  <a:pt x="12690" y="2621"/>
                  <a:pt x="16787" y="7207"/>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8702" name="Text Box 30"/>
          <p:cNvSpPr txBox="1">
            <a:spLocks noChangeArrowheads="1"/>
          </p:cNvSpPr>
          <p:nvPr/>
        </p:nvSpPr>
        <p:spPr bwMode="auto">
          <a:xfrm>
            <a:off x="6553200" y="46482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270</a:t>
            </a:r>
            <a:endParaRPr lang="el-GR" altLang="en-US" sz="1200">
              <a:latin typeface="Comic Sans MS" pitchFamily="66" charset="0"/>
            </a:endParaRPr>
          </a:p>
        </p:txBody>
      </p:sp>
      <p:sp>
        <p:nvSpPr>
          <p:cNvPr id="28703" name="Text Box 31"/>
          <p:cNvSpPr txBox="1">
            <a:spLocks noChangeArrowheads="1"/>
          </p:cNvSpPr>
          <p:nvPr/>
        </p:nvSpPr>
        <p:spPr bwMode="auto">
          <a:xfrm>
            <a:off x="7239000" y="46482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360</a:t>
            </a:r>
            <a:endParaRPr lang="el-GR" altLang="en-US" sz="1200">
              <a:latin typeface="Comic Sans MS" pitchFamily="66" charset="0"/>
            </a:endParaRPr>
          </a:p>
        </p:txBody>
      </p:sp>
      <p:sp>
        <p:nvSpPr>
          <p:cNvPr id="28704" name="Text Box 32"/>
          <p:cNvSpPr txBox="1">
            <a:spLocks noChangeArrowheads="1"/>
          </p:cNvSpPr>
          <p:nvPr/>
        </p:nvSpPr>
        <p:spPr bwMode="auto">
          <a:xfrm>
            <a:off x="5867400" y="4648200"/>
            <a:ext cx="457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180</a:t>
            </a:r>
            <a:endParaRPr lang="el-GR" altLang="en-US" sz="1200">
              <a:latin typeface="Comic Sans MS" pitchFamily="66" charset="0"/>
            </a:endParaRPr>
          </a:p>
        </p:txBody>
      </p:sp>
      <p:graphicFrame>
        <p:nvGraphicFramePr>
          <p:cNvPr id="28706" name="Object 34"/>
          <p:cNvGraphicFramePr>
            <a:graphicFrameLocks noChangeAspect="1"/>
          </p:cNvGraphicFramePr>
          <p:nvPr/>
        </p:nvGraphicFramePr>
        <p:xfrm>
          <a:off x="4038600" y="5486400"/>
          <a:ext cx="1036638" cy="344488"/>
        </p:xfrm>
        <a:graphic>
          <a:graphicData uri="http://schemas.openxmlformats.org/presentationml/2006/ole">
            <p:oleObj spid="_x0000_s22585" name="Equation" r:id="rId9" imgW="609336" imgH="203112" progId="">
              <p:embed/>
            </p:oleObj>
          </a:graphicData>
        </a:graphic>
      </p:graphicFrame>
      <p:graphicFrame>
        <p:nvGraphicFramePr>
          <p:cNvPr id="28707" name="Object 35"/>
          <p:cNvGraphicFramePr>
            <a:graphicFrameLocks noChangeAspect="1"/>
          </p:cNvGraphicFramePr>
          <p:nvPr/>
        </p:nvGraphicFramePr>
        <p:xfrm>
          <a:off x="5105400" y="5486400"/>
          <a:ext cx="712788" cy="387350"/>
        </p:xfrm>
        <a:graphic>
          <a:graphicData uri="http://schemas.openxmlformats.org/presentationml/2006/ole">
            <p:oleObj spid="_x0000_s22586" name="Equation" r:id="rId10" imgW="419100" imgH="228600" progId="">
              <p:embed/>
            </p:oleObj>
          </a:graphicData>
        </a:graphic>
      </p:graphicFrame>
      <p:graphicFrame>
        <p:nvGraphicFramePr>
          <p:cNvPr id="28708" name="Object 36"/>
          <p:cNvGraphicFramePr>
            <a:graphicFrameLocks noChangeAspect="1"/>
          </p:cNvGraphicFramePr>
          <p:nvPr/>
        </p:nvGraphicFramePr>
        <p:xfrm>
          <a:off x="5867400" y="5486400"/>
          <a:ext cx="712788" cy="387350"/>
        </p:xfrm>
        <a:graphic>
          <a:graphicData uri="http://schemas.openxmlformats.org/presentationml/2006/ole">
            <p:oleObj spid="_x0000_s22587" name="Equation" r:id="rId11" imgW="419100" imgH="228600" progId="">
              <p:embed/>
            </p:oleObj>
          </a:graphicData>
        </a:graphic>
      </p:graphicFrame>
      <p:graphicFrame>
        <p:nvGraphicFramePr>
          <p:cNvPr id="28709" name="Object 37"/>
          <p:cNvGraphicFramePr>
            <a:graphicFrameLocks noChangeAspect="1"/>
          </p:cNvGraphicFramePr>
          <p:nvPr/>
        </p:nvGraphicFramePr>
        <p:xfrm>
          <a:off x="4191000" y="5867400"/>
          <a:ext cx="798513" cy="344488"/>
        </p:xfrm>
        <a:graphic>
          <a:graphicData uri="http://schemas.openxmlformats.org/presentationml/2006/ole">
            <p:oleObj spid="_x0000_s22588" name="Equation" r:id="rId12" imgW="469696" imgH="203112" progId="">
              <p:embed/>
            </p:oleObj>
          </a:graphicData>
        </a:graphic>
      </p:graphicFrame>
      <p:graphicFrame>
        <p:nvGraphicFramePr>
          <p:cNvPr id="28710" name="Object 38"/>
          <p:cNvGraphicFramePr>
            <a:graphicFrameLocks noChangeAspect="1"/>
          </p:cNvGraphicFramePr>
          <p:nvPr/>
        </p:nvGraphicFramePr>
        <p:xfrm>
          <a:off x="5105400" y="5867400"/>
          <a:ext cx="712788" cy="387350"/>
        </p:xfrm>
        <a:graphic>
          <a:graphicData uri="http://schemas.openxmlformats.org/presentationml/2006/ole">
            <p:oleObj spid="_x0000_s22589" name="Equation" r:id="rId13" imgW="419100" imgH="228600" progId="">
              <p:embed/>
            </p:oleObj>
          </a:graphicData>
        </a:graphic>
      </p:graphicFrame>
      <p:sp>
        <p:nvSpPr>
          <p:cNvPr id="28711" name="Text Box 39"/>
          <p:cNvSpPr txBox="1">
            <a:spLocks noChangeArrowheads="1"/>
          </p:cNvSpPr>
          <p:nvPr/>
        </p:nvSpPr>
        <p:spPr bwMode="auto">
          <a:xfrm>
            <a:off x="152400" y="3886200"/>
            <a:ext cx="30480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1) Work out the acceptable interval for 2</a:t>
            </a:r>
            <a:r>
              <a:rPr lang="el-GR" altLang="en-US" sz="1400">
                <a:latin typeface="Comic Sans MS" pitchFamily="66" charset="0"/>
              </a:rPr>
              <a:t>θ</a:t>
            </a:r>
          </a:p>
        </p:txBody>
      </p:sp>
      <p:sp>
        <p:nvSpPr>
          <p:cNvPr id="28712" name="Text Box 40"/>
          <p:cNvSpPr txBox="1">
            <a:spLocks noChangeArrowheads="1"/>
          </p:cNvSpPr>
          <p:nvPr/>
        </p:nvSpPr>
        <p:spPr bwMode="auto">
          <a:xfrm>
            <a:off x="0" y="4495800"/>
            <a:ext cx="32004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2) Work out one possible answer as before. Find </a:t>
            </a:r>
            <a:r>
              <a:rPr lang="en-GB" altLang="en-US" sz="1400" u="sng">
                <a:latin typeface="Comic Sans MS" pitchFamily="66" charset="0"/>
              </a:rPr>
              <a:t>all</a:t>
            </a:r>
            <a:r>
              <a:rPr lang="en-GB" altLang="en-US" sz="1400">
                <a:latin typeface="Comic Sans MS" pitchFamily="66" charset="0"/>
              </a:rPr>
              <a:t> values in the standard 0 – 360 range</a:t>
            </a:r>
            <a:endParaRPr lang="el-GR" altLang="en-US" sz="1400">
              <a:latin typeface="Comic Sans MS" pitchFamily="66" charset="0"/>
            </a:endParaRPr>
          </a:p>
        </p:txBody>
      </p:sp>
      <p:sp>
        <p:nvSpPr>
          <p:cNvPr id="28713" name="Text Box 41"/>
          <p:cNvSpPr txBox="1">
            <a:spLocks noChangeArrowheads="1"/>
          </p:cNvSpPr>
          <p:nvPr/>
        </p:nvSpPr>
        <p:spPr bwMode="auto">
          <a:xfrm>
            <a:off x="0" y="5334000"/>
            <a:ext cx="31242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3) Add/Subtract 360 to these values until you have all the answers within the 2</a:t>
            </a:r>
            <a:r>
              <a:rPr lang="el-GR" altLang="en-US" sz="1400">
                <a:latin typeface="Comic Sans MS" pitchFamily="66" charset="0"/>
              </a:rPr>
              <a:t>θ</a:t>
            </a:r>
            <a:r>
              <a:rPr lang="en-GB" altLang="en-US" sz="1400">
                <a:latin typeface="Comic Sans MS" pitchFamily="66" charset="0"/>
              </a:rPr>
              <a:t> range</a:t>
            </a:r>
            <a:endParaRPr lang="el-GR" altLang="en-US" sz="1400">
              <a:latin typeface="Comic Sans MS" pitchFamily="66" charset="0"/>
            </a:endParaRPr>
          </a:p>
        </p:txBody>
      </p:sp>
      <p:sp>
        <p:nvSpPr>
          <p:cNvPr id="28714" name="Text Box 42"/>
          <p:cNvSpPr txBox="1">
            <a:spLocks noChangeArrowheads="1"/>
          </p:cNvSpPr>
          <p:nvPr/>
        </p:nvSpPr>
        <p:spPr bwMode="auto">
          <a:xfrm>
            <a:off x="0" y="6127750"/>
            <a:ext cx="31242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4) These answers are for 2</a:t>
            </a:r>
            <a:r>
              <a:rPr lang="el-GR" altLang="en-US" sz="1400">
                <a:latin typeface="Comic Sans MS" pitchFamily="66" charset="0"/>
              </a:rPr>
              <a:t>θ</a:t>
            </a:r>
            <a:r>
              <a:rPr lang="en-GB" altLang="en-US" sz="1400">
                <a:latin typeface="Comic Sans MS" pitchFamily="66" charset="0"/>
              </a:rPr>
              <a:t>. Undo them to find values for </a:t>
            </a:r>
            <a:r>
              <a:rPr lang="el-GR" altLang="en-US" sz="1400">
                <a:latin typeface="Comic Sans MS" pitchFamily="66" charset="0"/>
              </a:rPr>
              <a:t>θ</a:t>
            </a:r>
            <a:r>
              <a:rPr lang="en-GB" altLang="en-US" sz="1400">
                <a:latin typeface="Comic Sans MS" pitchFamily="66" charset="0"/>
              </a:rPr>
              <a:t> itself</a:t>
            </a:r>
            <a:endParaRPr lang="el-GR" altLang="en-US" sz="1400">
              <a:latin typeface="Comic Sans MS" pitchFamily="66" charset="0"/>
            </a:endParaRPr>
          </a:p>
        </p:txBody>
      </p:sp>
      <p:sp>
        <p:nvSpPr>
          <p:cNvPr id="28715" name="Line 43"/>
          <p:cNvSpPr>
            <a:spLocks noChangeShapeType="1"/>
          </p:cNvSpPr>
          <p:nvPr/>
        </p:nvSpPr>
        <p:spPr bwMode="auto">
          <a:xfrm>
            <a:off x="3429000" y="2895600"/>
            <a:ext cx="0" cy="3810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8716" name="Arc 44"/>
          <p:cNvSpPr>
            <a:spLocks/>
          </p:cNvSpPr>
          <p:nvPr/>
        </p:nvSpPr>
        <p:spPr bwMode="auto">
          <a:xfrm>
            <a:off x="5410200" y="3124200"/>
            <a:ext cx="152400" cy="457200"/>
          </a:xfrm>
          <a:custGeom>
            <a:avLst/>
            <a:gdLst>
              <a:gd name="T0" fmla="*/ 27247 w 22177"/>
              <a:gd name="T1" fmla="*/ 0 h 43200"/>
              <a:gd name="T2" fmla="*/ 0 w 22177"/>
              <a:gd name="T3" fmla="*/ 4837800 h 43200"/>
              <a:gd name="T4" fmla="*/ 27247 w 22177"/>
              <a:gd name="T5" fmla="*/ 2419350 h 43200"/>
              <a:gd name="T6" fmla="*/ 0 60000 65536"/>
              <a:gd name="T7" fmla="*/ 0 60000 65536"/>
              <a:gd name="T8" fmla="*/ 0 60000 65536"/>
            </a:gdLst>
            <a:ahLst/>
            <a:cxnLst>
              <a:cxn ang="T6">
                <a:pos x="T0" y="T1"/>
              </a:cxn>
              <a:cxn ang="T7">
                <a:pos x="T2" y="T3"/>
              </a:cxn>
              <a:cxn ang="T8">
                <a:pos x="T4" y="T5"/>
              </a:cxn>
            </a:cxnLst>
            <a:rect l="0" t="0" r="r" b="b"/>
            <a:pathLst>
              <a:path w="22177" h="43200" fill="none" extrusionOk="0">
                <a:moveTo>
                  <a:pt x="576" y="0"/>
                </a:moveTo>
                <a:cubicBezTo>
                  <a:pt x="12506" y="0"/>
                  <a:pt x="22177" y="9670"/>
                  <a:pt x="22177" y="21600"/>
                </a:cubicBezTo>
                <a:cubicBezTo>
                  <a:pt x="22177" y="33529"/>
                  <a:pt x="12506" y="43200"/>
                  <a:pt x="577" y="43200"/>
                </a:cubicBezTo>
                <a:cubicBezTo>
                  <a:pt x="384" y="43200"/>
                  <a:pt x="192" y="43197"/>
                  <a:pt x="-1" y="43192"/>
                </a:cubicBezTo>
              </a:path>
              <a:path w="22177" h="43200" stroke="0" extrusionOk="0">
                <a:moveTo>
                  <a:pt x="576" y="0"/>
                </a:moveTo>
                <a:cubicBezTo>
                  <a:pt x="12506" y="0"/>
                  <a:pt x="22177" y="9670"/>
                  <a:pt x="22177" y="21600"/>
                </a:cubicBezTo>
                <a:cubicBezTo>
                  <a:pt x="22177" y="33529"/>
                  <a:pt x="12506" y="43200"/>
                  <a:pt x="577" y="43200"/>
                </a:cubicBezTo>
                <a:cubicBezTo>
                  <a:pt x="384" y="43200"/>
                  <a:pt x="192" y="43197"/>
                  <a:pt x="-1" y="43192"/>
                </a:cubicBezTo>
                <a:lnTo>
                  <a:pt x="577" y="21600"/>
                </a:lnTo>
                <a:lnTo>
                  <a:pt x="576"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8717" name="Text Box 45"/>
          <p:cNvSpPr txBox="1">
            <a:spLocks noChangeArrowheads="1"/>
          </p:cNvSpPr>
          <p:nvPr/>
        </p:nvSpPr>
        <p:spPr bwMode="auto">
          <a:xfrm>
            <a:off x="5410200" y="3048000"/>
            <a:ext cx="10668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Multiply by 2</a:t>
            </a:r>
          </a:p>
        </p:txBody>
      </p:sp>
      <p:sp>
        <p:nvSpPr>
          <p:cNvPr id="28718" name="Arc 46"/>
          <p:cNvSpPr>
            <a:spLocks/>
          </p:cNvSpPr>
          <p:nvPr/>
        </p:nvSpPr>
        <p:spPr bwMode="auto">
          <a:xfrm>
            <a:off x="7848600" y="3124200"/>
            <a:ext cx="152400" cy="457200"/>
          </a:xfrm>
          <a:custGeom>
            <a:avLst/>
            <a:gdLst>
              <a:gd name="T0" fmla="*/ 27247 w 22177"/>
              <a:gd name="T1" fmla="*/ 0 h 43200"/>
              <a:gd name="T2" fmla="*/ 0 w 22177"/>
              <a:gd name="T3" fmla="*/ 4837800 h 43200"/>
              <a:gd name="T4" fmla="*/ 27247 w 22177"/>
              <a:gd name="T5" fmla="*/ 2419350 h 43200"/>
              <a:gd name="T6" fmla="*/ 0 60000 65536"/>
              <a:gd name="T7" fmla="*/ 0 60000 65536"/>
              <a:gd name="T8" fmla="*/ 0 60000 65536"/>
            </a:gdLst>
            <a:ahLst/>
            <a:cxnLst>
              <a:cxn ang="T6">
                <a:pos x="T0" y="T1"/>
              </a:cxn>
              <a:cxn ang="T7">
                <a:pos x="T2" y="T3"/>
              </a:cxn>
              <a:cxn ang="T8">
                <a:pos x="T4" y="T5"/>
              </a:cxn>
            </a:cxnLst>
            <a:rect l="0" t="0" r="r" b="b"/>
            <a:pathLst>
              <a:path w="22177" h="43200" fill="none" extrusionOk="0">
                <a:moveTo>
                  <a:pt x="576" y="0"/>
                </a:moveTo>
                <a:cubicBezTo>
                  <a:pt x="12506" y="0"/>
                  <a:pt x="22177" y="9670"/>
                  <a:pt x="22177" y="21600"/>
                </a:cubicBezTo>
                <a:cubicBezTo>
                  <a:pt x="22177" y="33529"/>
                  <a:pt x="12506" y="43200"/>
                  <a:pt x="577" y="43200"/>
                </a:cubicBezTo>
                <a:cubicBezTo>
                  <a:pt x="384" y="43200"/>
                  <a:pt x="192" y="43197"/>
                  <a:pt x="-1" y="43192"/>
                </a:cubicBezTo>
              </a:path>
              <a:path w="22177" h="43200" stroke="0" extrusionOk="0">
                <a:moveTo>
                  <a:pt x="576" y="0"/>
                </a:moveTo>
                <a:cubicBezTo>
                  <a:pt x="12506" y="0"/>
                  <a:pt x="22177" y="9670"/>
                  <a:pt x="22177" y="21600"/>
                </a:cubicBezTo>
                <a:cubicBezTo>
                  <a:pt x="22177" y="33529"/>
                  <a:pt x="12506" y="43200"/>
                  <a:pt x="577" y="43200"/>
                </a:cubicBezTo>
                <a:cubicBezTo>
                  <a:pt x="384" y="43200"/>
                  <a:pt x="192" y="43197"/>
                  <a:pt x="-1" y="43192"/>
                </a:cubicBezTo>
                <a:lnTo>
                  <a:pt x="577" y="21600"/>
                </a:lnTo>
                <a:lnTo>
                  <a:pt x="576"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8719" name="Text Box 47"/>
          <p:cNvSpPr txBox="1">
            <a:spLocks noChangeArrowheads="1"/>
          </p:cNvSpPr>
          <p:nvPr/>
        </p:nvSpPr>
        <p:spPr bwMode="auto">
          <a:xfrm>
            <a:off x="7924800" y="3048000"/>
            <a:ext cx="10668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Solve using Cos</a:t>
            </a:r>
            <a:r>
              <a:rPr lang="en-GB" altLang="en-US" sz="1400" baseline="30000">
                <a:solidFill>
                  <a:srgbClr val="FF0000"/>
                </a:solidFill>
                <a:latin typeface="Comic Sans MS" pitchFamily="66" charset="0"/>
              </a:rPr>
              <a:t>-1</a:t>
            </a:r>
          </a:p>
        </p:txBody>
      </p:sp>
      <p:sp>
        <p:nvSpPr>
          <p:cNvPr id="28720" name="Text Box 48"/>
          <p:cNvSpPr txBox="1">
            <a:spLocks noChangeArrowheads="1"/>
          </p:cNvSpPr>
          <p:nvPr/>
        </p:nvSpPr>
        <p:spPr bwMode="auto">
          <a:xfrm>
            <a:off x="7391400" y="5181600"/>
            <a:ext cx="1752600" cy="942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Adding 360 to the value we worked out (staying within the range)</a:t>
            </a:r>
          </a:p>
        </p:txBody>
      </p:sp>
      <p:sp>
        <p:nvSpPr>
          <p:cNvPr id="28722" name="Line 50"/>
          <p:cNvSpPr>
            <a:spLocks noChangeShapeType="1"/>
          </p:cNvSpPr>
          <p:nvPr/>
        </p:nvSpPr>
        <p:spPr bwMode="auto">
          <a:xfrm flipH="1">
            <a:off x="6705600" y="5715000"/>
            <a:ext cx="7620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8723" name="Line 51"/>
          <p:cNvSpPr>
            <a:spLocks noChangeShapeType="1"/>
          </p:cNvSpPr>
          <p:nvPr/>
        </p:nvSpPr>
        <p:spPr bwMode="auto">
          <a:xfrm flipH="1">
            <a:off x="5867400" y="6096000"/>
            <a:ext cx="7620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8724" name="Text Box 52"/>
          <p:cNvSpPr txBox="1">
            <a:spLocks noChangeArrowheads="1"/>
          </p:cNvSpPr>
          <p:nvPr/>
        </p:nvSpPr>
        <p:spPr bwMode="auto">
          <a:xfrm>
            <a:off x="6629400" y="5867400"/>
            <a:ext cx="8382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Divide by 2</a:t>
            </a:r>
          </a:p>
        </p:txBody>
      </p:sp>
      <p:sp>
        <p:nvSpPr>
          <p:cNvPr id="28725" name="Rectangle 53"/>
          <p:cNvSpPr>
            <a:spLocks noChangeArrowheads="1"/>
          </p:cNvSpPr>
          <p:nvPr/>
        </p:nvSpPr>
        <p:spPr bwMode="auto">
          <a:xfrm>
            <a:off x="4191000" y="5867400"/>
            <a:ext cx="1676400" cy="381000"/>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pic>
        <p:nvPicPr>
          <p:cNvPr id="22577" name="Picture 54" descr="fingerprint"/>
          <p:cNvPicPr>
            <a:picLocks noChangeAspect="1" noChangeArrowheads="1"/>
          </p:cNvPicPr>
          <p:nvPr/>
        </p:nvPicPr>
        <p:blipFill>
          <a:blip r:embed="rId14" cstate="print">
            <a:extLst>
              <a:ext uri="{28A0092B-C50C-407E-A947-70E740481C1C}">
                <a14:useLocalDpi xmlns:a14="http://schemas.microsoft.com/office/drawing/2010/main" xmlns="" val="0"/>
              </a:ext>
            </a:extLst>
          </a:blip>
          <a:srcRect/>
          <a:stretch>
            <a:fillRect/>
          </a:stretch>
        </p:blipFill>
        <p:spPr bwMode="auto">
          <a:xfrm>
            <a:off x="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578" name="Picture 55" descr="fingerprint"/>
          <p:cNvPicPr>
            <a:picLocks noChangeAspect="1" noChangeArrowheads="1"/>
          </p:cNvPicPr>
          <p:nvPr/>
        </p:nvPicPr>
        <p:blipFill>
          <a:blip r:embed="rId15" cstate="print">
            <a:extLst>
              <a:ext uri="{28A0092B-C50C-407E-A947-70E740481C1C}">
                <a14:useLocalDpi xmlns:a14="http://schemas.microsoft.com/office/drawing/2010/main" xmlns="" val="0"/>
              </a:ext>
            </a:extLst>
          </a:blip>
          <a:srcRect/>
          <a:stretch>
            <a:fillRect/>
          </a:stretch>
        </p:blipFill>
        <p:spPr bwMode="auto">
          <a:xfrm>
            <a:off x="830580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678"/>
                                        </p:tgtEl>
                                        <p:attrNameLst>
                                          <p:attrName>style.visibility</p:attrName>
                                        </p:attrNameLst>
                                      </p:cBhvr>
                                      <p:to>
                                        <p:strVal val="visible"/>
                                      </p:to>
                                    </p:set>
                                    <p:animEffect transition="in" filter="blinds(horizontal)">
                                      <p:cBhvr>
                                        <p:cTn id="7" dur="500"/>
                                        <p:tgtEl>
                                          <p:spTgt spid="28678"/>
                                        </p:tgtEl>
                                      </p:cBhvr>
                                    </p:animEffect>
                                  </p:childTnLst>
                                </p:cTn>
                              </p:par>
                              <p:par>
                                <p:cTn id="8" presetID="3" presetClass="entr" presetSubtype="10" fill="hold" nodeType="withEffect">
                                  <p:stCondLst>
                                    <p:cond delay="0"/>
                                  </p:stCondLst>
                                  <p:childTnLst>
                                    <p:set>
                                      <p:cBhvr>
                                        <p:cTn id="9" dur="1" fill="hold">
                                          <p:stCondLst>
                                            <p:cond delay="0"/>
                                          </p:stCondLst>
                                        </p:cTn>
                                        <p:tgtEl>
                                          <p:spTgt spid="28679"/>
                                        </p:tgtEl>
                                        <p:attrNameLst>
                                          <p:attrName>style.visibility</p:attrName>
                                        </p:attrNameLst>
                                      </p:cBhvr>
                                      <p:to>
                                        <p:strVal val="visible"/>
                                      </p:to>
                                    </p:set>
                                    <p:animEffect transition="in" filter="blinds(horizontal)">
                                      <p:cBhvr>
                                        <p:cTn id="10" dur="500"/>
                                        <p:tgtEl>
                                          <p:spTgt spid="28679"/>
                                        </p:tgtEl>
                                      </p:cBhvr>
                                    </p:animEffect>
                                  </p:childTnLst>
                                </p:cTn>
                              </p:par>
                              <p:par>
                                <p:cTn id="11" presetID="3" presetClass="entr" presetSubtype="10" fill="hold" nodeType="withEffect">
                                  <p:stCondLst>
                                    <p:cond delay="0"/>
                                  </p:stCondLst>
                                  <p:childTnLst>
                                    <p:set>
                                      <p:cBhvr>
                                        <p:cTn id="12" dur="1" fill="hold">
                                          <p:stCondLst>
                                            <p:cond delay="0"/>
                                          </p:stCondLst>
                                        </p:cTn>
                                        <p:tgtEl>
                                          <p:spTgt spid="28680"/>
                                        </p:tgtEl>
                                        <p:attrNameLst>
                                          <p:attrName>style.visibility</p:attrName>
                                        </p:attrNameLst>
                                      </p:cBhvr>
                                      <p:to>
                                        <p:strVal val="visible"/>
                                      </p:to>
                                    </p:set>
                                    <p:animEffect transition="in" filter="blinds(horizontal)">
                                      <p:cBhvr>
                                        <p:cTn id="13" dur="500"/>
                                        <p:tgtEl>
                                          <p:spTgt spid="2868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8711"/>
                                        </p:tgtEl>
                                        <p:attrNameLst>
                                          <p:attrName>style.visibility</p:attrName>
                                        </p:attrNameLst>
                                      </p:cBhvr>
                                      <p:to>
                                        <p:strVal val="visible"/>
                                      </p:to>
                                    </p:set>
                                    <p:animEffect transition="in" filter="blinds(horizontal)">
                                      <p:cBhvr>
                                        <p:cTn id="18" dur="500"/>
                                        <p:tgtEl>
                                          <p:spTgt spid="2871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8715"/>
                                        </p:tgtEl>
                                        <p:attrNameLst>
                                          <p:attrName>style.visibility</p:attrName>
                                        </p:attrNameLst>
                                      </p:cBhvr>
                                      <p:to>
                                        <p:strVal val="visible"/>
                                      </p:to>
                                    </p:set>
                                    <p:animEffect transition="in" filter="blinds(horizontal)">
                                      <p:cBhvr>
                                        <p:cTn id="23" dur="500"/>
                                        <p:tgtEl>
                                          <p:spTgt spid="2871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nodeType="clickEffect">
                                  <p:stCondLst>
                                    <p:cond delay="0"/>
                                  </p:stCondLst>
                                  <p:childTnLst>
                                    <p:set>
                                      <p:cBhvr>
                                        <p:cTn id="27" dur="1" fill="hold">
                                          <p:stCondLst>
                                            <p:cond delay="0"/>
                                          </p:stCondLst>
                                        </p:cTn>
                                        <p:tgtEl>
                                          <p:spTgt spid="28681"/>
                                        </p:tgtEl>
                                        <p:attrNameLst>
                                          <p:attrName>style.visibility</p:attrName>
                                        </p:attrNameLst>
                                      </p:cBhvr>
                                      <p:to>
                                        <p:strVal val="visible"/>
                                      </p:to>
                                    </p:set>
                                    <p:animEffect transition="in" filter="blinds(horizontal)">
                                      <p:cBhvr>
                                        <p:cTn id="28" dur="500"/>
                                        <p:tgtEl>
                                          <p:spTgt spid="2868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8716"/>
                                        </p:tgtEl>
                                        <p:attrNameLst>
                                          <p:attrName>style.visibility</p:attrName>
                                        </p:attrNameLst>
                                      </p:cBhvr>
                                      <p:to>
                                        <p:strVal val="visible"/>
                                      </p:to>
                                    </p:set>
                                    <p:animEffect transition="in" filter="blinds(horizontal)">
                                      <p:cBhvr>
                                        <p:cTn id="33" dur="500"/>
                                        <p:tgtEl>
                                          <p:spTgt spid="2871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28717"/>
                                        </p:tgtEl>
                                        <p:attrNameLst>
                                          <p:attrName>style.visibility</p:attrName>
                                        </p:attrNameLst>
                                      </p:cBhvr>
                                      <p:to>
                                        <p:strVal val="visible"/>
                                      </p:to>
                                    </p:set>
                                    <p:animEffect transition="in" filter="blinds(horizontal)">
                                      <p:cBhvr>
                                        <p:cTn id="38" dur="500"/>
                                        <p:tgtEl>
                                          <p:spTgt spid="2871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nodeType="clickEffect">
                                  <p:stCondLst>
                                    <p:cond delay="0"/>
                                  </p:stCondLst>
                                  <p:childTnLst>
                                    <p:set>
                                      <p:cBhvr>
                                        <p:cTn id="42" dur="1" fill="hold">
                                          <p:stCondLst>
                                            <p:cond delay="0"/>
                                          </p:stCondLst>
                                        </p:cTn>
                                        <p:tgtEl>
                                          <p:spTgt spid="28682"/>
                                        </p:tgtEl>
                                        <p:attrNameLst>
                                          <p:attrName>style.visibility</p:attrName>
                                        </p:attrNameLst>
                                      </p:cBhvr>
                                      <p:to>
                                        <p:strVal val="visible"/>
                                      </p:to>
                                    </p:set>
                                    <p:animEffect transition="in" filter="blinds(horizontal)">
                                      <p:cBhvr>
                                        <p:cTn id="43" dur="500"/>
                                        <p:tgtEl>
                                          <p:spTgt spid="28682"/>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nodeType="clickEffect">
                                  <p:stCondLst>
                                    <p:cond delay="0"/>
                                  </p:stCondLst>
                                  <p:childTnLst>
                                    <p:set>
                                      <p:cBhvr>
                                        <p:cTn id="47" dur="1" fill="hold">
                                          <p:stCondLst>
                                            <p:cond delay="0"/>
                                          </p:stCondLst>
                                        </p:cTn>
                                        <p:tgtEl>
                                          <p:spTgt spid="28712">
                                            <p:txEl>
                                              <p:pRg st="0" end="0"/>
                                            </p:txEl>
                                          </p:spTgt>
                                        </p:tgtEl>
                                        <p:attrNameLst>
                                          <p:attrName>style.visibility</p:attrName>
                                        </p:attrNameLst>
                                      </p:cBhvr>
                                      <p:to>
                                        <p:strVal val="visible"/>
                                      </p:to>
                                    </p:set>
                                    <p:animEffect transition="in" filter="blinds(horizontal)">
                                      <p:cBhvr>
                                        <p:cTn id="48" dur="500"/>
                                        <p:tgtEl>
                                          <p:spTgt spid="28712">
                                            <p:txEl>
                                              <p:pRg st="0" end="0"/>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nodeType="clickEffect">
                                  <p:stCondLst>
                                    <p:cond delay="0"/>
                                  </p:stCondLst>
                                  <p:childTnLst>
                                    <p:set>
                                      <p:cBhvr>
                                        <p:cTn id="52" dur="1" fill="hold">
                                          <p:stCondLst>
                                            <p:cond delay="0"/>
                                          </p:stCondLst>
                                        </p:cTn>
                                        <p:tgtEl>
                                          <p:spTgt spid="28683"/>
                                        </p:tgtEl>
                                        <p:attrNameLst>
                                          <p:attrName>style.visibility</p:attrName>
                                        </p:attrNameLst>
                                      </p:cBhvr>
                                      <p:to>
                                        <p:strVal val="visible"/>
                                      </p:to>
                                    </p:set>
                                    <p:animEffect transition="in" filter="blinds(horizontal)">
                                      <p:cBhvr>
                                        <p:cTn id="53" dur="500"/>
                                        <p:tgtEl>
                                          <p:spTgt spid="2868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28718"/>
                                        </p:tgtEl>
                                        <p:attrNameLst>
                                          <p:attrName>style.visibility</p:attrName>
                                        </p:attrNameLst>
                                      </p:cBhvr>
                                      <p:to>
                                        <p:strVal val="visible"/>
                                      </p:to>
                                    </p:set>
                                    <p:animEffect transition="in" filter="blinds(horizontal)">
                                      <p:cBhvr>
                                        <p:cTn id="58" dur="500"/>
                                        <p:tgtEl>
                                          <p:spTgt spid="28718"/>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28719"/>
                                        </p:tgtEl>
                                        <p:attrNameLst>
                                          <p:attrName>style.visibility</p:attrName>
                                        </p:attrNameLst>
                                      </p:cBhvr>
                                      <p:to>
                                        <p:strVal val="visible"/>
                                      </p:to>
                                    </p:set>
                                    <p:animEffect transition="in" filter="blinds(horizontal)">
                                      <p:cBhvr>
                                        <p:cTn id="63" dur="500"/>
                                        <p:tgtEl>
                                          <p:spTgt spid="28719"/>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ntr" presetSubtype="10" fill="hold" nodeType="clickEffect">
                                  <p:stCondLst>
                                    <p:cond delay="0"/>
                                  </p:stCondLst>
                                  <p:childTnLst>
                                    <p:set>
                                      <p:cBhvr>
                                        <p:cTn id="67" dur="1" fill="hold">
                                          <p:stCondLst>
                                            <p:cond delay="0"/>
                                          </p:stCondLst>
                                        </p:cTn>
                                        <p:tgtEl>
                                          <p:spTgt spid="28684"/>
                                        </p:tgtEl>
                                        <p:attrNameLst>
                                          <p:attrName>style.visibility</p:attrName>
                                        </p:attrNameLst>
                                      </p:cBhvr>
                                      <p:to>
                                        <p:strVal val="visible"/>
                                      </p:to>
                                    </p:set>
                                    <p:animEffect transition="in" filter="blinds(horizontal)">
                                      <p:cBhvr>
                                        <p:cTn id="68" dur="500"/>
                                        <p:tgtEl>
                                          <p:spTgt spid="28684"/>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28685"/>
                                        </p:tgtEl>
                                        <p:attrNameLst>
                                          <p:attrName>style.visibility</p:attrName>
                                        </p:attrNameLst>
                                      </p:cBhvr>
                                      <p:to>
                                        <p:strVal val="visible"/>
                                      </p:to>
                                    </p:set>
                                    <p:animEffect transition="in" filter="blinds(horizontal)">
                                      <p:cBhvr>
                                        <p:cTn id="73" dur="500"/>
                                        <p:tgtEl>
                                          <p:spTgt spid="28685"/>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28686"/>
                                        </p:tgtEl>
                                        <p:attrNameLst>
                                          <p:attrName>style.visibility</p:attrName>
                                        </p:attrNameLst>
                                      </p:cBhvr>
                                      <p:to>
                                        <p:strVal val="visible"/>
                                      </p:to>
                                    </p:set>
                                    <p:animEffect transition="in" filter="blinds(horizontal)">
                                      <p:cBhvr>
                                        <p:cTn id="76" dur="500"/>
                                        <p:tgtEl>
                                          <p:spTgt spid="28686"/>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28687"/>
                                        </p:tgtEl>
                                        <p:attrNameLst>
                                          <p:attrName>style.visibility</p:attrName>
                                        </p:attrNameLst>
                                      </p:cBhvr>
                                      <p:to>
                                        <p:strVal val="visible"/>
                                      </p:to>
                                    </p:set>
                                    <p:animEffect transition="in" filter="blinds(horizontal)">
                                      <p:cBhvr>
                                        <p:cTn id="79" dur="500"/>
                                        <p:tgtEl>
                                          <p:spTgt spid="28687"/>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28688"/>
                                        </p:tgtEl>
                                        <p:attrNameLst>
                                          <p:attrName>style.visibility</p:attrName>
                                        </p:attrNameLst>
                                      </p:cBhvr>
                                      <p:to>
                                        <p:strVal val="visible"/>
                                      </p:to>
                                    </p:set>
                                    <p:animEffect transition="in" filter="blinds(horizontal)">
                                      <p:cBhvr>
                                        <p:cTn id="82" dur="500"/>
                                        <p:tgtEl>
                                          <p:spTgt spid="28688"/>
                                        </p:tgtEl>
                                      </p:cBhvr>
                                    </p:animEffect>
                                  </p:childTnLst>
                                </p:cTn>
                              </p:par>
                              <p:par>
                                <p:cTn id="83" presetID="3" presetClass="entr" presetSubtype="10" fill="hold" grpId="0" nodeType="withEffect">
                                  <p:stCondLst>
                                    <p:cond delay="0"/>
                                  </p:stCondLst>
                                  <p:childTnLst>
                                    <p:set>
                                      <p:cBhvr>
                                        <p:cTn id="84" dur="1" fill="hold">
                                          <p:stCondLst>
                                            <p:cond delay="0"/>
                                          </p:stCondLst>
                                        </p:cTn>
                                        <p:tgtEl>
                                          <p:spTgt spid="28689"/>
                                        </p:tgtEl>
                                        <p:attrNameLst>
                                          <p:attrName>style.visibility</p:attrName>
                                        </p:attrNameLst>
                                      </p:cBhvr>
                                      <p:to>
                                        <p:strVal val="visible"/>
                                      </p:to>
                                    </p:set>
                                    <p:animEffect transition="in" filter="blinds(horizontal)">
                                      <p:cBhvr>
                                        <p:cTn id="85" dur="500"/>
                                        <p:tgtEl>
                                          <p:spTgt spid="28689"/>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28690"/>
                                        </p:tgtEl>
                                        <p:attrNameLst>
                                          <p:attrName>style.visibility</p:attrName>
                                        </p:attrNameLst>
                                      </p:cBhvr>
                                      <p:to>
                                        <p:strVal val="visible"/>
                                      </p:to>
                                    </p:set>
                                    <p:animEffect transition="in" filter="blinds(horizontal)">
                                      <p:cBhvr>
                                        <p:cTn id="88" dur="500"/>
                                        <p:tgtEl>
                                          <p:spTgt spid="28690"/>
                                        </p:tgtEl>
                                      </p:cBhvr>
                                    </p:animEffect>
                                  </p:childTnLst>
                                </p:cTn>
                              </p:par>
                              <p:par>
                                <p:cTn id="89" presetID="3" presetClass="entr" presetSubtype="10" fill="hold" grpId="0" nodeType="withEffect">
                                  <p:stCondLst>
                                    <p:cond delay="0"/>
                                  </p:stCondLst>
                                  <p:childTnLst>
                                    <p:set>
                                      <p:cBhvr>
                                        <p:cTn id="90" dur="1" fill="hold">
                                          <p:stCondLst>
                                            <p:cond delay="0"/>
                                          </p:stCondLst>
                                        </p:cTn>
                                        <p:tgtEl>
                                          <p:spTgt spid="28691"/>
                                        </p:tgtEl>
                                        <p:attrNameLst>
                                          <p:attrName>style.visibility</p:attrName>
                                        </p:attrNameLst>
                                      </p:cBhvr>
                                      <p:to>
                                        <p:strVal val="visible"/>
                                      </p:to>
                                    </p:set>
                                    <p:animEffect transition="in" filter="blinds(horizontal)">
                                      <p:cBhvr>
                                        <p:cTn id="91" dur="500"/>
                                        <p:tgtEl>
                                          <p:spTgt spid="28691"/>
                                        </p:tgtEl>
                                      </p:cBhvr>
                                    </p:animEffect>
                                  </p:childTnLst>
                                </p:cTn>
                              </p:par>
                              <p:par>
                                <p:cTn id="92" presetID="3" presetClass="entr" presetSubtype="10" fill="hold" grpId="0" nodeType="withEffect">
                                  <p:stCondLst>
                                    <p:cond delay="0"/>
                                  </p:stCondLst>
                                  <p:childTnLst>
                                    <p:set>
                                      <p:cBhvr>
                                        <p:cTn id="93" dur="1" fill="hold">
                                          <p:stCondLst>
                                            <p:cond delay="0"/>
                                          </p:stCondLst>
                                        </p:cTn>
                                        <p:tgtEl>
                                          <p:spTgt spid="28692"/>
                                        </p:tgtEl>
                                        <p:attrNameLst>
                                          <p:attrName>style.visibility</p:attrName>
                                        </p:attrNameLst>
                                      </p:cBhvr>
                                      <p:to>
                                        <p:strVal val="visible"/>
                                      </p:to>
                                    </p:set>
                                    <p:animEffect transition="in" filter="blinds(horizontal)">
                                      <p:cBhvr>
                                        <p:cTn id="94" dur="500"/>
                                        <p:tgtEl>
                                          <p:spTgt spid="28692"/>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28696"/>
                                        </p:tgtEl>
                                        <p:attrNameLst>
                                          <p:attrName>style.visibility</p:attrName>
                                        </p:attrNameLst>
                                      </p:cBhvr>
                                      <p:to>
                                        <p:strVal val="visible"/>
                                      </p:to>
                                    </p:set>
                                    <p:animEffect transition="in" filter="blinds(horizontal)">
                                      <p:cBhvr>
                                        <p:cTn id="97" dur="500"/>
                                        <p:tgtEl>
                                          <p:spTgt spid="28696"/>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28699"/>
                                        </p:tgtEl>
                                        <p:attrNameLst>
                                          <p:attrName>style.visibility</p:attrName>
                                        </p:attrNameLst>
                                      </p:cBhvr>
                                      <p:to>
                                        <p:strVal val="visible"/>
                                      </p:to>
                                    </p:set>
                                    <p:animEffect transition="in" filter="blinds(horizontal)">
                                      <p:cBhvr>
                                        <p:cTn id="100" dur="500"/>
                                        <p:tgtEl>
                                          <p:spTgt spid="28699"/>
                                        </p:tgtEl>
                                      </p:cBhvr>
                                    </p:animEffect>
                                  </p:childTnLst>
                                </p:cTn>
                              </p:par>
                              <p:par>
                                <p:cTn id="101" presetID="3" presetClass="entr" presetSubtype="10" fill="hold" grpId="0" nodeType="withEffect">
                                  <p:stCondLst>
                                    <p:cond delay="0"/>
                                  </p:stCondLst>
                                  <p:childTnLst>
                                    <p:set>
                                      <p:cBhvr>
                                        <p:cTn id="102" dur="1" fill="hold">
                                          <p:stCondLst>
                                            <p:cond delay="0"/>
                                          </p:stCondLst>
                                        </p:cTn>
                                        <p:tgtEl>
                                          <p:spTgt spid="28700"/>
                                        </p:tgtEl>
                                        <p:attrNameLst>
                                          <p:attrName>style.visibility</p:attrName>
                                        </p:attrNameLst>
                                      </p:cBhvr>
                                      <p:to>
                                        <p:strVal val="visible"/>
                                      </p:to>
                                    </p:set>
                                    <p:animEffect transition="in" filter="blinds(horizontal)">
                                      <p:cBhvr>
                                        <p:cTn id="103" dur="500"/>
                                        <p:tgtEl>
                                          <p:spTgt spid="28700"/>
                                        </p:tgtEl>
                                      </p:cBhvr>
                                    </p:animEffect>
                                  </p:childTnLst>
                                </p:cTn>
                              </p:par>
                              <p:par>
                                <p:cTn id="104" presetID="3" presetClass="entr" presetSubtype="10" fill="hold" grpId="0" nodeType="withEffect">
                                  <p:stCondLst>
                                    <p:cond delay="0"/>
                                  </p:stCondLst>
                                  <p:childTnLst>
                                    <p:set>
                                      <p:cBhvr>
                                        <p:cTn id="105" dur="1" fill="hold">
                                          <p:stCondLst>
                                            <p:cond delay="0"/>
                                          </p:stCondLst>
                                        </p:cTn>
                                        <p:tgtEl>
                                          <p:spTgt spid="28701"/>
                                        </p:tgtEl>
                                        <p:attrNameLst>
                                          <p:attrName>style.visibility</p:attrName>
                                        </p:attrNameLst>
                                      </p:cBhvr>
                                      <p:to>
                                        <p:strVal val="visible"/>
                                      </p:to>
                                    </p:set>
                                    <p:animEffect transition="in" filter="blinds(horizontal)">
                                      <p:cBhvr>
                                        <p:cTn id="106" dur="500"/>
                                        <p:tgtEl>
                                          <p:spTgt spid="28701"/>
                                        </p:tgtEl>
                                      </p:cBhvr>
                                    </p:animEffect>
                                  </p:childTnLst>
                                </p:cTn>
                              </p:par>
                              <p:par>
                                <p:cTn id="107" presetID="3" presetClass="entr" presetSubtype="10" fill="hold" grpId="0" nodeType="withEffect">
                                  <p:stCondLst>
                                    <p:cond delay="0"/>
                                  </p:stCondLst>
                                  <p:childTnLst>
                                    <p:set>
                                      <p:cBhvr>
                                        <p:cTn id="108" dur="1" fill="hold">
                                          <p:stCondLst>
                                            <p:cond delay="0"/>
                                          </p:stCondLst>
                                        </p:cTn>
                                        <p:tgtEl>
                                          <p:spTgt spid="28702"/>
                                        </p:tgtEl>
                                        <p:attrNameLst>
                                          <p:attrName>style.visibility</p:attrName>
                                        </p:attrNameLst>
                                      </p:cBhvr>
                                      <p:to>
                                        <p:strVal val="visible"/>
                                      </p:to>
                                    </p:set>
                                    <p:animEffect transition="in" filter="blinds(horizontal)">
                                      <p:cBhvr>
                                        <p:cTn id="109" dur="500"/>
                                        <p:tgtEl>
                                          <p:spTgt spid="28702"/>
                                        </p:tgtEl>
                                      </p:cBhvr>
                                    </p:animEffect>
                                  </p:childTnLst>
                                </p:cTn>
                              </p:par>
                              <p:par>
                                <p:cTn id="110" presetID="3" presetClass="entr" presetSubtype="10" fill="hold" grpId="0" nodeType="withEffect">
                                  <p:stCondLst>
                                    <p:cond delay="0"/>
                                  </p:stCondLst>
                                  <p:childTnLst>
                                    <p:set>
                                      <p:cBhvr>
                                        <p:cTn id="111" dur="1" fill="hold">
                                          <p:stCondLst>
                                            <p:cond delay="0"/>
                                          </p:stCondLst>
                                        </p:cTn>
                                        <p:tgtEl>
                                          <p:spTgt spid="28703"/>
                                        </p:tgtEl>
                                        <p:attrNameLst>
                                          <p:attrName>style.visibility</p:attrName>
                                        </p:attrNameLst>
                                      </p:cBhvr>
                                      <p:to>
                                        <p:strVal val="visible"/>
                                      </p:to>
                                    </p:set>
                                    <p:animEffect transition="in" filter="blinds(horizontal)">
                                      <p:cBhvr>
                                        <p:cTn id="112" dur="500"/>
                                        <p:tgtEl>
                                          <p:spTgt spid="28703"/>
                                        </p:tgtEl>
                                      </p:cBhvr>
                                    </p:animEffect>
                                  </p:childTnLst>
                                </p:cTn>
                              </p:par>
                              <p:par>
                                <p:cTn id="113" presetID="3" presetClass="entr" presetSubtype="10" fill="hold" grpId="0" nodeType="withEffect">
                                  <p:stCondLst>
                                    <p:cond delay="0"/>
                                  </p:stCondLst>
                                  <p:childTnLst>
                                    <p:set>
                                      <p:cBhvr>
                                        <p:cTn id="114" dur="1" fill="hold">
                                          <p:stCondLst>
                                            <p:cond delay="0"/>
                                          </p:stCondLst>
                                        </p:cTn>
                                        <p:tgtEl>
                                          <p:spTgt spid="28704"/>
                                        </p:tgtEl>
                                        <p:attrNameLst>
                                          <p:attrName>style.visibility</p:attrName>
                                        </p:attrNameLst>
                                      </p:cBhvr>
                                      <p:to>
                                        <p:strVal val="visible"/>
                                      </p:to>
                                    </p:set>
                                    <p:animEffect transition="in" filter="blinds(horizontal)">
                                      <p:cBhvr>
                                        <p:cTn id="115" dur="500"/>
                                        <p:tgtEl>
                                          <p:spTgt spid="28704"/>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3" presetClass="entr" presetSubtype="10" fill="hold" grpId="0" nodeType="clickEffect">
                                  <p:stCondLst>
                                    <p:cond delay="0"/>
                                  </p:stCondLst>
                                  <p:childTnLst>
                                    <p:set>
                                      <p:cBhvr>
                                        <p:cTn id="119" dur="1" fill="hold">
                                          <p:stCondLst>
                                            <p:cond delay="0"/>
                                          </p:stCondLst>
                                        </p:cTn>
                                        <p:tgtEl>
                                          <p:spTgt spid="28698"/>
                                        </p:tgtEl>
                                        <p:attrNameLst>
                                          <p:attrName>style.visibility</p:attrName>
                                        </p:attrNameLst>
                                      </p:cBhvr>
                                      <p:to>
                                        <p:strVal val="visible"/>
                                      </p:to>
                                    </p:set>
                                    <p:animEffect transition="in" filter="blinds(horizontal)">
                                      <p:cBhvr>
                                        <p:cTn id="120" dur="500"/>
                                        <p:tgtEl>
                                          <p:spTgt spid="28698"/>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28693"/>
                                        </p:tgtEl>
                                        <p:attrNameLst>
                                          <p:attrName>style.visibility</p:attrName>
                                        </p:attrNameLst>
                                      </p:cBhvr>
                                      <p:to>
                                        <p:strVal val="visible"/>
                                      </p:to>
                                    </p:set>
                                    <p:animEffect transition="in" filter="blinds(horizontal)">
                                      <p:cBhvr>
                                        <p:cTn id="125" dur="500"/>
                                        <p:tgtEl>
                                          <p:spTgt spid="28693"/>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28695"/>
                                        </p:tgtEl>
                                        <p:attrNameLst>
                                          <p:attrName>style.visibility</p:attrName>
                                        </p:attrNameLst>
                                      </p:cBhvr>
                                      <p:to>
                                        <p:strVal val="visible"/>
                                      </p:to>
                                    </p:set>
                                    <p:animEffect transition="in" filter="blinds(horizontal)">
                                      <p:cBhvr>
                                        <p:cTn id="130" dur="500"/>
                                        <p:tgtEl>
                                          <p:spTgt spid="28695"/>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3" presetClass="entr" presetSubtype="10" fill="hold" nodeType="clickEffect">
                                  <p:stCondLst>
                                    <p:cond delay="0"/>
                                  </p:stCondLst>
                                  <p:childTnLst>
                                    <p:set>
                                      <p:cBhvr>
                                        <p:cTn id="134" dur="1" fill="hold">
                                          <p:stCondLst>
                                            <p:cond delay="0"/>
                                          </p:stCondLst>
                                        </p:cTn>
                                        <p:tgtEl>
                                          <p:spTgt spid="28706"/>
                                        </p:tgtEl>
                                        <p:attrNameLst>
                                          <p:attrName>style.visibility</p:attrName>
                                        </p:attrNameLst>
                                      </p:cBhvr>
                                      <p:to>
                                        <p:strVal val="visible"/>
                                      </p:to>
                                    </p:set>
                                    <p:animEffect transition="in" filter="blinds(horizontal)">
                                      <p:cBhvr>
                                        <p:cTn id="135" dur="500"/>
                                        <p:tgtEl>
                                          <p:spTgt spid="28706"/>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3" presetClass="entr" presetSubtype="10" fill="hold" nodeType="clickEffect">
                                  <p:stCondLst>
                                    <p:cond delay="0"/>
                                  </p:stCondLst>
                                  <p:childTnLst>
                                    <p:set>
                                      <p:cBhvr>
                                        <p:cTn id="139" dur="1" fill="hold">
                                          <p:stCondLst>
                                            <p:cond delay="0"/>
                                          </p:stCondLst>
                                        </p:cTn>
                                        <p:tgtEl>
                                          <p:spTgt spid="28713">
                                            <p:txEl>
                                              <p:pRg st="0" end="0"/>
                                            </p:txEl>
                                          </p:spTgt>
                                        </p:tgtEl>
                                        <p:attrNameLst>
                                          <p:attrName>style.visibility</p:attrName>
                                        </p:attrNameLst>
                                      </p:cBhvr>
                                      <p:to>
                                        <p:strVal val="visible"/>
                                      </p:to>
                                    </p:set>
                                    <p:animEffect transition="in" filter="blinds(horizontal)">
                                      <p:cBhvr>
                                        <p:cTn id="140" dur="500"/>
                                        <p:tgtEl>
                                          <p:spTgt spid="28713">
                                            <p:txEl>
                                              <p:pRg st="0" end="0"/>
                                            </p:txEl>
                                          </p:spTgt>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28722"/>
                                        </p:tgtEl>
                                        <p:attrNameLst>
                                          <p:attrName>style.visibility</p:attrName>
                                        </p:attrNameLst>
                                      </p:cBhvr>
                                      <p:to>
                                        <p:strVal val="visible"/>
                                      </p:to>
                                    </p:set>
                                    <p:animEffect transition="in" filter="blinds(horizontal)">
                                      <p:cBhvr>
                                        <p:cTn id="145" dur="500"/>
                                        <p:tgtEl>
                                          <p:spTgt spid="28722"/>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3" presetClass="entr" presetSubtype="10" fill="hold" grpId="0" nodeType="clickEffect">
                                  <p:stCondLst>
                                    <p:cond delay="0"/>
                                  </p:stCondLst>
                                  <p:childTnLst>
                                    <p:set>
                                      <p:cBhvr>
                                        <p:cTn id="149" dur="1" fill="hold">
                                          <p:stCondLst>
                                            <p:cond delay="0"/>
                                          </p:stCondLst>
                                        </p:cTn>
                                        <p:tgtEl>
                                          <p:spTgt spid="28720"/>
                                        </p:tgtEl>
                                        <p:attrNameLst>
                                          <p:attrName>style.visibility</p:attrName>
                                        </p:attrNameLst>
                                      </p:cBhvr>
                                      <p:to>
                                        <p:strVal val="visible"/>
                                      </p:to>
                                    </p:set>
                                    <p:animEffect transition="in" filter="blinds(horizontal)">
                                      <p:cBhvr>
                                        <p:cTn id="150" dur="500"/>
                                        <p:tgtEl>
                                          <p:spTgt spid="28720"/>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3" presetClass="entr" presetSubtype="10" fill="hold" nodeType="clickEffect">
                                  <p:stCondLst>
                                    <p:cond delay="0"/>
                                  </p:stCondLst>
                                  <p:childTnLst>
                                    <p:set>
                                      <p:cBhvr>
                                        <p:cTn id="154" dur="1" fill="hold">
                                          <p:stCondLst>
                                            <p:cond delay="0"/>
                                          </p:stCondLst>
                                        </p:cTn>
                                        <p:tgtEl>
                                          <p:spTgt spid="28707"/>
                                        </p:tgtEl>
                                        <p:attrNameLst>
                                          <p:attrName>style.visibility</p:attrName>
                                        </p:attrNameLst>
                                      </p:cBhvr>
                                      <p:to>
                                        <p:strVal val="visible"/>
                                      </p:to>
                                    </p:set>
                                    <p:animEffect transition="in" filter="blinds(horizontal)">
                                      <p:cBhvr>
                                        <p:cTn id="155" dur="500"/>
                                        <p:tgtEl>
                                          <p:spTgt spid="28707"/>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3" presetClass="entr" presetSubtype="10" fill="hold" nodeType="clickEffect">
                                  <p:stCondLst>
                                    <p:cond delay="0"/>
                                  </p:stCondLst>
                                  <p:childTnLst>
                                    <p:set>
                                      <p:cBhvr>
                                        <p:cTn id="159" dur="1" fill="hold">
                                          <p:stCondLst>
                                            <p:cond delay="0"/>
                                          </p:stCondLst>
                                        </p:cTn>
                                        <p:tgtEl>
                                          <p:spTgt spid="28708"/>
                                        </p:tgtEl>
                                        <p:attrNameLst>
                                          <p:attrName>style.visibility</p:attrName>
                                        </p:attrNameLst>
                                      </p:cBhvr>
                                      <p:to>
                                        <p:strVal val="visible"/>
                                      </p:to>
                                    </p:set>
                                    <p:animEffect transition="in" filter="blinds(horizontal)">
                                      <p:cBhvr>
                                        <p:cTn id="160" dur="500"/>
                                        <p:tgtEl>
                                          <p:spTgt spid="28708"/>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3" presetClass="exit" presetSubtype="10" fill="hold" nodeType="clickEffect">
                                  <p:stCondLst>
                                    <p:cond delay="0"/>
                                  </p:stCondLst>
                                  <p:childTnLst>
                                    <p:animEffect transition="out" filter="blinds(horizontal)">
                                      <p:cBhvr>
                                        <p:cTn id="164" dur="500"/>
                                        <p:tgtEl>
                                          <p:spTgt spid="28708"/>
                                        </p:tgtEl>
                                      </p:cBhvr>
                                    </p:animEffect>
                                    <p:set>
                                      <p:cBhvr>
                                        <p:cTn id="165" dur="1" fill="hold">
                                          <p:stCondLst>
                                            <p:cond delay="499"/>
                                          </p:stCondLst>
                                        </p:cTn>
                                        <p:tgtEl>
                                          <p:spTgt spid="28708"/>
                                        </p:tgtEl>
                                        <p:attrNameLst>
                                          <p:attrName>style.visibility</p:attrName>
                                        </p:attrNameLst>
                                      </p:cBhvr>
                                      <p:to>
                                        <p:strVal val="hidden"/>
                                      </p:to>
                                    </p:se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3" presetClass="entr" presetSubtype="10" fill="hold" grpId="0" nodeType="clickEffect">
                                  <p:stCondLst>
                                    <p:cond delay="0"/>
                                  </p:stCondLst>
                                  <p:childTnLst>
                                    <p:set>
                                      <p:cBhvr>
                                        <p:cTn id="169" dur="1" fill="hold">
                                          <p:stCondLst>
                                            <p:cond delay="0"/>
                                          </p:stCondLst>
                                        </p:cTn>
                                        <p:tgtEl>
                                          <p:spTgt spid="28714"/>
                                        </p:tgtEl>
                                        <p:attrNameLst>
                                          <p:attrName>style.visibility</p:attrName>
                                        </p:attrNameLst>
                                      </p:cBhvr>
                                      <p:to>
                                        <p:strVal val="visible"/>
                                      </p:to>
                                    </p:set>
                                    <p:animEffect transition="in" filter="blinds(horizontal)">
                                      <p:cBhvr>
                                        <p:cTn id="170" dur="500"/>
                                        <p:tgtEl>
                                          <p:spTgt spid="28714"/>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3" presetClass="entr" presetSubtype="10" fill="hold" nodeType="clickEffect">
                                  <p:stCondLst>
                                    <p:cond delay="0"/>
                                  </p:stCondLst>
                                  <p:childTnLst>
                                    <p:set>
                                      <p:cBhvr>
                                        <p:cTn id="174" dur="1" fill="hold">
                                          <p:stCondLst>
                                            <p:cond delay="0"/>
                                          </p:stCondLst>
                                        </p:cTn>
                                        <p:tgtEl>
                                          <p:spTgt spid="28709"/>
                                        </p:tgtEl>
                                        <p:attrNameLst>
                                          <p:attrName>style.visibility</p:attrName>
                                        </p:attrNameLst>
                                      </p:cBhvr>
                                      <p:to>
                                        <p:strVal val="visible"/>
                                      </p:to>
                                    </p:set>
                                    <p:animEffect transition="in" filter="blinds(horizontal)">
                                      <p:cBhvr>
                                        <p:cTn id="175" dur="500"/>
                                        <p:tgtEl>
                                          <p:spTgt spid="28709"/>
                                        </p:tgtEl>
                                      </p:cBhvr>
                                    </p:animEffect>
                                  </p:childTnLst>
                                </p:cTn>
                              </p:par>
                            </p:childTnLst>
                          </p:cTn>
                        </p:par>
                      </p:childTnLst>
                    </p:cTn>
                  </p:par>
                  <p:par>
                    <p:cTn id="176" fill="hold" nodeType="clickPar">
                      <p:stCondLst>
                        <p:cond delay="indefinite"/>
                      </p:stCondLst>
                      <p:childTnLst>
                        <p:par>
                          <p:cTn id="177" fill="hold" nodeType="withGroup">
                            <p:stCondLst>
                              <p:cond delay="0"/>
                            </p:stCondLst>
                            <p:childTnLst>
                              <p:par>
                                <p:cTn id="178" presetID="3" presetClass="entr" presetSubtype="10" fill="hold" nodeType="clickEffect">
                                  <p:stCondLst>
                                    <p:cond delay="0"/>
                                  </p:stCondLst>
                                  <p:childTnLst>
                                    <p:set>
                                      <p:cBhvr>
                                        <p:cTn id="179" dur="1" fill="hold">
                                          <p:stCondLst>
                                            <p:cond delay="0"/>
                                          </p:stCondLst>
                                        </p:cTn>
                                        <p:tgtEl>
                                          <p:spTgt spid="28710"/>
                                        </p:tgtEl>
                                        <p:attrNameLst>
                                          <p:attrName>style.visibility</p:attrName>
                                        </p:attrNameLst>
                                      </p:cBhvr>
                                      <p:to>
                                        <p:strVal val="visible"/>
                                      </p:to>
                                    </p:set>
                                    <p:animEffect transition="in" filter="blinds(horizontal)">
                                      <p:cBhvr>
                                        <p:cTn id="180" dur="500"/>
                                        <p:tgtEl>
                                          <p:spTgt spid="28710"/>
                                        </p:tgtEl>
                                      </p:cBhvr>
                                    </p:animEffect>
                                  </p:childTnLst>
                                </p:cTn>
                              </p:par>
                            </p:childTnLst>
                          </p:cTn>
                        </p:par>
                      </p:childTnLst>
                    </p:cTn>
                  </p:par>
                  <p:par>
                    <p:cTn id="181" fill="hold" nodeType="clickPar">
                      <p:stCondLst>
                        <p:cond delay="indefinite"/>
                      </p:stCondLst>
                      <p:childTnLst>
                        <p:par>
                          <p:cTn id="182" fill="hold" nodeType="withGroup">
                            <p:stCondLst>
                              <p:cond delay="0"/>
                            </p:stCondLst>
                            <p:childTnLst>
                              <p:par>
                                <p:cTn id="183" presetID="3" presetClass="entr" presetSubtype="10" fill="hold" grpId="0" nodeType="clickEffect">
                                  <p:stCondLst>
                                    <p:cond delay="0"/>
                                  </p:stCondLst>
                                  <p:childTnLst>
                                    <p:set>
                                      <p:cBhvr>
                                        <p:cTn id="184" dur="1" fill="hold">
                                          <p:stCondLst>
                                            <p:cond delay="0"/>
                                          </p:stCondLst>
                                        </p:cTn>
                                        <p:tgtEl>
                                          <p:spTgt spid="28723"/>
                                        </p:tgtEl>
                                        <p:attrNameLst>
                                          <p:attrName>style.visibility</p:attrName>
                                        </p:attrNameLst>
                                      </p:cBhvr>
                                      <p:to>
                                        <p:strVal val="visible"/>
                                      </p:to>
                                    </p:set>
                                    <p:animEffect transition="in" filter="blinds(horizontal)">
                                      <p:cBhvr>
                                        <p:cTn id="185" dur="500"/>
                                        <p:tgtEl>
                                          <p:spTgt spid="28723"/>
                                        </p:tgtEl>
                                      </p:cBhvr>
                                    </p:animEffect>
                                  </p:childTnLst>
                                </p:cTn>
                              </p:par>
                            </p:childTnLst>
                          </p:cTn>
                        </p:par>
                      </p:childTnLst>
                    </p:cTn>
                  </p:par>
                  <p:par>
                    <p:cTn id="186" fill="hold" nodeType="clickPar">
                      <p:stCondLst>
                        <p:cond delay="indefinite"/>
                      </p:stCondLst>
                      <p:childTnLst>
                        <p:par>
                          <p:cTn id="187" fill="hold" nodeType="withGroup">
                            <p:stCondLst>
                              <p:cond delay="0"/>
                            </p:stCondLst>
                            <p:childTnLst>
                              <p:par>
                                <p:cTn id="188" presetID="3" presetClass="entr" presetSubtype="10" fill="hold" grpId="0" nodeType="clickEffect">
                                  <p:stCondLst>
                                    <p:cond delay="0"/>
                                  </p:stCondLst>
                                  <p:childTnLst>
                                    <p:set>
                                      <p:cBhvr>
                                        <p:cTn id="189" dur="1" fill="hold">
                                          <p:stCondLst>
                                            <p:cond delay="0"/>
                                          </p:stCondLst>
                                        </p:cTn>
                                        <p:tgtEl>
                                          <p:spTgt spid="28724"/>
                                        </p:tgtEl>
                                        <p:attrNameLst>
                                          <p:attrName>style.visibility</p:attrName>
                                        </p:attrNameLst>
                                      </p:cBhvr>
                                      <p:to>
                                        <p:strVal val="visible"/>
                                      </p:to>
                                    </p:set>
                                    <p:animEffect transition="in" filter="blinds(horizontal)">
                                      <p:cBhvr>
                                        <p:cTn id="190" dur="500"/>
                                        <p:tgtEl>
                                          <p:spTgt spid="28724"/>
                                        </p:tgtEl>
                                      </p:cBhvr>
                                    </p:animEffect>
                                  </p:childTnLst>
                                </p:cTn>
                              </p:par>
                            </p:childTnLst>
                          </p:cTn>
                        </p:par>
                      </p:childTnLst>
                    </p:cTn>
                  </p:par>
                  <p:par>
                    <p:cTn id="191" fill="hold" nodeType="clickPar">
                      <p:stCondLst>
                        <p:cond delay="indefinite"/>
                      </p:stCondLst>
                      <p:childTnLst>
                        <p:par>
                          <p:cTn id="192" fill="hold" nodeType="withGroup">
                            <p:stCondLst>
                              <p:cond delay="0"/>
                            </p:stCondLst>
                            <p:childTnLst>
                              <p:par>
                                <p:cTn id="193" presetID="3" presetClass="entr" presetSubtype="10" fill="hold" grpId="0" nodeType="clickEffect">
                                  <p:stCondLst>
                                    <p:cond delay="0"/>
                                  </p:stCondLst>
                                  <p:childTnLst>
                                    <p:set>
                                      <p:cBhvr>
                                        <p:cTn id="194" dur="1" fill="hold">
                                          <p:stCondLst>
                                            <p:cond delay="0"/>
                                          </p:stCondLst>
                                        </p:cTn>
                                        <p:tgtEl>
                                          <p:spTgt spid="28725"/>
                                        </p:tgtEl>
                                        <p:attrNameLst>
                                          <p:attrName>style.visibility</p:attrName>
                                        </p:attrNameLst>
                                      </p:cBhvr>
                                      <p:to>
                                        <p:strVal val="visible"/>
                                      </p:to>
                                    </p:set>
                                    <p:animEffect transition="in" filter="blinds(horizontal)">
                                      <p:cBhvr>
                                        <p:cTn id="195" dur="500"/>
                                        <p:tgtEl>
                                          <p:spTgt spid="28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8" grpId="0"/>
      <p:bldP spid="28685" grpId="0" animBg="1"/>
      <p:bldP spid="28686" grpId="0" animBg="1"/>
      <p:bldP spid="28687" grpId="0" animBg="1"/>
      <p:bldP spid="28688" grpId="0" animBg="1"/>
      <p:bldP spid="28689" grpId="0" animBg="1"/>
      <p:bldP spid="28690" grpId="0" animBg="1"/>
      <p:bldP spid="28691" grpId="0" animBg="1"/>
      <p:bldP spid="28692" grpId="0"/>
      <p:bldP spid="28693" grpId="0" animBg="1"/>
      <p:bldP spid="28695" grpId="0"/>
      <p:bldP spid="28696" grpId="0"/>
      <p:bldP spid="28698" grpId="0"/>
      <p:bldP spid="28699" grpId="0" animBg="1"/>
      <p:bldP spid="28700" grpId="0" animBg="1"/>
      <p:bldP spid="28701" grpId="0" animBg="1"/>
      <p:bldP spid="28702" grpId="0"/>
      <p:bldP spid="28703" grpId="0"/>
      <p:bldP spid="28704" grpId="0"/>
      <p:bldP spid="28711" grpId="0"/>
      <p:bldP spid="28714" grpId="0"/>
      <p:bldP spid="28715" grpId="0" animBg="1"/>
      <p:bldP spid="28716" grpId="0" animBg="1"/>
      <p:bldP spid="28717" grpId="0"/>
      <p:bldP spid="28718" grpId="0" animBg="1"/>
      <p:bldP spid="28719" grpId="0"/>
      <p:bldP spid="28720" grpId="0"/>
      <p:bldP spid="28722" grpId="0" animBg="1"/>
      <p:bldP spid="28723" grpId="0" animBg="1"/>
      <p:bldP spid="28724" grpId="0"/>
      <p:bldP spid="2872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altLang="en-US" smtClean="0">
                <a:latin typeface="Comic Sans MS" pitchFamily="66" charset="0"/>
              </a:rPr>
              <a:t>Introduction</a:t>
            </a:r>
          </a:p>
        </p:txBody>
      </p:sp>
      <p:sp>
        <p:nvSpPr>
          <p:cNvPr id="3075" name="Rectangle 3"/>
          <p:cNvSpPr>
            <a:spLocks noGrp="1" noChangeArrowheads="1"/>
          </p:cNvSpPr>
          <p:nvPr>
            <p:ph type="body" idx="1"/>
          </p:nvPr>
        </p:nvSpPr>
        <p:spPr/>
        <p:txBody>
          <a:bodyPr/>
          <a:lstStyle/>
          <a:p>
            <a:pPr eaLnBrk="1" hangingPunct="1"/>
            <a:r>
              <a:rPr lang="en-GB" altLang="en-US" smtClean="0">
                <a:latin typeface="Comic Sans MS" pitchFamily="66" charset="0"/>
              </a:rPr>
              <a:t>This Chapter involves learning 2 Trigonometrical Identities</a:t>
            </a:r>
          </a:p>
          <a:p>
            <a:pPr eaLnBrk="1" hangingPunct="1"/>
            <a:endParaRPr lang="en-GB" altLang="en-US" smtClean="0">
              <a:latin typeface="Comic Sans MS" pitchFamily="66" charset="0"/>
            </a:endParaRPr>
          </a:p>
          <a:p>
            <a:pPr eaLnBrk="1" hangingPunct="1"/>
            <a:r>
              <a:rPr lang="en-GB" altLang="en-US" smtClean="0">
                <a:latin typeface="Comic Sans MS" pitchFamily="66" charset="0"/>
              </a:rPr>
              <a:t>We will be using these to rewrite expressions</a:t>
            </a:r>
          </a:p>
          <a:p>
            <a:pPr eaLnBrk="1" hangingPunct="1"/>
            <a:endParaRPr lang="en-GB" altLang="en-US" smtClean="0">
              <a:latin typeface="Comic Sans MS" pitchFamily="66" charset="0"/>
            </a:endParaRPr>
          </a:p>
          <a:p>
            <a:pPr eaLnBrk="1" hangingPunct="1"/>
            <a:r>
              <a:rPr lang="en-GB" altLang="en-US" smtClean="0">
                <a:latin typeface="Comic Sans MS" pitchFamily="66" charset="0"/>
              </a:rPr>
              <a:t>We will also be looking at solving Trigonometrical Equations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23555" name="Rectangle 3"/>
          <p:cNvSpPr>
            <a:spLocks noGrp="1" noChangeArrowheads="1"/>
          </p:cNvSpPr>
          <p:nvPr>
            <p:ph type="body" idx="1"/>
          </p:nvPr>
        </p:nvSpPr>
        <p:spPr>
          <a:xfrm>
            <a:off x="228600" y="1600200"/>
            <a:ext cx="8686800" cy="4525963"/>
          </a:xfrm>
        </p:spPr>
        <p:txBody>
          <a:bodyPr/>
          <a:lstStyle/>
          <a:p>
            <a:pPr marL="0" indent="0" algn="ctr" eaLnBrk="1" hangingPunct="1">
              <a:buFontTx/>
              <a:buNone/>
            </a:pPr>
            <a:r>
              <a:rPr lang="en-GB" altLang="en-US" sz="1600" b="1" u="sng" smtClean="0">
                <a:latin typeface="Comic Sans MS" pitchFamily="66" charset="0"/>
              </a:rPr>
              <a:t>You need to be able to solve equations in the form Sin/Cos/Tan(a</a:t>
            </a:r>
            <a:r>
              <a:rPr lang="el-GR" altLang="en-US" sz="1600" b="1" u="sng" smtClean="0">
                <a:latin typeface="Comic Sans MS" pitchFamily="66" charset="0"/>
              </a:rPr>
              <a:t>θ</a:t>
            </a:r>
            <a:r>
              <a:rPr lang="en-GB" altLang="en-US" sz="1600" b="1" u="sng" smtClean="0">
                <a:latin typeface="Comic Sans MS" pitchFamily="66" charset="0"/>
              </a:rPr>
              <a:t> + b) = k</a:t>
            </a:r>
            <a:endParaRPr lang="en-GB" altLang="en-US" sz="1600" smtClean="0">
              <a:latin typeface="Comic Sans MS" pitchFamily="66" charset="0"/>
            </a:endParaRPr>
          </a:p>
          <a:p>
            <a:pPr marL="0" indent="0" algn="ctr" eaLnBrk="1" hangingPunct="1">
              <a:buFontTx/>
              <a:buNone/>
            </a:pPr>
            <a:endParaRPr lang="en-GB" altLang="en-US" sz="1400" smtClean="0">
              <a:latin typeface="Comic Sans MS" pitchFamily="66" charset="0"/>
            </a:endParaRPr>
          </a:p>
          <a:p>
            <a:pPr marL="0" indent="0" algn="ctr" eaLnBrk="1" hangingPunct="1">
              <a:buFontTx/>
              <a:buNone/>
            </a:pPr>
            <a:r>
              <a:rPr lang="en-GB" altLang="en-US" sz="1400" smtClean="0">
                <a:latin typeface="Comic Sans MS" pitchFamily="66" charset="0"/>
              </a:rPr>
              <a:t>This can be a confusing process. Ensure you set your work out as done in the examples, you will start to understand better after a few practice questions. </a:t>
            </a:r>
            <a:endParaRPr lang="el-GR" altLang="en-US" sz="1400" smtClean="0">
              <a:latin typeface="Comic Sans MS" pitchFamily="66" charset="0"/>
            </a:endParaRPr>
          </a:p>
        </p:txBody>
      </p:sp>
      <p:sp>
        <p:nvSpPr>
          <p:cNvPr id="23556" name="Text Box 4"/>
          <p:cNvSpPr txBox="1">
            <a:spLocks noChangeArrowheads="1"/>
          </p:cNvSpPr>
          <p:nvPr/>
        </p:nvSpPr>
        <p:spPr bwMode="auto">
          <a:xfrm>
            <a:off x="8572500" y="6491288"/>
            <a:ext cx="56515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10C</a:t>
            </a:r>
          </a:p>
        </p:txBody>
      </p:sp>
      <p:sp>
        <p:nvSpPr>
          <p:cNvPr id="23557" name="Text Box 5"/>
          <p:cNvSpPr txBox="1">
            <a:spLocks noChangeArrowheads="1"/>
          </p:cNvSpPr>
          <p:nvPr/>
        </p:nvSpPr>
        <p:spPr bwMode="auto">
          <a:xfrm>
            <a:off x="635000" y="2895600"/>
            <a:ext cx="19812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endParaRPr lang="el-GR" altLang="en-US" sz="1400">
              <a:latin typeface="Comic Sans MS" pitchFamily="66" charset="0"/>
            </a:endParaRPr>
          </a:p>
        </p:txBody>
      </p:sp>
      <p:graphicFrame>
        <p:nvGraphicFramePr>
          <p:cNvPr id="23558" name="Object 6"/>
          <p:cNvGraphicFramePr>
            <a:graphicFrameLocks noChangeAspect="1"/>
          </p:cNvGraphicFramePr>
          <p:nvPr/>
        </p:nvGraphicFramePr>
        <p:xfrm>
          <a:off x="60325" y="3276600"/>
          <a:ext cx="3224213" cy="290513"/>
        </p:xfrm>
        <a:graphic>
          <a:graphicData uri="http://schemas.openxmlformats.org/presentationml/2006/ole">
            <p:oleObj spid="_x0000_s23605" name="Equation" r:id="rId3" imgW="2260600" imgH="203200" progId="">
              <p:embed/>
            </p:oleObj>
          </a:graphicData>
        </a:graphic>
      </p:graphicFrame>
      <p:graphicFrame>
        <p:nvGraphicFramePr>
          <p:cNvPr id="23559" name="Object 7"/>
          <p:cNvGraphicFramePr>
            <a:graphicFrameLocks noChangeAspect="1"/>
          </p:cNvGraphicFramePr>
          <p:nvPr/>
        </p:nvGraphicFramePr>
        <p:xfrm>
          <a:off x="330200" y="3505200"/>
          <a:ext cx="2555875" cy="254000"/>
        </p:xfrm>
        <a:graphic>
          <a:graphicData uri="http://schemas.openxmlformats.org/presentationml/2006/ole">
            <p:oleObj spid="_x0000_s23606" name="Equation" r:id="rId4" imgW="1790700" imgH="177800" progId="">
              <p:embed/>
            </p:oleObj>
          </a:graphicData>
        </a:graphic>
      </p:graphicFrame>
      <p:graphicFrame>
        <p:nvGraphicFramePr>
          <p:cNvPr id="29704" name="Object 8"/>
          <p:cNvGraphicFramePr>
            <a:graphicFrameLocks noChangeAspect="1"/>
          </p:cNvGraphicFramePr>
          <p:nvPr/>
        </p:nvGraphicFramePr>
        <p:xfrm>
          <a:off x="3657600" y="2971800"/>
          <a:ext cx="1477963" cy="276225"/>
        </p:xfrm>
        <a:graphic>
          <a:graphicData uri="http://schemas.openxmlformats.org/presentationml/2006/ole">
            <p:oleObj spid="_x0000_s23607" name="Equation" r:id="rId5" imgW="952087" imgH="177723" progId="">
              <p:embed/>
            </p:oleObj>
          </a:graphicData>
        </a:graphic>
      </p:graphicFrame>
      <p:graphicFrame>
        <p:nvGraphicFramePr>
          <p:cNvPr id="29705" name="Object 9"/>
          <p:cNvGraphicFramePr>
            <a:graphicFrameLocks noChangeAspect="1"/>
          </p:cNvGraphicFramePr>
          <p:nvPr/>
        </p:nvGraphicFramePr>
        <p:xfrm>
          <a:off x="3352800" y="3352800"/>
          <a:ext cx="2133600" cy="287338"/>
        </p:xfrm>
        <a:graphic>
          <a:graphicData uri="http://schemas.openxmlformats.org/presentationml/2006/ole">
            <p:oleObj spid="_x0000_s23608" name="Equation" r:id="rId6" imgW="1320227" imgH="177723" progId="">
              <p:embed/>
            </p:oleObj>
          </a:graphicData>
        </a:graphic>
      </p:graphicFrame>
      <p:graphicFrame>
        <p:nvGraphicFramePr>
          <p:cNvPr id="29706" name="Object 10"/>
          <p:cNvGraphicFramePr>
            <a:graphicFrameLocks noChangeAspect="1"/>
          </p:cNvGraphicFramePr>
          <p:nvPr/>
        </p:nvGraphicFramePr>
        <p:xfrm>
          <a:off x="6629400" y="2971800"/>
          <a:ext cx="1676400" cy="312738"/>
        </p:xfrm>
        <a:graphic>
          <a:graphicData uri="http://schemas.openxmlformats.org/presentationml/2006/ole">
            <p:oleObj spid="_x0000_s23609" name="Equation" r:id="rId7" imgW="1091726" imgH="203112" progId="">
              <p:embed/>
            </p:oleObj>
          </a:graphicData>
        </a:graphic>
      </p:graphicFrame>
      <p:graphicFrame>
        <p:nvGraphicFramePr>
          <p:cNvPr id="29707" name="Object 11"/>
          <p:cNvGraphicFramePr>
            <a:graphicFrameLocks noChangeAspect="1"/>
          </p:cNvGraphicFramePr>
          <p:nvPr/>
        </p:nvGraphicFramePr>
        <p:xfrm>
          <a:off x="6629400" y="3276600"/>
          <a:ext cx="1608138" cy="360363"/>
        </p:xfrm>
        <a:graphic>
          <a:graphicData uri="http://schemas.openxmlformats.org/presentationml/2006/ole">
            <p:oleObj spid="_x0000_s23610" name="Equation" r:id="rId8" imgW="1016000" imgH="228600" progId="">
              <p:embed/>
            </p:oleObj>
          </a:graphicData>
        </a:graphic>
      </p:graphicFrame>
      <p:sp>
        <p:nvSpPr>
          <p:cNvPr id="29708" name="Line 12"/>
          <p:cNvSpPr>
            <a:spLocks noChangeShapeType="1"/>
          </p:cNvSpPr>
          <p:nvPr/>
        </p:nvSpPr>
        <p:spPr bwMode="auto">
          <a:xfrm>
            <a:off x="4724400" y="41148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9709" name="Line 13"/>
          <p:cNvSpPr>
            <a:spLocks noChangeShapeType="1"/>
          </p:cNvSpPr>
          <p:nvPr/>
        </p:nvSpPr>
        <p:spPr bwMode="auto">
          <a:xfrm>
            <a:off x="4724400" y="44196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9710" name="Line 14"/>
          <p:cNvSpPr>
            <a:spLocks noChangeShapeType="1"/>
          </p:cNvSpPr>
          <p:nvPr/>
        </p:nvSpPr>
        <p:spPr bwMode="auto">
          <a:xfrm>
            <a:off x="54102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9711" name="Line 15"/>
          <p:cNvSpPr>
            <a:spLocks noChangeShapeType="1"/>
          </p:cNvSpPr>
          <p:nvPr/>
        </p:nvSpPr>
        <p:spPr bwMode="auto">
          <a:xfrm>
            <a:off x="60960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9712" name="Line 16"/>
          <p:cNvSpPr>
            <a:spLocks noChangeShapeType="1"/>
          </p:cNvSpPr>
          <p:nvPr/>
        </p:nvSpPr>
        <p:spPr bwMode="auto">
          <a:xfrm>
            <a:off x="67818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9713" name="Line 17"/>
          <p:cNvSpPr>
            <a:spLocks noChangeShapeType="1"/>
          </p:cNvSpPr>
          <p:nvPr/>
        </p:nvSpPr>
        <p:spPr bwMode="auto">
          <a:xfrm>
            <a:off x="7467600" y="43434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9714" name="Arc 18"/>
          <p:cNvSpPr>
            <a:spLocks/>
          </p:cNvSpPr>
          <p:nvPr/>
        </p:nvSpPr>
        <p:spPr bwMode="auto">
          <a:xfrm flipV="1">
            <a:off x="6781800" y="3810000"/>
            <a:ext cx="698500" cy="914400"/>
          </a:xfrm>
          <a:custGeom>
            <a:avLst/>
            <a:gdLst>
              <a:gd name="T0" fmla="*/ 0 w 16484"/>
              <a:gd name="T1" fmla="*/ 0 h 21600"/>
              <a:gd name="T2" fmla="*/ 29598535 w 16484"/>
              <a:gd name="T3" fmla="*/ 13693521 h 21600"/>
              <a:gd name="T4" fmla="*/ 0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0"/>
                </a:moveTo>
                <a:cubicBezTo>
                  <a:pt x="6350" y="0"/>
                  <a:pt x="12379" y="2794"/>
                  <a:pt x="16483" y="7641"/>
                </a:cubicBezTo>
              </a:path>
              <a:path w="16484" h="21600" stroke="0" extrusionOk="0">
                <a:moveTo>
                  <a:pt x="-1" y="0"/>
                </a:moveTo>
                <a:cubicBezTo>
                  <a:pt x="6350" y="0"/>
                  <a:pt x="12379" y="2794"/>
                  <a:pt x="16483" y="7641"/>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9715" name="Text Box 19"/>
          <p:cNvSpPr txBox="1">
            <a:spLocks noChangeArrowheads="1"/>
          </p:cNvSpPr>
          <p:nvPr/>
        </p:nvSpPr>
        <p:spPr bwMode="auto">
          <a:xfrm>
            <a:off x="5257800" y="4495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90</a:t>
            </a:r>
            <a:endParaRPr lang="el-GR" altLang="en-US" sz="1200">
              <a:latin typeface="Comic Sans MS" pitchFamily="66" charset="0"/>
            </a:endParaRPr>
          </a:p>
        </p:txBody>
      </p:sp>
      <p:sp>
        <p:nvSpPr>
          <p:cNvPr id="29716" name="Line 20"/>
          <p:cNvSpPr>
            <a:spLocks noChangeShapeType="1"/>
          </p:cNvSpPr>
          <p:nvPr/>
        </p:nvSpPr>
        <p:spPr bwMode="auto">
          <a:xfrm flipV="1">
            <a:off x="4724400" y="47244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9717" name="Text Box 21"/>
          <p:cNvSpPr txBox="1">
            <a:spLocks noChangeArrowheads="1"/>
          </p:cNvSpPr>
          <p:nvPr/>
        </p:nvSpPr>
        <p:spPr bwMode="auto">
          <a:xfrm>
            <a:off x="6553200" y="4724400"/>
            <a:ext cx="533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solidFill>
                  <a:srgbClr val="FF0000"/>
                </a:solidFill>
                <a:latin typeface="Comic Sans MS" pitchFamily="66" charset="0"/>
              </a:rPr>
              <a:t>270</a:t>
            </a:r>
            <a:endParaRPr lang="el-GR" altLang="en-US" sz="1400">
              <a:solidFill>
                <a:srgbClr val="FF0000"/>
              </a:solidFill>
              <a:latin typeface="Comic Sans MS" pitchFamily="66" charset="0"/>
            </a:endParaRPr>
          </a:p>
        </p:txBody>
      </p:sp>
      <p:sp>
        <p:nvSpPr>
          <p:cNvPr id="29718" name="Text Box 22"/>
          <p:cNvSpPr txBox="1">
            <a:spLocks noChangeArrowheads="1"/>
          </p:cNvSpPr>
          <p:nvPr/>
        </p:nvSpPr>
        <p:spPr bwMode="auto">
          <a:xfrm>
            <a:off x="7620000" y="42672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Sin</a:t>
            </a:r>
            <a:r>
              <a:rPr lang="el-GR" altLang="en-US" sz="1400">
                <a:latin typeface="Comic Sans MS" pitchFamily="66" charset="0"/>
              </a:rPr>
              <a:t>θ</a:t>
            </a:r>
          </a:p>
        </p:txBody>
      </p:sp>
      <p:sp>
        <p:nvSpPr>
          <p:cNvPr id="29719" name="Text Box 23"/>
          <p:cNvSpPr txBox="1">
            <a:spLocks noChangeArrowheads="1"/>
          </p:cNvSpPr>
          <p:nvPr/>
        </p:nvSpPr>
        <p:spPr bwMode="auto">
          <a:xfrm>
            <a:off x="4267200" y="4572000"/>
            <a:ext cx="52705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-1</a:t>
            </a:r>
          </a:p>
        </p:txBody>
      </p:sp>
      <p:sp>
        <p:nvSpPr>
          <p:cNvPr id="29720" name="Arc 24"/>
          <p:cNvSpPr>
            <a:spLocks/>
          </p:cNvSpPr>
          <p:nvPr/>
        </p:nvSpPr>
        <p:spPr bwMode="auto">
          <a:xfrm flipH="1">
            <a:off x="4724400" y="4114800"/>
            <a:ext cx="708025" cy="914400"/>
          </a:xfrm>
          <a:custGeom>
            <a:avLst/>
            <a:gdLst>
              <a:gd name="T0" fmla="*/ 0 w 16744"/>
              <a:gd name="T1" fmla="*/ 19727 h 21600"/>
              <a:gd name="T2" fmla="*/ 29939047 w 16744"/>
              <a:gd name="T3" fmla="*/ 12827931 h 21600"/>
              <a:gd name="T4" fmla="*/ 1219466 w 16744"/>
              <a:gd name="T5" fmla="*/ 38709600 h 21600"/>
              <a:gd name="T6" fmla="*/ 0 60000 65536"/>
              <a:gd name="T7" fmla="*/ 0 60000 65536"/>
              <a:gd name="T8" fmla="*/ 0 60000 65536"/>
            </a:gdLst>
            <a:ahLst/>
            <a:cxnLst>
              <a:cxn ang="T6">
                <a:pos x="T0" y="T1"/>
              </a:cxn>
              <a:cxn ang="T7">
                <a:pos x="T2" y="T3"/>
              </a:cxn>
              <a:cxn ang="T8">
                <a:pos x="T4" y="T5"/>
              </a:cxn>
            </a:cxnLst>
            <a:rect l="0" t="0" r="r" b="b"/>
            <a:pathLst>
              <a:path w="16744" h="21600" fill="none" extrusionOk="0">
                <a:moveTo>
                  <a:pt x="-1" y="10"/>
                </a:moveTo>
                <a:cubicBezTo>
                  <a:pt x="227" y="3"/>
                  <a:pt x="454" y="-1"/>
                  <a:pt x="682" y="0"/>
                </a:cubicBezTo>
                <a:cubicBezTo>
                  <a:pt x="6808" y="0"/>
                  <a:pt x="12647" y="2601"/>
                  <a:pt x="16744" y="7157"/>
                </a:cubicBezTo>
              </a:path>
              <a:path w="16744" h="21600" stroke="0" extrusionOk="0">
                <a:moveTo>
                  <a:pt x="-1" y="10"/>
                </a:moveTo>
                <a:cubicBezTo>
                  <a:pt x="227" y="3"/>
                  <a:pt x="454" y="-1"/>
                  <a:pt x="682" y="0"/>
                </a:cubicBezTo>
                <a:cubicBezTo>
                  <a:pt x="6808" y="0"/>
                  <a:pt x="12647" y="2601"/>
                  <a:pt x="16744" y="7157"/>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9721" name="Arc 25"/>
          <p:cNvSpPr>
            <a:spLocks/>
          </p:cNvSpPr>
          <p:nvPr/>
        </p:nvSpPr>
        <p:spPr bwMode="auto">
          <a:xfrm flipH="1" flipV="1">
            <a:off x="6096000" y="3810000"/>
            <a:ext cx="687388" cy="914400"/>
          </a:xfrm>
          <a:custGeom>
            <a:avLst/>
            <a:gdLst>
              <a:gd name="T0" fmla="*/ 0 w 16235"/>
              <a:gd name="T1" fmla="*/ 8975 h 21600"/>
              <a:gd name="T2" fmla="*/ 29103927 w 16235"/>
              <a:gd name="T3" fmla="*/ 12292076 h 21600"/>
              <a:gd name="T4" fmla="*/ 801325 w 16235"/>
              <a:gd name="T5" fmla="*/ 38709600 h 21600"/>
              <a:gd name="T6" fmla="*/ 0 60000 65536"/>
              <a:gd name="T7" fmla="*/ 0 60000 65536"/>
              <a:gd name="T8" fmla="*/ 0 60000 65536"/>
            </a:gdLst>
            <a:ahLst/>
            <a:cxnLst>
              <a:cxn ang="T6">
                <a:pos x="T0" y="T1"/>
              </a:cxn>
              <a:cxn ang="T7">
                <a:pos x="T2" y="T3"/>
              </a:cxn>
              <a:cxn ang="T8">
                <a:pos x="T4" y="T5"/>
              </a:cxn>
            </a:cxnLst>
            <a:rect l="0" t="0" r="r" b="b"/>
            <a:pathLst>
              <a:path w="16235" h="21600" fill="none" extrusionOk="0">
                <a:moveTo>
                  <a:pt x="-1" y="4"/>
                </a:moveTo>
                <a:cubicBezTo>
                  <a:pt x="148" y="1"/>
                  <a:pt x="297" y="-1"/>
                  <a:pt x="447" y="0"/>
                </a:cubicBezTo>
                <a:cubicBezTo>
                  <a:pt x="6432" y="0"/>
                  <a:pt x="12150" y="2483"/>
                  <a:pt x="16235" y="6858"/>
                </a:cubicBezTo>
              </a:path>
              <a:path w="16235" h="21600" stroke="0" extrusionOk="0">
                <a:moveTo>
                  <a:pt x="-1" y="4"/>
                </a:moveTo>
                <a:cubicBezTo>
                  <a:pt x="148" y="1"/>
                  <a:pt x="297" y="-1"/>
                  <a:pt x="447" y="0"/>
                </a:cubicBezTo>
                <a:cubicBezTo>
                  <a:pt x="6432" y="0"/>
                  <a:pt x="12150" y="2483"/>
                  <a:pt x="16235" y="6858"/>
                </a:cubicBezTo>
                <a:lnTo>
                  <a:pt x="447" y="21600"/>
                </a:lnTo>
                <a:lnTo>
                  <a:pt x="-1" y="4"/>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9722" name="Arc 26"/>
          <p:cNvSpPr>
            <a:spLocks/>
          </p:cNvSpPr>
          <p:nvPr/>
        </p:nvSpPr>
        <p:spPr bwMode="auto">
          <a:xfrm>
            <a:off x="5410200" y="4114800"/>
            <a:ext cx="685800" cy="914400"/>
          </a:xfrm>
          <a:custGeom>
            <a:avLst/>
            <a:gdLst>
              <a:gd name="T0" fmla="*/ 0 w 16484"/>
              <a:gd name="T1" fmla="*/ 19727 h 21600"/>
              <a:gd name="T2" fmla="*/ 28532009 w 16484"/>
              <a:gd name="T3" fmla="*/ 12318958 h 21600"/>
              <a:gd name="T4" fmla="*/ 1180471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10"/>
                </a:moveTo>
                <a:cubicBezTo>
                  <a:pt x="227" y="3"/>
                  <a:pt x="454" y="-1"/>
                  <a:pt x="682" y="0"/>
                </a:cubicBezTo>
                <a:cubicBezTo>
                  <a:pt x="6674" y="0"/>
                  <a:pt x="12398" y="2489"/>
                  <a:pt x="16484" y="6873"/>
                </a:cubicBezTo>
              </a:path>
              <a:path w="16484" h="21600" stroke="0" extrusionOk="0">
                <a:moveTo>
                  <a:pt x="-1" y="10"/>
                </a:moveTo>
                <a:cubicBezTo>
                  <a:pt x="227" y="3"/>
                  <a:pt x="454" y="-1"/>
                  <a:pt x="682" y="0"/>
                </a:cubicBezTo>
                <a:cubicBezTo>
                  <a:pt x="6674" y="0"/>
                  <a:pt x="12398" y="2489"/>
                  <a:pt x="16484" y="6873"/>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9723" name="Text Box 27"/>
          <p:cNvSpPr txBox="1">
            <a:spLocks noChangeArrowheads="1"/>
          </p:cNvSpPr>
          <p:nvPr/>
        </p:nvSpPr>
        <p:spPr bwMode="auto">
          <a:xfrm>
            <a:off x="6553200" y="4495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270</a:t>
            </a:r>
            <a:endParaRPr lang="el-GR" altLang="en-US" sz="1200">
              <a:latin typeface="Comic Sans MS" pitchFamily="66" charset="0"/>
            </a:endParaRPr>
          </a:p>
        </p:txBody>
      </p:sp>
      <p:sp>
        <p:nvSpPr>
          <p:cNvPr id="29724" name="Text Box 28"/>
          <p:cNvSpPr txBox="1">
            <a:spLocks noChangeArrowheads="1"/>
          </p:cNvSpPr>
          <p:nvPr/>
        </p:nvSpPr>
        <p:spPr bwMode="auto">
          <a:xfrm>
            <a:off x="7239000" y="4495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360</a:t>
            </a:r>
            <a:endParaRPr lang="el-GR" altLang="en-US" sz="1200">
              <a:latin typeface="Comic Sans MS" pitchFamily="66" charset="0"/>
            </a:endParaRPr>
          </a:p>
        </p:txBody>
      </p:sp>
      <p:sp>
        <p:nvSpPr>
          <p:cNvPr id="29725" name="Text Box 29"/>
          <p:cNvSpPr txBox="1">
            <a:spLocks noChangeArrowheads="1"/>
          </p:cNvSpPr>
          <p:nvPr/>
        </p:nvSpPr>
        <p:spPr bwMode="auto">
          <a:xfrm>
            <a:off x="5867400" y="4495800"/>
            <a:ext cx="457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180</a:t>
            </a:r>
            <a:endParaRPr lang="el-GR" altLang="en-US" sz="1200">
              <a:latin typeface="Comic Sans MS" pitchFamily="66" charset="0"/>
            </a:endParaRPr>
          </a:p>
        </p:txBody>
      </p:sp>
      <p:graphicFrame>
        <p:nvGraphicFramePr>
          <p:cNvPr id="29726" name="Object 30"/>
          <p:cNvGraphicFramePr>
            <a:graphicFrameLocks noChangeAspect="1"/>
          </p:cNvGraphicFramePr>
          <p:nvPr/>
        </p:nvGraphicFramePr>
        <p:xfrm>
          <a:off x="3810000" y="5257800"/>
          <a:ext cx="1555750" cy="344488"/>
        </p:xfrm>
        <a:graphic>
          <a:graphicData uri="http://schemas.openxmlformats.org/presentationml/2006/ole">
            <p:oleObj spid="_x0000_s23611" name="Equation" r:id="rId9" imgW="914400" imgH="203200" progId="">
              <p:embed/>
            </p:oleObj>
          </a:graphicData>
        </a:graphic>
      </p:graphicFrame>
      <p:graphicFrame>
        <p:nvGraphicFramePr>
          <p:cNvPr id="29727" name="Object 31"/>
          <p:cNvGraphicFramePr>
            <a:graphicFrameLocks noChangeAspect="1"/>
          </p:cNvGraphicFramePr>
          <p:nvPr/>
        </p:nvGraphicFramePr>
        <p:xfrm>
          <a:off x="5322888" y="5257800"/>
          <a:ext cx="647700" cy="387350"/>
        </p:xfrm>
        <a:graphic>
          <a:graphicData uri="http://schemas.openxmlformats.org/presentationml/2006/ole">
            <p:oleObj spid="_x0000_s23612" name="Equation" r:id="rId10" imgW="381000" imgH="228600" progId="">
              <p:embed/>
            </p:oleObj>
          </a:graphicData>
        </a:graphic>
      </p:graphicFrame>
      <p:graphicFrame>
        <p:nvGraphicFramePr>
          <p:cNvPr id="29728" name="Object 32"/>
          <p:cNvGraphicFramePr>
            <a:graphicFrameLocks noChangeAspect="1"/>
          </p:cNvGraphicFramePr>
          <p:nvPr/>
        </p:nvGraphicFramePr>
        <p:xfrm>
          <a:off x="5334000" y="5257800"/>
          <a:ext cx="604838" cy="387350"/>
        </p:xfrm>
        <a:graphic>
          <a:graphicData uri="http://schemas.openxmlformats.org/presentationml/2006/ole">
            <p:oleObj spid="_x0000_s23613" name="Equation" r:id="rId11" imgW="355446" imgH="228501" progId="">
              <p:embed/>
            </p:oleObj>
          </a:graphicData>
        </a:graphic>
      </p:graphicFrame>
      <p:graphicFrame>
        <p:nvGraphicFramePr>
          <p:cNvPr id="29729" name="Object 33"/>
          <p:cNvGraphicFramePr>
            <a:graphicFrameLocks noChangeAspect="1"/>
          </p:cNvGraphicFramePr>
          <p:nvPr/>
        </p:nvGraphicFramePr>
        <p:xfrm>
          <a:off x="4419600" y="6019800"/>
          <a:ext cx="1143000" cy="344488"/>
        </p:xfrm>
        <a:graphic>
          <a:graphicData uri="http://schemas.openxmlformats.org/presentationml/2006/ole">
            <p:oleObj spid="_x0000_s23614" name="Equation" r:id="rId12" imgW="672808" imgH="203112" progId="">
              <p:embed/>
            </p:oleObj>
          </a:graphicData>
        </a:graphic>
      </p:graphicFrame>
      <p:graphicFrame>
        <p:nvGraphicFramePr>
          <p:cNvPr id="29730" name="Object 34"/>
          <p:cNvGraphicFramePr>
            <a:graphicFrameLocks noChangeAspect="1"/>
          </p:cNvGraphicFramePr>
          <p:nvPr/>
        </p:nvGraphicFramePr>
        <p:xfrm>
          <a:off x="5518150" y="6019800"/>
          <a:ext cx="842963" cy="387350"/>
        </p:xfrm>
        <a:graphic>
          <a:graphicData uri="http://schemas.openxmlformats.org/presentationml/2006/ole">
            <p:oleObj spid="_x0000_s23615" name="Equation" r:id="rId13" imgW="495085" imgH="228501" progId="">
              <p:embed/>
            </p:oleObj>
          </a:graphicData>
        </a:graphic>
      </p:graphicFrame>
      <p:sp>
        <p:nvSpPr>
          <p:cNvPr id="29731" name="Text Box 35"/>
          <p:cNvSpPr txBox="1">
            <a:spLocks noChangeArrowheads="1"/>
          </p:cNvSpPr>
          <p:nvPr/>
        </p:nvSpPr>
        <p:spPr bwMode="auto">
          <a:xfrm>
            <a:off x="152400" y="3886200"/>
            <a:ext cx="30480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1) Work out the acceptable interval for (2</a:t>
            </a:r>
            <a:r>
              <a:rPr lang="el-GR" altLang="en-US" sz="1400">
                <a:latin typeface="Comic Sans MS" pitchFamily="66" charset="0"/>
              </a:rPr>
              <a:t>θ</a:t>
            </a:r>
            <a:r>
              <a:rPr lang="en-GB" altLang="en-US" sz="1400">
                <a:latin typeface="Comic Sans MS" pitchFamily="66" charset="0"/>
              </a:rPr>
              <a:t> – 35)</a:t>
            </a:r>
            <a:endParaRPr lang="el-GR" altLang="en-US" sz="1400">
              <a:latin typeface="Comic Sans MS" pitchFamily="66" charset="0"/>
            </a:endParaRPr>
          </a:p>
        </p:txBody>
      </p:sp>
      <p:sp>
        <p:nvSpPr>
          <p:cNvPr id="29732" name="Text Box 36"/>
          <p:cNvSpPr txBox="1">
            <a:spLocks noChangeArrowheads="1"/>
          </p:cNvSpPr>
          <p:nvPr/>
        </p:nvSpPr>
        <p:spPr bwMode="auto">
          <a:xfrm>
            <a:off x="0" y="4495800"/>
            <a:ext cx="32004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2) Work out one possible answer as before. Find </a:t>
            </a:r>
            <a:r>
              <a:rPr lang="en-GB" altLang="en-US" sz="1400" u="sng">
                <a:latin typeface="Comic Sans MS" pitchFamily="66" charset="0"/>
              </a:rPr>
              <a:t>all</a:t>
            </a:r>
            <a:r>
              <a:rPr lang="en-GB" altLang="en-US" sz="1400">
                <a:latin typeface="Comic Sans MS" pitchFamily="66" charset="0"/>
              </a:rPr>
              <a:t> values in the standard 0 – 360 range</a:t>
            </a:r>
            <a:endParaRPr lang="el-GR" altLang="en-US" sz="1400">
              <a:latin typeface="Comic Sans MS" pitchFamily="66" charset="0"/>
            </a:endParaRPr>
          </a:p>
        </p:txBody>
      </p:sp>
      <p:sp>
        <p:nvSpPr>
          <p:cNvPr id="29733" name="Text Box 37"/>
          <p:cNvSpPr txBox="1">
            <a:spLocks noChangeArrowheads="1"/>
          </p:cNvSpPr>
          <p:nvPr/>
        </p:nvSpPr>
        <p:spPr bwMode="auto">
          <a:xfrm>
            <a:off x="0" y="5334000"/>
            <a:ext cx="31242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3) Add/Subtract 360 to these values until you have all the answers within the (2</a:t>
            </a:r>
            <a:r>
              <a:rPr lang="el-GR" altLang="en-US" sz="1400">
                <a:latin typeface="Comic Sans MS" pitchFamily="66" charset="0"/>
              </a:rPr>
              <a:t>θ</a:t>
            </a:r>
            <a:r>
              <a:rPr lang="en-GB" altLang="en-US" sz="1400">
                <a:latin typeface="Comic Sans MS" pitchFamily="66" charset="0"/>
              </a:rPr>
              <a:t> - 35) range</a:t>
            </a:r>
            <a:endParaRPr lang="el-GR" altLang="en-US" sz="1400">
              <a:latin typeface="Comic Sans MS" pitchFamily="66" charset="0"/>
            </a:endParaRPr>
          </a:p>
        </p:txBody>
      </p:sp>
      <p:sp>
        <p:nvSpPr>
          <p:cNvPr id="29734" name="Text Box 38"/>
          <p:cNvSpPr txBox="1">
            <a:spLocks noChangeArrowheads="1"/>
          </p:cNvSpPr>
          <p:nvPr/>
        </p:nvSpPr>
        <p:spPr bwMode="auto">
          <a:xfrm>
            <a:off x="0" y="6127750"/>
            <a:ext cx="31242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4) These answers are for (2</a:t>
            </a:r>
            <a:r>
              <a:rPr lang="el-GR" altLang="en-US" sz="1400">
                <a:latin typeface="Comic Sans MS" pitchFamily="66" charset="0"/>
              </a:rPr>
              <a:t>θ</a:t>
            </a:r>
            <a:r>
              <a:rPr lang="en-GB" altLang="en-US" sz="1400">
                <a:latin typeface="Comic Sans MS" pitchFamily="66" charset="0"/>
              </a:rPr>
              <a:t> – 35). Undo this to find values for </a:t>
            </a:r>
            <a:r>
              <a:rPr lang="el-GR" altLang="en-US" sz="1400">
                <a:latin typeface="Comic Sans MS" pitchFamily="66" charset="0"/>
              </a:rPr>
              <a:t>θ</a:t>
            </a:r>
            <a:r>
              <a:rPr lang="en-GB" altLang="en-US" sz="1400">
                <a:latin typeface="Comic Sans MS" pitchFamily="66" charset="0"/>
              </a:rPr>
              <a:t> itself</a:t>
            </a:r>
            <a:endParaRPr lang="el-GR" altLang="en-US" sz="1400">
              <a:latin typeface="Comic Sans MS" pitchFamily="66" charset="0"/>
            </a:endParaRPr>
          </a:p>
        </p:txBody>
      </p:sp>
      <p:sp>
        <p:nvSpPr>
          <p:cNvPr id="29735" name="Line 39"/>
          <p:cNvSpPr>
            <a:spLocks noChangeShapeType="1"/>
          </p:cNvSpPr>
          <p:nvPr/>
        </p:nvSpPr>
        <p:spPr bwMode="auto">
          <a:xfrm>
            <a:off x="3352800" y="2895600"/>
            <a:ext cx="0" cy="3810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9736" name="Arc 40"/>
          <p:cNvSpPr>
            <a:spLocks/>
          </p:cNvSpPr>
          <p:nvPr/>
        </p:nvSpPr>
        <p:spPr bwMode="auto">
          <a:xfrm>
            <a:off x="5486400" y="3124200"/>
            <a:ext cx="152400" cy="381000"/>
          </a:xfrm>
          <a:custGeom>
            <a:avLst/>
            <a:gdLst>
              <a:gd name="T0" fmla="*/ 27247 w 22177"/>
              <a:gd name="T1" fmla="*/ 0 h 43200"/>
              <a:gd name="T2" fmla="*/ 0 w 22177"/>
              <a:gd name="T3" fmla="*/ 3359582 h 43200"/>
              <a:gd name="T4" fmla="*/ 27247 w 22177"/>
              <a:gd name="T5" fmla="*/ 1680104 h 43200"/>
              <a:gd name="T6" fmla="*/ 0 60000 65536"/>
              <a:gd name="T7" fmla="*/ 0 60000 65536"/>
              <a:gd name="T8" fmla="*/ 0 60000 65536"/>
            </a:gdLst>
            <a:ahLst/>
            <a:cxnLst>
              <a:cxn ang="T6">
                <a:pos x="T0" y="T1"/>
              </a:cxn>
              <a:cxn ang="T7">
                <a:pos x="T2" y="T3"/>
              </a:cxn>
              <a:cxn ang="T8">
                <a:pos x="T4" y="T5"/>
              </a:cxn>
            </a:cxnLst>
            <a:rect l="0" t="0" r="r" b="b"/>
            <a:pathLst>
              <a:path w="22177" h="43200" fill="none" extrusionOk="0">
                <a:moveTo>
                  <a:pt x="576" y="0"/>
                </a:moveTo>
                <a:cubicBezTo>
                  <a:pt x="12506" y="0"/>
                  <a:pt x="22177" y="9670"/>
                  <a:pt x="22177" y="21600"/>
                </a:cubicBezTo>
                <a:cubicBezTo>
                  <a:pt x="22177" y="33529"/>
                  <a:pt x="12506" y="43200"/>
                  <a:pt x="577" y="43200"/>
                </a:cubicBezTo>
                <a:cubicBezTo>
                  <a:pt x="384" y="43200"/>
                  <a:pt x="192" y="43197"/>
                  <a:pt x="-1" y="43192"/>
                </a:cubicBezTo>
              </a:path>
              <a:path w="22177" h="43200" stroke="0" extrusionOk="0">
                <a:moveTo>
                  <a:pt x="576" y="0"/>
                </a:moveTo>
                <a:cubicBezTo>
                  <a:pt x="12506" y="0"/>
                  <a:pt x="22177" y="9670"/>
                  <a:pt x="22177" y="21600"/>
                </a:cubicBezTo>
                <a:cubicBezTo>
                  <a:pt x="22177" y="33529"/>
                  <a:pt x="12506" y="43200"/>
                  <a:pt x="577" y="43200"/>
                </a:cubicBezTo>
                <a:cubicBezTo>
                  <a:pt x="384" y="43200"/>
                  <a:pt x="192" y="43197"/>
                  <a:pt x="-1" y="43192"/>
                </a:cubicBezTo>
                <a:lnTo>
                  <a:pt x="577" y="21600"/>
                </a:lnTo>
                <a:lnTo>
                  <a:pt x="576"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9737" name="Text Box 41"/>
          <p:cNvSpPr txBox="1">
            <a:spLocks noChangeArrowheads="1"/>
          </p:cNvSpPr>
          <p:nvPr/>
        </p:nvSpPr>
        <p:spPr bwMode="auto">
          <a:xfrm>
            <a:off x="5562600" y="2895600"/>
            <a:ext cx="990600"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Multiply by 2. Subtract 35</a:t>
            </a:r>
          </a:p>
        </p:txBody>
      </p:sp>
      <p:sp>
        <p:nvSpPr>
          <p:cNvPr id="29738" name="Arc 42"/>
          <p:cNvSpPr>
            <a:spLocks/>
          </p:cNvSpPr>
          <p:nvPr/>
        </p:nvSpPr>
        <p:spPr bwMode="auto">
          <a:xfrm>
            <a:off x="8305800" y="3124200"/>
            <a:ext cx="152400" cy="381000"/>
          </a:xfrm>
          <a:custGeom>
            <a:avLst/>
            <a:gdLst>
              <a:gd name="T0" fmla="*/ 27247 w 22177"/>
              <a:gd name="T1" fmla="*/ 0 h 43200"/>
              <a:gd name="T2" fmla="*/ 0 w 22177"/>
              <a:gd name="T3" fmla="*/ 3359582 h 43200"/>
              <a:gd name="T4" fmla="*/ 27247 w 22177"/>
              <a:gd name="T5" fmla="*/ 1680104 h 43200"/>
              <a:gd name="T6" fmla="*/ 0 60000 65536"/>
              <a:gd name="T7" fmla="*/ 0 60000 65536"/>
              <a:gd name="T8" fmla="*/ 0 60000 65536"/>
            </a:gdLst>
            <a:ahLst/>
            <a:cxnLst>
              <a:cxn ang="T6">
                <a:pos x="T0" y="T1"/>
              </a:cxn>
              <a:cxn ang="T7">
                <a:pos x="T2" y="T3"/>
              </a:cxn>
              <a:cxn ang="T8">
                <a:pos x="T4" y="T5"/>
              </a:cxn>
            </a:cxnLst>
            <a:rect l="0" t="0" r="r" b="b"/>
            <a:pathLst>
              <a:path w="22177" h="43200" fill="none" extrusionOk="0">
                <a:moveTo>
                  <a:pt x="576" y="0"/>
                </a:moveTo>
                <a:cubicBezTo>
                  <a:pt x="12506" y="0"/>
                  <a:pt x="22177" y="9670"/>
                  <a:pt x="22177" y="21600"/>
                </a:cubicBezTo>
                <a:cubicBezTo>
                  <a:pt x="22177" y="33529"/>
                  <a:pt x="12506" y="43200"/>
                  <a:pt x="577" y="43200"/>
                </a:cubicBezTo>
                <a:cubicBezTo>
                  <a:pt x="384" y="43200"/>
                  <a:pt x="192" y="43197"/>
                  <a:pt x="-1" y="43192"/>
                </a:cubicBezTo>
              </a:path>
              <a:path w="22177" h="43200" stroke="0" extrusionOk="0">
                <a:moveTo>
                  <a:pt x="576" y="0"/>
                </a:moveTo>
                <a:cubicBezTo>
                  <a:pt x="12506" y="0"/>
                  <a:pt x="22177" y="9670"/>
                  <a:pt x="22177" y="21600"/>
                </a:cubicBezTo>
                <a:cubicBezTo>
                  <a:pt x="22177" y="33529"/>
                  <a:pt x="12506" y="43200"/>
                  <a:pt x="577" y="43200"/>
                </a:cubicBezTo>
                <a:cubicBezTo>
                  <a:pt x="384" y="43200"/>
                  <a:pt x="192" y="43197"/>
                  <a:pt x="-1" y="43192"/>
                </a:cubicBezTo>
                <a:lnTo>
                  <a:pt x="577" y="21600"/>
                </a:lnTo>
                <a:lnTo>
                  <a:pt x="576"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29739" name="Text Box 43"/>
          <p:cNvSpPr txBox="1">
            <a:spLocks noChangeArrowheads="1"/>
          </p:cNvSpPr>
          <p:nvPr/>
        </p:nvSpPr>
        <p:spPr bwMode="auto">
          <a:xfrm>
            <a:off x="8382000" y="2971800"/>
            <a:ext cx="762000" cy="6397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Solve using Sin</a:t>
            </a:r>
            <a:r>
              <a:rPr lang="en-GB" altLang="en-US" sz="1200" baseline="30000">
                <a:solidFill>
                  <a:srgbClr val="FF0000"/>
                </a:solidFill>
                <a:latin typeface="Comic Sans MS" pitchFamily="66" charset="0"/>
              </a:rPr>
              <a:t>-1</a:t>
            </a:r>
          </a:p>
        </p:txBody>
      </p:sp>
      <p:sp>
        <p:nvSpPr>
          <p:cNvPr id="29740" name="Text Box 44"/>
          <p:cNvSpPr txBox="1">
            <a:spLocks noChangeArrowheads="1"/>
          </p:cNvSpPr>
          <p:nvPr/>
        </p:nvSpPr>
        <p:spPr bwMode="auto">
          <a:xfrm>
            <a:off x="6858000" y="5029200"/>
            <a:ext cx="1752600"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Adding/Subtracting 360 to the value we worked out (staying within the range)</a:t>
            </a:r>
          </a:p>
        </p:txBody>
      </p:sp>
      <p:sp>
        <p:nvSpPr>
          <p:cNvPr id="29742" name="Line 46"/>
          <p:cNvSpPr>
            <a:spLocks noChangeShapeType="1"/>
          </p:cNvSpPr>
          <p:nvPr/>
        </p:nvSpPr>
        <p:spPr bwMode="auto">
          <a:xfrm flipH="1">
            <a:off x="6400800" y="6248400"/>
            <a:ext cx="7620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9743" name="Text Box 47"/>
          <p:cNvSpPr txBox="1">
            <a:spLocks noChangeArrowheads="1"/>
          </p:cNvSpPr>
          <p:nvPr/>
        </p:nvSpPr>
        <p:spPr bwMode="auto">
          <a:xfrm>
            <a:off x="7086600" y="5943600"/>
            <a:ext cx="838200" cy="6397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Add 35, Divide by 2</a:t>
            </a:r>
          </a:p>
        </p:txBody>
      </p:sp>
      <p:sp>
        <p:nvSpPr>
          <p:cNvPr id="29744" name="Rectangle 48"/>
          <p:cNvSpPr>
            <a:spLocks noChangeArrowheads="1"/>
          </p:cNvSpPr>
          <p:nvPr/>
        </p:nvSpPr>
        <p:spPr bwMode="auto">
          <a:xfrm>
            <a:off x="4343400" y="6019800"/>
            <a:ext cx="2057400" cy="381000"/>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graphicFrame>
        <p:nvGraphicFramePr>
          <p:cNvPr id="29745" name="Object 49"/>
          <p:cNvGraphicFramePr>
            <a:graphicFrameLocks noChangeAspect="1"/>
          </p:cNvGraphicFramePr>
          <p:nvPr/>
        </p:nvGraphicFramePr>
        <p:xfrm>
          <a:off x="5943600" y="5257800"/>
          <a:ext cx="735013" cy="387350"/>
        </p:xfrm>
        <a:graphic>
          <a:graphicData uri="http://schemas.openxmlformats.org/presentationml/2006/ole">
            <p:oleObj spid="_x0000_s23616" name="Equation" r:id="rId14" imgW="431613" imgH="228501" progId="">
              <p:embed/>
            </p:oleObj>
          </a:graphicData>
        </a:graphic>
      </p:graphicFrame>
      <p:graphicFrame>
        <p:nvGraphicFramePr>
          <p:cNvPr id="29746" name="Object 50"/>
          <p:cNvGraphicFramePr>
            <a:graphicFrameLocks noChangeAspect="1"/>
          </p:cNvGraphicFramePr>
          <p:nvPr/>
        </p:nvGraphicFramePr>
        <p:xfrm>
          <a:off x="3810000" y="5638800"/>
          <a:ext cx="1555750" cy="344488"/>
        </p:xfrm>
        <a:graphic>
          <a:graphicData uri="http://schemas.openxmlformats.org/presentationml/2006/ole">
            <p:oleObj spid="_x0000_s23617" name="Equation" r:id="rId15" imgW="914400" imgH="203200" progId="">
              <p:embed/>
            </p:oleObj>
          </a:graphicData>
        </a:graphic>
      </p:graphicFrame>
      <p:graphicFrame>
        <p:nvGraphicFramePr>
          <p:cNvPr id="29747" name="Object 51"/>
          <p:cNvGraphicFramePr>
            <a:graphicFrameLocks noChangeAspect="1"/>
          </p:cNvGraphicFramePr>
          <p:nvPr/>
        </p:nvGraphicFramePr>
        <p:xfrm>
          <a:off x="5334000" y="5638800"/>
          <a:ext cx="647700" cy="387350"/>
        </p:xfrm>
        <a:graphic>
          <a:graphicData uri="http://schemas.openxmlformats.org/presentationml/2006/ole">
            <p:oleObj spid="_x0000_s23618" name="Equation" r:id="rId16" imgW="381000" imgH="228600" progId="">
              <p:embed/>
            </p:oleObj>
          </a:graphicData>
        </a:graphic>
      </p:graphicFrame>
      <p:pic>
        <p:nvPicPr>
          <p:cNvPr id="23603" name="Picture 54" descr="fingerprint"/>
          <p:cNvPicPr>
            <a:picLocks noChangeAspect="1" noChangeArrowheads="1"/>
          </p:cNvPicPr>
          <p:nvPr/>
        </p:nvPicPr>
        <p:blipFill>
          <a:blip r:embed="rId17" cstate="print">
            <a:extLst>
              <a:ext uri="{28A0092B-C50C-407E-A947-70E740481C1C}">
                <a14:useLocalDpi xmlns:a14="http://schemas.microsoft.com/office/drawing/2010/main" xmlns="" val="0"/>
              </a:ext>
            </a:extLst>
          </a:blip>
          <a:srcRect/>
          <a:stretch>
            <a:fillRect/>
          </a:stretch>
        </p:blipFill>
        <p:spPr bwMode="auto">
          <a:xfrm>
            <a:off x="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604" name="Picture 55" descr="fingerprint"/>
          <p:cNvPicPr>
            <a:picLocks noChangeAspect="1" noChangeArrowheads="1"/>
          </p:cNvPicPr>
          <p:nvPr/>
        </p:nvPicPr>
        <p:blipFill>
          <a:blip r:embed="rId18" cstate="print">
            <a:extLst>
              <a:ext uri="{28A0092B-C50C-407E-A947-70E740481C1C}">
                <a14:useLocalDpi xmlns:a14="http://schemas.microsoft.com/office/drawing/2010/main" xmlns="" val="0"/>
              </a:ext>
            </a:extLst>
          </a:blip>
          <a:srcRect/>
          <a:stretch>
            <a:fillRect/>
          </a:stretch>
        </p:blipFill>
        <p:spPr bwMode="auto">
          <a:xfrm>
            <a:off x="830580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731"/>
                                        </p:tgtEl>
                                        <p:attrNameLst>
                                          <p:attrName>style.visibility</p:attrName>
                                        </p:attrNameLst>
                                      </p:cBhvr>
                                      <p:to>
                                        <p:strVal val="visible"/>
                                      </p:to>
                                    </p:set>
                                    <p:animEffect transition="in" filter="blinds(horizontal)">
                                      <p:cBhvr>
                                        <p:cTn id="7" dur="500"/>
                                        <p:tgtEl>
                                          <p:spTgt spid="297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9735"/>
                                        </p:tgtEl>
                                        <p:attrNameLst>
                                          <p:attrName>style.visibility</p:attrName>
                                        </p:attrNameLst>
                                      </p:cBhvr>
                                      <p:to>
                                        <p:strVal val="visible"/>
                                      </p:to>
                                    </p:set>
                                    <p:animEffect transition="in" filter="blinds(horizontal)">
                                      <p:cBhvr>
                                        <p:cTn id="12" dur="500"/>
                                        <p:tgtEl>
                                          <p:spTgt spid="2973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9704"/>
                                        </p:tgtEl>
                                        <p:attrNameLst>
                                          <p:attrName>style.visibility</p:attrName>
                                        </p:attrNameLst>
                                      </p:cBhvr>
                                      <p:to>
                                        <p:strVal val="visible"/>
                                      </p:to>
                                    </p:set>
                                    <p:animEffect transition="in" filter="blinds(horizontal)">
                                      <p:cBhvr>
                                        <p:cTn id="17" dur="500"/>
                                        <p:tgtEl>
                                          <p:spTgt spid="2970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9736"/>
                                        </p:tgtEl>
                                        <p:attrNameLst>
                                          <p:attrName>style.visibility</p:attrName>
                                        </p:attrNameLst>
                                      </p:cBhvr>
                                      <p:to>
                                        <p:strVal val="visible"/>
                                      </p:to>
                                    </p:set>
                                    <p:animEffect transition="in" filter="blinds(horizontal)">
                                      <p:cBhvr>
                                        <p:cTn id="22" dur="500"/>
                                        <p:tgtEl>
                                          <p:spTgt spid="2973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9737"/>
                                        </p:tgtEl>
                                        <p:attrNameLst>
                                          <p:attrName>style.visibility</p:attrName>
                                        </p:attrNameLst>
                                      </p:cBhvr>
                                      <p:to>
                                        <p:strVal val="visible"/>
                                      </p:to>
                                    </p:set>
                                    <p:animEffect transition="in" filter="blinds(horizontal)">
                                      <p:cBhvr>
                                        <p:cTn id="27" dur="500"/>
                                        <p:tgtEl>
                                          <p:spTgt spid="2973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9705"/>
                                        </p:tgtEl>
                                        <p:attrNameLst>
                                          <p:attrName>style.visibility</p:attrName>
                                        </p:attrNameLst>
                                      </p:cBhvr>
                                      <p:to>
                                        <p:strVal val="visible"/>
                                      </p:to>
                                    </p:set>
                                    <p:animEffect transition="in" filter="blinds(horizontal)">
                                      <p:cBhvr>
                                        <p:cTn id="32" dur="500"/>
                                        <p:tgtEl>
                                          <p:spTgt spid="2970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29732">
                                            <p:txEl>
                                              <p:pRg st="0" end="0"/>
                                            </p:txEl>
                                          </p:spTgt>
                                        </p:tgtEl>
                                        <p:attrNameLst>
                                          <p:attrName>style.visibility</p:attrName>
                                        </p:attrNameLst>
                                      </p:cBhvr>
                                      <p:to>
                                        <p:strVal val="visible"/>
                                      </p:to>
                                    </p:set>
                                    <p:animEffect transition="in" filter="blinds(horizontal)">
                                      <p:cBhvr>
                                        <p:cTn id="37" dur="500"/>
                                        <p:tgtEl>
                                          <p:spTgt spid="29732">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29706"/>
                                        </p:tgtEl>
                                        <p:attrNameLst>
                                          <p:attrName>style.visibility</p:attrName>
                                        </p:attrNameLst>
                                      </p:cBhvr>
                                      <p:to>
                                        <p:strVal val="visible"/>
                                      </p:to>
                                    </p:set>
                                    <p:animEffect transition="in" filter="blinds(horizontal)">
                                      <p:cBhvr>
                                        <p:cTn id="42" dur="500"/>
                                        <p:tgtEl>
                                          <p:spTgt spid="2970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9738"/>
                                        </p:tgtEl>
                                        <p:attrNameLst>
                                          <p:attrName>style.visibility</p:attrName>
                                        </p:attrNameLst>
                                      </p:cBhvr>
                                      <p:to>
                                        <p:strVal val="visible"/>
                                      </p:to>
                                    </p:set>
                                    <p:animEffect transition="in" filter="blinds(horizontal)">
                                      <p:cBhvr>
                                        <p:cTn id="47" dur="500"/>
                                        <p:tgtEl>
                                          <p:spTgt spid="2973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9739"/>
                                        </p:tgtEl>
                                        <p:attrNameLst>
                                          <p:attrName>style.visibility</p:attrName>
                                        </p:attrNameLst>
                                      </p:cBhvr>
                                      <p:to>
                                        <p:strVal val="visible"/>
                                      </p:to>
                                    </p:set>
                                    <p:animEffect transition="in" filter="blinds(horizontal)">
                                      <p:cBhvr>
                                        <p:cTn id="52" dur="500"/>
                                        <p:tgtEl>
                                          <p:spTgt spid="2973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29707"/>
                                        </p:tgtEl>
                                        <p:attrNameLst>
                                          <p:attrName>style.visibility</p:attrName>
                                        </p:attrNameLst>
                                      </p:cBhvr>
                                      <p:to>
                                        <p:strVal val="visible"/>
                                      </p:to>
                                    </p:set>
                                    <p:animEffect transition="in" filter="blinds(horizontal)">
                                      <p:cBhvr>
                                        <p:cTn id="57" dur="500"/>
                                        <p:tgtEl>
                                          <p:spTgt spid="29707"/>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9708"/>
                                        </p:tgtEl>
                                        <p:attrNameLst>
                                          <p:attrName>style.visibility</p:attrName>
                                        </p:attrNameLst>
                                      </p:cBhvr>
                                      <p:to>
                                        <p:strVal val="visible"/>
                                      </p:to>
                                    </p:set>
                                    <p:animEffect transition="in" filter="blinds(horizontal)">
                                      <p:cBhvr>
                                        <p:cTn id="62" dur="500"/>
                                        <p:tgtEl>
                                          <p:spTgt spid="29708"/>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29709"/>
                                        </p:tgtEl>
                                        <p:attrNameLst>
                                          <p:attrName>style.visibility</p:attrName>
                                        </p:attrNameLst>
                                      </p:cBhvr>
                                      <p:to>
                                        <p:strVal val="visible"/>
                                      </p:to>
                                    </p:set>
                                    <p:animEffect transition="in" filter="blinds(horizontal)">
                                      <p:cBhvr>
                                        <p:cTn id="65" dur="500"/>
                                        <p:tgtEl>
                                          <p:spTgt spid="29709"/>
                                        </p:tgtEl>
                                      </p:cBhvr>
                                    </p:animEffect>
                                  </p:childTnLst>
                                </p:cTn>
                              </p:par>
                              <p:par>
                                <p:cTn id="66" presetID="3" presetClass="entr" presetSubtype="10" fill="hold" grpId="0" nodeType="withEffect">
                                  <p:stCondLst>
                                    <p:cond delay="0"/>
                                  </p:stCondLst>
                                  <p:childTnLst>
                                    <p:set>
                                      <p:cBhvr>
                                        <p:cTn id="67" dur="1" fill="hold">
                                          <p:stCondLst>
                                            <p:cond delay="0"/>
                                          </p:stCondLst>
                                        </p:cTn>
                                        <p:tgtEl>
                                          <p:spTgt spid="29710"/>
                                        </p:tgtEl>
                                        <p:attrNameLst>
                                          <p:attrName>style.visibility</p:attrName>
                                        </p:attrNameLst>
                                      </p:cBhvr>
                                      <p:to>
                                        <p:strVal val="visible"/>
                                      </p:to>
                                    </p:set>
                                    <p:animEffect transition="in" filter="blinds(horizontal)">
                                      <p:cBhvr>
                                        <p:cTn id="68" dur="500"/>
                                        <p:tgtEl>
                                          <p:spTgt spid="29710"/>
                                        </p:tgtEl>
                                      </p:cBhvr>
                                    </p:animEffect>
                                  </p:childTnLst>
                                </p:cTn>
                              </p:par>
                              <p:par>
                                <p:cTn id="69" presetID="3" presetClass="entr" presetSubtype="10" fill="hold" grpId="0" nodeType="withEffect">
                                  <p:stCondLst>
                                    <p:cond delay="0"/>
                                  </p:stCondLst>
                                  <p:childTnLst>
                                    <p:set>
                                      <p:cBhvr>
                                        <p:cTn id="70" dur="1" fill="hold">
                                          <p:stCondLst>
                                            <p:cond delay="0"/>
                                          </p:stCondLst>
                                        </p:cTn>
                                        <p:tgtEl>
                                          <p:spTgt spid="29711"/>
                                        </p:tgtEl>
                                        <p:attrNameLst>
                                          <p:attrName>style.visibility</p:attrName>
                                        </p:attrNameLst>
                                      </p:cBhvr>
                                      <p:to>
                                        <p:strVal val="visible"/>
                                      </p:to>
                                    </p:set>
                                    <p:animEffect transition="in" filter="blinds(horizontal)">
                                      <p:cBhvr>
                                        <p:cTn id="71" dur="500"/>
                                        <p:tgtEl>
                                          <p:spTgt spid="29711"/>
                                        </p:tgtEl>
                                      </p:cBhvr>
                                    </p:animEffect>
                                  </p:childTnLst>
                                </p:cTn>
                              </p:par>
                              <p:par>
                                <p:cTn id="72" presetID="3" presetClass="entr" presetSubtype="10" fill="hold" grpId="0" nodeType="withEffect">
                                  <p:stCondLst>
                                    <p:cond delay="0"/>
                                  </p:stCondLst>
                                  <p:childTnLst>
                                    <p:set>
                                      <p:cBhvr>
                                        <p:cTn id="73" dur="1" fill="hold">
                                          <p:stCondLst>
                                            <p:cond delay="0"/>
                                          </p:stCondLst>
                                        </p:cTn>
                                        <p:tgtEl>
                                          <p:spTgt spid="29712"/>
                                        </p:tgtEl>
                                        <p:attrNameLst>
                                          <p:attrName>style.visibility</p:attrName>
                                        </p:attrNameLst>
                                      </p:cBhvr>
                                      <p:to>
                                        <p:strVal val="visible"/>
                                      </p:to>
                                    </p:set>
                                    <p:animEffect transition="in" filter="blinds(horizontal)">
                                      <p:cBhvr>
                                        <p:cTn id="74" dur="500"/>
                                        <p:tgtEl>
                                          <p:spTgt spid="29712"/>
                                        </p:tgtEl>
                                      </p:cBhvr>
                                    </p:animEffect>
                                  </p:childTnLst>
                                </p:cTn>
                              </p:par>
                              <p:par>
                                <p:cTn id="75" presetID="3" presetClass="entr" presetSubtype="10" fill="hold" grpId="0" nodeType="withEffect">
                                  <p:stCondLst>
                                    <p:cond delay="0"/>
                                  </p:stCondLst>
                                  <p:childTnLst>
                                    <p:set>
                                      <p:cBhvr>
                                        <p:cTn id="76" dur="1" fill="hold">
                                          <p:stCondLst>
                                            <p:cond delay="0"/>
                                          </p:stCondLst>
                                        </p:cTn>
                                        <p:tgtEl>
                                          <p:spTgt spid="29713"/>
                                        </p:tgtEl>
                                        <p:attrNameLst>
                                          <p:attrName>style.visibility</p:attrName>
                                        </p:attrNameLst>
                                      </p:cBhvr>
                                      <p:to>
                                        <p:strVal val="visible"/>
                                      </p:to>
                                    </p:set>
                                    <p:animEffect transition="in" filter="blinds(horizontal)">
                                      <p:cBhvr>
                                        <p:cTn id="77" dur="500"/>
                                        <p:tgtEl>
                                          <p:spTgt spid="29713"/>
                                        </p:tgtEl>
                                      </p:cBhvr>
                                    </p:animEffect>
                                  </p:childTnLst>
                                </p:cTn>
                              </p:par>
                              <p:par>
                                <p:cTn id="78" presetID="3" presetClass="entr" presetSubtype="10" fill="hold" grpId="0" nodeType="withEffect">
                                  <p:stCondLst>
                                    <p:cond delay="0"/>
                                  </p:stCondLst>
                                  <p:childTnLst>
                                    <p:set>
                                      <p:cBhvr>
                                        <p:cTn id="79" dur="1" fill="hold">
                                          <p:stCondLst>
                                            <p:cond delay="0"/>
                                          </p:stCondLst>
                                        </p:cTn>
                                        <p:tgtEl>
                                          <p:spTgt spid="29714"/>
                                        </p:tgtEl>
                                        <p:attrNameLst>
                                          <p:attrName>style.visibility</p:attrName>
                                        </p:attrNameLst>
                                      </p:cBhvr>
                                      <p:to>
                                        <p:strVal val="visible"/>
                                      </p:to>
                                    </p:set>
                                    <p:animEffect transition="in" filter="blinds(horizontal)">
                                      <p:cBhvr>
                                        <p:cTn id="80" dur="500"/>
                                        <p:tgtEl>
                                          <p:spTgt spid="29714"/>
                                        </p:tgtEl>
                                      </p:cBhvr>
                                    </p:animEffect>
                                  </p:childTnLst>
                                </p:cTn>
                              </p:par>
                              <p:par>
                                <p:cTn id="81" presetID="3" presetClass="entr" presetSubtype="10" fill="hold" grpId="0" nodeType="withEffect">
                                  <p:stCondLst>
                                    <p:cond delay="0"/>
                                  </p:stCondLst>
                                  <p:childTnLst>
                                    <p:set>
                                      <p:cBhvr>
                                        <p:cTn id="82" dur="1" fill="hold">
                                          <p:stCondLst>
                                            <p:cond delay="0"/>
                                          </p:stCondLst>
                                        </p:cTn>
                                        <p:tgtEl>
                                          <p:spTgt spid="29715"/>
                                        </p:tgtEl>
                                        <p:attrNameLst>
                                          <p:attrName>style.visibility</p:attrName>
                                        </p:attrNameLst>
                                      </p:cBhvr>
                                      <p:to>
                                        <p:strVal val="visible"/>
                                      </p:to>
                                    </p:set>
                                    <p:animEffect transition="in" filter="blinds(horizontal)">
                                      <p:cBhvr>
                                        <p:cTn id="83" dur="500"/>
                                        <p:tgtEl>
                                          <p:spTgt spid="29715"/>
                                        </p:tgtEl>
                                      </p:cBhvr>
                                    </p:animEffect>
                                  </p:childTnLst>
                                </p:cTn>
                              </p:par>
                              <p:par>
                                <p:cTn id="84" presetID="3" presetClass="entr" presetSubtype="10" fill="hold" grpId="0" nodeType="withEffect">
                                  <p:stCondLst>
                                    <p:cond delay="0"/>
                                  </p:stCondLst>
                                  <p:childTnLst>
                                    <p:set>
                                      <p:cBhvr>
                                        <p:cTn id="85" dur="1" fill="hold">
                                          <p:stCondLst>
                                            <p:cond delay="0"/>
                                          </p:stCondLst>
                                        </p:cTn>
                                        <p:tgtEl>
                                          <p:spTgt spid="29718"/>
                                        </p:tgtEl>
                                        <p:attrNameLst>
                                          <p:attrName>style.visibility</p:attrName>
                                        </p:attrNameLst>
                                      </p:cBhvr>
                                      <p:to>
                                        <p:strVal val="visible"/>
                                      </p:to>
                                    </p:set>
                                    <p:animEffect transition="in" filter="blinds(horizontal)">
                                      <p:cBhvr>
                                        <p:cTn id="86" dur="500"/>
                                        <p:tgtEl>
                                          <p:spTgt spid="29718"/>
                                        </p:tgtEl>
                                      </p:cBhvr>
                                    </p:animEffect>
                                  </p:childTnLst>
                                </p:cTn>
                              </p:par>
                              <p:par>
                                <p:cTn id="87" presetID="3" presetClass="entr" presetSubtype="10" fill="hold" grpId="0" nodeType="withEffect">
                                  <p:stCondLst>
                                    <p:cond delay="0"/>
                                  </p:stCondLst>
                                  <p:childTnLst>
                                    <p:set>
                                      <p:cBhvr>
                                        <p:cTn id="88" dur="1" fill="hold">
                                          <p:stCondLst>
                                            <p:cond delay="0"/>
                                          </p:stCondLst>
                                        </p:cTn>
                                        <p:tgtEl>
                                          <p:spTgt spid="29720"/>
                                        </p:tgtEl>
                                        <p:attrNameLst>
                                          <p:attrName>style.visibility</p:attrName>
                                        </p:attrNameLst>
                                      </p:cBhvr>
                                      <p:to>
                                        <p:strVal val="visible"/>
                                      </p:to>
                                    </p:set>
                                    <p:animEffect transition="in" filter="blinds(horizontal)">
                                      <p:cBhvr>
                                        <p:cTn id="89" dur="500"/>
                                        <p:tgtEl>
                                          <p:spTgt spid="29720"/>
                                        </p:tgtEl>
                                      </p:cBhvr>
                                    </p:animEffect>
                                  </p:childTnLst>
                                </p:cTn>
                              </p:par>
                              <p:par>
                                <p:cTn id="90" presetID="3" presetClass="entr" presetSubtype="10" fill="hold" grpId="0" nodeType="withEffect">
                                  <p:stCondLst>
                                    <p:cond delay="0"/>
                                  </p:stCondLst>
                                  <p:childTnLst>
                                    <p:set>
                                      <p:cBhvr>
                                        <p:cTn id="91" dur="1" fill="hold">
                                          <p:stCondLst>
                                            <p:cond delay="0"/>
                                          </p:stCondLst>
                                        </p:cTn>
                                        <p:tgtEl>
                                          <p:spTgt spid="29721"/>
                                        </p:tgtEl>
                                        <p:attrNameLst>
                                          <p:attrName>style.visibility</p:attrName>
                                        </p:attrNameLst>
                                      </p:cBhvr>
                                      <p:to>
                                        <p:strVal val="visible"/>
                                      </p:to>
                                    </p:set>
                                    <p:animEffect transition="in" filter="blinds(horizontal)">
                                      <p:cBhvr>
                                        <p:cTn id="92" dur="500"/>
                                        <p:tgtEl>
                                          <p:spTgt spid="29721"/>
                                        </p:tgtEl>
                                      </p:cBhvr>
                                    </p:animEffect>
                                  </p:childTnLst>
                                </p:cTn>
                              </p:par>
                              <p:par>
                                <p:cTn id="93" presetID="3" presetClass="entr" presetSubtype="10" fill="hold" grpId="0" nodeType="withEffect">
                                  <p:stCondLst>
                                    <p:cond delay="0"/>
                                  </p:stCondLst>
                                  <p:childTnLst>
                                    <p:set>
                                      <p:cBhvr>
                                        <p:cTn id="94" dur="1" fill="hold">
                                          <p:stCondLst>
                                            <p:cond delay="0"/>
                                          </p:stCondLst>
                                        </p:cTn>
                                        <p:tgtEl>
                                          <p:spTgt spid="29722"/>
                                        </p:tgtEl>
                                        <p:attrNameLst>
                                          <p:attrName>style.visibility</p:attrName>
                                        </p:attrNameLst>
                                      </p:cBhvr>
                                      <p:to>
                                        <p:strVal val="visible"/>
                                      </p:to>
                                    </p:set>
                                    <p:animEffect transition="in" filter="blinds(horizontal)">
                                      <p:cBhvr>
                                        <p:cTn id="95" dur="500"/>
                                        <p:tgtEl>
                                          <p:spTgt spid="29722"/>
                                        </p:tgtEl>
                                      </p:cBhvr>
                                    </p:animEffect>
                                  </p:childTnLst>
                                </p:cTn>
                              </p:par>
                              <p:par>
                                <p:cTn id="96" presetID="3" presetClass="entr" presetSubtype="10" fill="hold" grpId="0" nodeType="withEffect">
                                  <p:stCondLst>
                                    <p:cond delay="0"/>
                                  </p:stCondLst>
                                  <p:childTnLst>
                                    <p:set>
                                      <p:cBhvr>
                                        <p:cTn id="97" dur="1" fill="hold">
                                          <p:stCondLst>
                                            <p:cond delay="0"/>
                                          </p:stCondLst>
                                        </p:cTn>
                                        <p:tgtEl>
                                          <p:spTgt spid="29723"/>
                                        </p:tgtEl>
                                        <p:attrNameLst>
                                          <p:attrName>style.visibility</p:attrName>
                                        </p:attrNameLst>
                                      </p:cBhvr>
                                      <p:to>
                                        <p:strVal val="visible"/>
                                      </p:to>
                                    </p:set>
                                    <p:animEffect transition="in" filter="blinds(horizontal)">
                                      <p:cBhvr>
                                        <p:cTn id="98" dur="500"/>
                                        <p:tgtEl>
                                          <p:spTgt spid="29723"/>
                                        </p:tgtEl>
                                      </p:cBhvr>
                                    </p:animEffect>
                                  </p:childTnLst>
                                </p:cTn>
                              </p:par>
                              <p:par>
                                <p:cTn id="99" presetID="3" presetClass="entr" presetSubtype="10" fill="hold" grpId="0" nodeType="withEffect">
                                  <p:stCondLst>
                                    <p:cond delay="0"/>
                                  </p:stCondLst>
                                  <p:childTnLst>
                                    <p:set>
                                      <p:cBhvr>
                                        <p:cTn id="100" dur="1" fill="hold">
                                          <p:stCondLst>
                                            <p:cond delay="0"/>
                                          </p:stCondLst>
                                        </p:cTn>
                                        <p:tgtEl>
                                          <p:spTgt spid="29724"/>
                                        </p:tgtEl>
                                        <p:attrNameLst>
                                          <p:attrName>style.visibility</p:attrName>
                                        </p:attrNameLst>
                                      </p:cBhvr>
                                      <p:to>
                                        <p:strVal val="visible"/>
                                      </p:to>
                                    </p:set>
                                    <p:animEffect transition="in" filter="blinds(horizontal)">
                                      <p:cBhvr>
                                        <p:cTn id="101" dur="500"/>
                                        <p:tgtEl>
                                          <p:spTgt spid="29724"/>
                                        </p:tgtEl>
                                      </p:cBhvr>
                                    </p:animEffect>
                                  </p:childTnLst>
                                </p:cTn>
                              </p:par>
                              <p:par>
                                <p:cTn id="102" presetID="3" presetClass="entr" presetSubtype="10" fill="hold" grpId="0" nodeType="withEffect">
                                  <p:stCondLst>
                                    <p:cond delay="0"/>
                                  </p:stCondLst>
                                  <p:childTnLst>
                                    <p:set>
                                      <p:cBhvr>
                                        <p:cTn id="103" dur="1" fill="hold">
                                          <p:stCondLst>
                                            <p:cond delay="0"/>
                                          </p:stCondLst>
                                        </p:cTn>
                                        <p:tgtEl>
                                          <p:spTgt spid="29725"/>
                                        </p:tgtEl>
                                        <p:attrNameLst>
                                          <p:attrName>style.visibility</p:attrName>
                                        </p:attrNameLst>
                                      </p:cBhvr>
                                      <p:to>
                                        <p:strVal val="visible"/>
                                      </p:to>
                                    </p:set>
                                    <p:animEffect transition="in" filter="blinds(horizontal)">
                                      <p:cBhvr>
                                        <p:cTn id="104" dur="500"/>
                                        <p:tgtEl>
                                          <p:spTgt spid="29725"/>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29719"/>
                                        </p:tgtEl>
                                        <p:attrNameLst>
                                          <p:attrName>style.visibility</p:attrName>
                                        </p:attrNameLst>
                                      </p:cBhvr>
                                      <p:to>
                                        <p:strVal val="visible"/>
                                      </p:to>
                                    </p:set>
                                    <p:animEffect transition="in" filter="blinds(horizontal)">
                                      <p:cBhvr>
                                        <p:cTn id="109" dur="500"/>
                                        <p:tgtEl>
                                          <p:spTgt spid="29719"/>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29716"/>
                                        </p:tgtEl>
                                        <p:attrNameLst>
                                          <p:attrName>style.visibility</p:attrName>
                                        </p:attrNameLst>
                                      </p:cBhvr>
                                      <p:to>
                                        <p:strVal val="visible"/>
                                      </p:to>
                                    </p:set>
                                    <p:animEffect transition="in" filter="blinds(horizontal)">
                                      <p:cBhvr>
                                        <p:cTn id="114" dur="500"/>
                                        <p:tgtEl>
                                          <p:spTgt spid="29716"/>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29717"/>
                                        </p:tgtEl>
                                        <p:attrNameLst>
                                          <p:attrName>style.visibility</p:attrName>
                                        </p:attrNameLst>
                                      </p:cBhvr>
                                      <p:to>
                                        <p:strVal val="visible"/>
                                      </p:to>
                                    </p:set>
                                    <p:animEffect transition="in" filter="blinds(horizontal)">
                                      <p:cBhvr>
                                        <p:cTn id="119" dur="500"/>
                                        <p:tgtEl>
                                          <p:spTgt spid="29717"/>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nodeType="clickEffect">
                                  <p:stCondLst>
                                    <p:cond delay="0"/>
                                  </p:stCondLst>
                                  <p:childTnLst>
                                    <p:set>
                                      <p:cBhvr>
                                        <p:cTn id="123" dur="1" fill="hold">
                                          <p:stCondLst>
                                            <p:cond delay="0"/>
                                          </p:stCondLst>
                                        </p:cTn>
                                        <p:tgtEl>
                                          <p:spTgt spid="29733">
                                            <p:txEl>
                                              <p:pRg st="0" end="0"/>
                                            </p:txEl>
                                          </p:spTgt>
                                        </p:tgtEl>
                                        <p:attrNameLst>
                                          <p:attrName>style.visibility</p:attrName>
                                        </p:attrNameLst>
                                      </p:cBhvr>
                                      <p:to>
                                        <p:strVal val="visible"/>
                                      </p:to>
                                    </p:set>
                                    <p:animEffect transition="in" filter="blinds(horizontal)">
                                      <p:cBhvr>
                                        <p:cTn id="124" dur="500"/>
                                        <p:tgtEl>
                                          <p:spTgt spid="29733">
                                            <p:txEl>
                                              <p:pRg st="0" end="0"/>
                                            </p:txEl>
                                          </p:spTgt>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29740"/>
                                        </p:tgtEl>
                                        <p:attrNameLst>
                                          <p:attrName>style.visibility</p:attrName>
                                        </p:attrNameLst>
                                      </p:cBhvr>
                                      <p:to>
                                        <p:strVal val="visible"/>
                                      </p:to>
                                    </p:set>
                                    <p:animEffect transition="in" filter="blinds(horizontal)">
                                      <p:cBhvr>
                                        <p:cTn id="129" dur="500"/>
                                        <p:tgtEl>
                                          <p:spTgt spid="29740"/>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3" presetClass="entr" presetSubtype="10" fill="hold" nodeType="clickEffect">
                                  <p:stCondLst>
                                    <p:cond delay="0"/>
                                  </p:stCondLst>
                                  <p:childTnLst>
                                    <p:set>
                                      <p:cBhvr>
                                        <p:cTn id="133" dur="1" fill="hold">
                                          <p:stCondLst>
                                            <p:cond delay="0"/>
                                          </p:stCondLst>
                                        </p:cTn>
                                        <p:tgtEl>
                                          <p:spTgt spid="29726"/>
                                        </p:tgtEl>
                                        <p:attrNameLst>
                                          <p:attrName>style.visibility</p:attrName>
                                        </p:attrNameLst>
                                      </p:cBhvr>
                                      <p:to>
                                        <p:strVal val="visible"/>
                                      </p:to>
                                    </p:set>
                                    <p:animEffect transition="in" filter="blinds(horizontal)">
                                      <p:cBhvr>
                                        <p:cTn id="134" dur="500"/>
                                        <p:tgtEl>
                                          <p:spTgt spid="29726"/>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10" fill="hold" nodeType="clickEffect">
                                  <p:stCondLst>
                                    <p:cond delay="0"/>
                                  </p:stCondLst>
                                  <p:childTnLst>
                                    <p:set>
                                      <p:cBhvr>
                                        <p:cTn id="138" dur="1" fill="hold">
                                          <p:stCondLst>
                                            <p:cond delay="0"/>
                                          </p:stCondLst>
                                        </p:cTn>
                                        <p:tgtEl>
                                          <p:spTgt spid="29727"/>
                                        </p:tgtEl>
                                        <p:attrNameLst>
                                          <p:attrName>style.visibility</p:attrName>
                                        </p:attrNameLst>
                                      </p:cBhvr>
                                      <p:to>
                                        <p:strVal val="visible"/>
                                      </p:to>
                                    </p:set>
                                    <p:animEffect transition="in" filter="blinds(horizontal)">
                                      <p:cBhvr>
                                        <p:cTn id="139" dur="500"/>
                                        <p:tgtEl>
                                          <p:spTgt spid="29727"/>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3" presetClass="exit" presetSubtype="10" fill="hold" nodeType="clickEffect">
                                  <p:stCondLst>
                                    <p:cond delay="0"/>
                                  </p:stCondLst>
                                  <p:childTnLst>
                                    <p:animEffect transition="out" filter="blinds(horizontal)">
                                      <p:cBhvr>
                                        <p:cTn id="143" dur="500"/>
                                        <p:tgtEl>
                                          <p:spTgt spid="29727"/>
                                        </p:tgtEl>
                                      </p:cBhvr>
                                    </p:animEffect>
                                    <p:set>
                                      <p:cBhvr>
                                        <p:cTn id="144" dur="1" fill="hold">
                                          <p:stCondLst>
                                            <p:cond delay="499"/>
                                          </p:stCondLst>
                                        </p:cTn>
                                        <p:tgtEl>
                                          <p:spTgt spid="29727"/>
                                        </p:tgtEl>
                                        <p:attrNameLst>
                                          <p:attrName>style.visibility</p:attrName>
                                        </p:attrNameLst>
                                      </p:cBhvr>
                                      <p:to>
                                        <p:strVal val="hidden"/>
                                      </p:to>
                                    </p:se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3" presetClass="entr" presetSubtype="10" fill="hold" nodeType="clickEffect">
                                  <p:stCondLst>
                                    <p:cond delay="0"/>
                                  </p:stCondLst>
                                  <p:childTnLst>
                                    <p:set>
                                      <p:cBhvr>
                                        <p:cTn id="148" dur="1" fill="hold">
                                          <p:stCondLst>
                                            <p:cond delay="0"/>
                                          </p:stCondLst>
                                        </p:cTn>
                                        <p:tgtEl>
                                          <p:spTgt spid="29728"/>
                                        </p:tgtEl>
                                        <p:attrNameLst>
                                          <p:attrName>style.visibility</p:attrName>
                                        </p:attrNameLst>
                                      </p:cBhvr>
                                      <p:to>
                                        <p:strVal val="visible"/>
                                      </p:to>
                                    </p:set>
                                    <p:animEffect transition="in" filter="blinds(horizontal)">
                                      <p:cBhvr>
                                        <p:cTn id="149" dur="500"/>
                                        <p:tgtEl>
                                          <p:spTgt spid="29728"/>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 presetClass="entr" presetSubtype="10" fill="hold" nodeType="clickEffect">
                                  <p:stCondLst>
                                    <p:cond delay="0"/>
                                  </p:stCondLst>
                                  <p:childTnLst>
                                    <p:set>
                                      <p:cBhvr>
                                        <p:cTn id="153" dur="1" fill="hold">
                                          <p:stCondLst>
                                            <p:cond delay="0"/>
                                          </p:stCondLst>
                                        </p:cTn>
                                        <p:tgtEl>
                                          <p:spTgt spid="29745"/>
                                        </p:tgtEl>
                                        <p:attrNameLst>
                                          <p:attrName>style.visibility</p:attrName>
                                        </p:attrNameLst>
                                      </p:cBhvr>
                                      <p:to>
                                        <p:strVal val="visible"/>
                                      </p:to>
                                    </p:set>
                                    <p:animEffect transition="in" filter="blinds(horizontal)">
                                      <p:cBhvr>
                                        <p:cTn id="154" dur="500"/>
                                        <p:tgtEl>
                                          <p:spTgt spid="29745"/>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3" presetClass="exit" presetSubtype="10" fill="hold" nodeType="clickEffect">
                                  <p:stCondLst>
                                    <p:cond delay="0"/>
                                  </p:stCondLst>
                                  <p:childTnLst>
                                    <p:animEffect transition="out" filter="blinds(horizontal)">
                                      <p:cBhvr>
                                        <p:cTn id="158" dur="500"/>
                                        <p:tgtEl>
                                          <p:spTgt spid="29745"/>
                                        </p:tgtEl>
                                      </p:cBhvr>
                                    </p:animEffect>
                                    <p:set>
                                      <p:cBhvr>
                                        <p:cTn id="159" dur="1" fill="hold">
                                          <p:stCondLst>
                                            <p:cond delay="499"/>
                                          </p:stCondLst>
                                        </p:cTn>
                                        <p:tgtEl>
                                          <p:spTgt spid="29745"/>
                                        </p:tgtEl>
                                        <p:attrNameLst>
                                          <p:attrName>style.visibility</p:attrName>
                                        </p:attrNameLst>
                                      </p:cBhvr>
                                      <p:to>
                                        <p:strVal val="hidden"/>
                                      </p:to>
                                    </p:se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grpId="0" nodeType="clickEffect">
                                  <p:stCondLst>
                                    <p:cond delay="0"/>
                                  </p:stCondLst>
                                  <p:childTnLst>
                                    <p:set>
                                      <p:cBhvr>
                                        <p:cTn id="163" dur="1" fill="hold">
                                          <p:stCondLst>
                                            <p:cond delay="0"/>
                                          </p:stCondLst>
                                        </p:cTn>
                                        <p:tgtEl>
                                          <p:spTgt spid="29734"/>
                                        </p:tgtEl>
                                        <p:attrNameLst>
                                          <p:attrName>style.visibility</p:attrName>
                                        </p:attrNameLst>
                                      </p:cBhvr>
                                      <p:to>
                                        <p:strVal val="visible"/>
                                      </p:to>
                                    </p:set>
                                    <p:animEffect transition="in" filter="blinds(horizontal)">
                                      <p:cBhvr>
                                        <p:cTn id="164" dur="500"/>
                                        <p:tgtEl>
                                          <p:spTgt spid="29734"/>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3" presetClass="entr" presetSubtype="10" fill="hold" nodeType="clickEffect">
                                  <p:stCondLst>
                                    <p:cond delay="0"/>
                                  </p:stCondLst>
                                  <p:childTnLst>
                                    <p:set>
                                      <p:cBhvr>
                                        <p:cTn id="168" dur="1" fill="hold">
                                          <p:stCondLst>
                                            <p:cond delay="0"/>
                                          </p:stCondLst>
                                        </p:cTn>
                                        <p:tgtEl>
                                          <p:spTgt spid="29746"/>
                                        </p:tgtEl>
                                        <p:attrNameLst>
                                          <p:attrName>style.visibility</p:attrName>
                                        </p:attrNameLst>
                                      </p:cBhvr>
                                      <p:to>
                                        <p:strVal val="visible"/>
                                      </p:to>
                                    </p:set>
                                    <p:animEffect transition="in" filter="blinds(horizontal)">
                                      <p:cBhvr>
                                        <p:cTn id="169" dur="500"/>
                                        <p:tgtEl>
                                          <p:spTgt spid="29746"/>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3" presetClass="entr" presetSubtype="10" fill="hold" nodeType="clickEffect">
                                  <p:stCondLst>
                                    <p:cond delay="0"/>
                                  </p:stCondLst>
                                  <p:childTnLst>
                                    <p:set>
                                      <p:cBhvr>
                                        <p:cTn id="173" dur="1" fill="hold">
                                          <p:stCondLst>
                                            <p:cond delay="0"/>
                                          </p:stCondLst>
                                        </p:cTn>
                                        <p:tgtEl>
                                          <p:spTgt spid="29747"/>
                                        </p:tgtEl>
                                        <p:attrNameLst>
                                          <p:attrName>style.visibility</p:attrName>
                                        </p:attrNameLst>
                                      </p:cBhvr>
                                      <p:to>
                                        <p:strVal val="visible"/>
                                      </p:to>
                                    </p:set>
                                    <p:animEffect transition="in" filter="blinds(horizontal)">
                                      <p:cBhvr>
                                        <p:cTn id="174" dur="500"/>
                                        <p:tgtEl>
                                          <p:spTgt spid="29747"/>
                                        </p:tgtEl>
                                      </p:cBhvr>
                                    </p:animEffec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3" presetClass="entr" presetSubtype="10" fill="hold" grpId="0" nodeType="clickEffect">
                                  <p:stCondLst>
                                    <p:cond delay="0"/>
                                  </p:stCondLst>
                                  <p:childTnLst>
                                    <p:set>
                                      <p:cBhvr>
                                        <p:cTn id="178" dur="1" fill="hold">
                                          <p:stCondLst>
                                            <p:cond delay="0"/>
                                          </p:stCondLst>
                                        </p:cTn>
                                        <p:tgtEl>
                                          <p:spTgt spid="29742"/>
                                        </p:tgtEl>
                                        <p:attrNameLst>
                                          <p:attrName>style.visibility</p:attrName>
                                        </p:attrNameLst>
                                      </p:cBhvr>
                                      <p:to>
                                        <p:strVal val="visible"/>
                                      </p:to>
                                    </p:set>
                                    <p:animEffect transition="in" filter="blinds(horizontal)">
                                      <p:cBhvr>
                                        <p:cTn id="179" dur="500"/>
                                        <p:tgtEl>
                                          <p:spTgt spid="29742"/>
                                        </p:tgtEl>
                                      </p:cBhvr>
                                    </p:animEffect>
                                  </p:childTnLst>
                                </p:cTn>
                              </p:par>
                              <p:par>
                                <p:cTn id="180" presetID="3" presetClass="entr" presetSubtype="10" fill="hold" grpId="0" nodeType="withEffect">
                                  <p:stCondLst>
                                    <p:cond delay="0"/>
                                  </p:stCondLst>
                                  <p:childTnLst>
                                    <p:set>
                                      <p:cBhvr>
                                        <p:cTn id="181" dur="1" fill="hold">
                                          <p:stCondLst>
                                            <p:cond delay="0"/>
                                          </p:stCondLst>
                                        </p:cTn>
                                        <p:tgtEl>
                                          <p:spTgt spid="29743"/>
                                        </p:tgtEl>
                                        <p:attrNameLst>
                                          <p:attrName>style.visibility</p:attrName>
                                        </p:attrNameLst>
                                      </p:cBhvr>
                                      <p:to>
                                        <p:strVal val="visible"/>
                                      </p:to>
                                    </p:set>
                                    <p:animEffect transition="in" filter="blinds(horizontal)">
                                      <p:cBhvr>
                                        <p:cTn id="182" dur="500"/>
                                        <p:tgtEl>
                                          <p:spTgt spid="29743"/>
                                        </p:tgtEl>
                                      </p:cBhvr>
                                    </p:animEffect>
                                  </p:childTnLst>
                                </p:cTn>
                              </p:par>
                            </p:childTnLst>
                          </p:cTn>
                        </p:par>
                      </p:childTnLst>
                    </p:cTn>
                  </p:par>
                  <p:par>
                    <p:cTn id="183" fill="hold" nodeType="clickPar">
                      <p:stCondLst>
                        <p:cond delay="indefinite"/>
                      </p:stCondLst>
                      <p:childTnLst>
                        <p:par>
                          <p:cTn id="184" fill="hold" nodeType="withGroup">
                            <p:stCondLst>
                              <p:cond delay="0"/>
                            </p:stCondLst>
                            <p:childTnLst>
                              <p:par>
                                <p:cTn id="185" presetID="3" presetClass="entr" presetSubtype="10" fill="hold" nodeType="clickEffect">
                                  <p:stCondLst>
                                    <p:cond delay="0"/>
                                  </p:stCondLst>
                                  <p:childTnLst>
                                    <p:set>
                                      <p:cBhvr>
                                        <p:cTn id="186" dur="1" fill="hold">
                                          <p:stCondLst>
                                            <p:cond delay="0"/>
                                          </p:stCondLst>
                                        </p:cTn>
                                        <p:tgtEl>
                                          <p:spTgt spid="29729"/>
                                        </p:tgtEl>
                                        <p:attrNameLst>
                                          <p:attrName>style.visibility</p:attrName>
                                        </p:attrNameLst>
                                      </p:cBhvr>
                                      <p:to>
                                        <p:strVal val="visible"/>
                                      </p:to>
                                    </p:set>
                                    <p:animEffect transition="in" filter="blinds(horizontal)">
                                      <p:cBhvr>
                                        <p:cTn id="187" dur="500"/>
                                        <p:tgtEl>
                                          <p:spTgt spid="29729"/>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3" presetClass="entr" presetSubtype="10" fill="hold" nodeType="clickEffect">
                                  <p:stCondLst>
                                    <p:cond delay="0"/>
                                  </p:stCondLst>
                                  <p:childTnLst>
                                    <p:set>
                                      <p:cBhvr>
                                        <p:cTn id="191" dur="1" fill="hold">
                                          <p:stCondLst>
                                            <p:cond delay="0"/>
                                          </p:stCondLst>
                                        </p:cTn>
                                        <p:tgtEl>
                                          <p:spTgt spid="29730"/>
                                        </p:tgtEl>
                                        <p:attrNameLst>
                                          <p:attrName>style.visibility</p:attrName>
                                        </p:attrNameLst>
                                      </p:cBhvr>
                                      <p:to>
                                        <p:strVal val="visible"/>
                                      </p:to>
                                    </p:set>
                                    <p:animEffect transition="in" filter="blinds(horizontal)">
                                      <p:cBhvr>
                                        <p:cTn id="192" dur="500"/>
                                        <p:tgtEl>
                                          <p:spTgt spid="29730"/>
                                        </p:tgtEl>
                                      </p:cBhvr>
                                    </p:animEffect>
                                  </p:childTnLst>
                                </p:cTn>
                              </p:par>
                            </p:childTnLst>
                          </p:cTn>
                        </p:par>
                      </p:childTnLst>
                    </p:cTn>
                  </p:par>
                  <p:par>
                    <p:cTn id="193" fill="hold" nodeType="clickPar">
                      <p:stCondLst>
                        <p:cond delay="indefinite"/>
                      </p:stCondLst>
                      <p:childTnLst>
                        <p:par>
                          <p:cTn id="194" fill="hold" nodeType="withGroup">
                            <p:stCondLst>
                              <p:cond delay="0"/>
                            </p:stCondLst>
                            <p:childTnLst>
                              <p:par>
                                <p:cTn id="195" presetID="3" presetClass="entr" presetSubtype="10" fill="hold" grpId="0" nodeType="clickEffect">
                                  <p:stCondLst>
                                    <p:cond delay="0"/>
                                  </p:stCondLst>
                                  <p:childTnLst>
                                    <p:set>
                                      <p:cBhvr>
                                        <p:cTn id="196" dur="1" fill="hold">
                                          <p:stCondLst>
                                            <p:cond delay="0"/>
                                          </p:stCondLst>
                                        </p:cTn>
                                        <p:tgtEl>
                                          <p:spTgt spid="29744"/>
                                        </p:tgtEl>
                                        <p:attrNameLst>
                                          <p:attrName>style.visibility</p:attrName>
                                        </p:attrNameLst>
                                      </p:cBhvr>
                                      <p:to>
                                        <p:strVal val="visible"/>
                                      </p:to>
                                    </p:set>
                                    <p:animEffect transition="in" filter="blinds(horizontal)">
                                      <p:cBhvr>
                                        <p:cTn id="197" dur="500"/>
                                        <p:tgtEl>
                                          <p:spTgt spid="297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8" grpId="0" animBg="1"/>
      <p:bldP spid="29709" grpId="0" animBg="1"/>
      <p:bldP spid="29710" grpId="0" animBg="1"/>
      <p:bldP spid="29711" grpId="0" animBg="1"/>
      <p:bldP spid="29712" grpId="0" animBg="1"/>
      <p:bldP spid="29713" grpId="0" animBg="1"/>
      <p:bldP spid="29714" grpId="0" animBg="1"/>
      <p:bldP spid="29715" grpId="0"/>
      <p:bldP spid="29716" grpId="0" animBg="1"/>
      <p:bldP spid="29717" grpId="0"/>
      <p:bldP spid="29718" grpId="0"/>
      <p:bldP spid="29719" grpId="0"/>
      <p:bldP spid="29720" grpId="0" animBg="1"/>
      <p:bldP spid="29721" grpId="0" animBg="1"/>
      <p:bldP spid="29722" grpId="0" animBg="1"/>
      <p:bldP spid="29723" grpId="0"/>
      <p:bldP spid="29724" grpId="0"/>
      <p:bldP spid="29725" grpId="0"/>
      <p:bldP spid="29731" grpId="0"/>
      <p:bldP spid="29734" grpId="0"/>
      <p:bldP spid="29735" grpId="0" animBg="1"/>
      <p:bldP spid="29736" grpId="0" animBg="1"/>
      <p:bldP spid="29737" grpId="0"/>
      <p:bldP spid="29738" grpId="0" animBg="1"/>
      <p:bldP spid="29739" grpId="0"/>
      <p:bldP spid="29740" grpId="0"/>
      <p:bldP spid="29742" grpId="0" animBg="1"/>
      <p:bldP spid="29743" grpId="0"/>
      <p:bldP spid="2974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24579" name="Rectangle 3"/>
          <p:cNvSpPr>
            <a:spLocks noGrp="1" noChangeArrowheads="1"/>
          </p:cNvSpPr>
          <p:nvPr>
            <p:ph type="body" idx="1"/>
          </p:nvPr>
        </p:nvSpPr>
        <p:spPr>
          <a:xfrm>
            <a:off x="228600" y="1600200"/>
            <a:ext cx="8686800" cy="4525963"/>
          </a:xfrm>
        </p:spPr>
        <p:txBody>
          <a:bodyPr/>
          <a:lstStyle/>
          <a:p>
            <a:pPr marL="0" indent="0" algn="ctr" eaLnBrk="1" hangingPunct="1">
              <a:buFontTx/>
              <a:buNone/>
            </a:pPr>
            <a:r>
              <a:rPr lang="en-GB" altLang="en-US" sz="1600" b="1" u="sng" smtClean="0">
                <a:latin typeface="Comic Sans MS" pitchFamily="66" charset="0"/>
              </a:rPr>
              <a:t>You need to be able to solve equations in the form Sin/Cos/Tan(a</a:t>
            </a:r>
            <a:r>
              <a:rPr lang="el-GR" altLang="en-US" sz="1600" b="1" u="sng" smtClean="0">
                <a:latin typeface="Comic Sans MS" pitchFamily="66" charset="0"/>
              </a:rPr>
              <a:t>θ</a:t>
            </a:r>
            <a:r>
              <a:rPr lang="en-GB" altLang="en-US" sz="1600" b="1" u="sng" smtClean="0">
                <a:latin typeface="Comic Sans MS" pitchFamily="66" charset="0"/>
              </a:rPr>
              <a:t> + b) = k</a:t>
            </a:r>
            <a:endParaRPr lang="en-GB" altLang="en-US" sz="1600" smtClean="0">
              <a:latin typeface="Comic Sans MS" pitchFamily="66" charset="0"/>
            </a:endParaRPr>
          </a:p>
          <a:p>
            <a:pPr marL="0" indent="0" algn="ctr" eaLnBrk="1" hangingPunct="1">
              <a:buFontTx/>
              <a:buNone/>
            </a:pPr>
            <a:endParaRPr lang="en-GB" altLang="en-US" sz="1400" smtClean="0">
              <a:latin typeface="Comic Sans MS" pitchFamily="66" charset="0"/>
            </a:endParaRPr>
          </a:p>
          <a:p>
            <a:pPr marL="0" indent="0" algn="ctr" eaLnBrk="1" hangingPunct="1">
              <a:buFontTx/>
              <a:buNone/>
            </a:pPr>
            <a:r>
              <a:rPr lang="en-GB" altLang="en-US" sz="1400" smtClean="0">
                <a:latin typeface="Comic Sans MS" pitchFamily="66" charset="0"/>
              </a:rPr>
              <a:t>This can be a confusing process. Ensure you set your work out as done in the examples, you will start to understand better after a few practice questions. </a:t>
            </a:r>
            <a:endParaRPr lang="el-GR" altLang="en-US" sz="1400" smtClean="0">
              <a:latin typeface="Comic Sans MS" pitchFamily="66" charset="0"/>
            </a:endParaRPr>
          </a:p>
        </p:txBody>
      </p:sp>
      <p:sp>
        <p:nvSpPr>
          <p:cNvPr id="24580" name="Text Box 4"/>
          <p:cNvSpPr txBox="1">
            <a:spLocks noChangeArrowheads="1"/>
          </p:cNvSpPr>
          <p:nvPr/>
        </p:nvSpPr>
        <p:spPr bwMode="auto">
          <a:xfrm>
            <a:off x="8578850" y="6415088"/>
            <a:ext cx="56515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10C</a:t>
            </a:r>
          </a:p>
        </p:txBody>
      </p:sp>
      <p:sp>
        <p:nvSpPr>
          <p:cNvPr id="24581" name="Text Box 5"/>
          <p:cNvSpPr txBox="1">
            <a:spLocks noChangeArrowheads="1"/>
          </p:cNvSpPr>
          <p:nvPr/>
        </p:nvSpPr>
        <p:spPr bwMode="auto">
          <a:xfrm>
            <a:off x="635000" y="2895600"/>
            <a:ext cx="19812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endParaRPr lang="el-GR" altLang="en-US" sz="1400">
              <a:latin typeface="Comic Sans MS" pitchFamily="66" charset="0"/>
            </a:endParaRPr>
          </a:p>
        </p:txBody>
      </p:sp>
      <p:graphicFrame>
        <p:nvGraphicFramePr>
          <p:cNvPr id="24582" name="Object 6"/>
          <p:cNvGraphicFramePr>
            <a:graphicFrameLocks noChangeAspect="1"/>
          </p:cNvGraphicFramePr>
          <p:nvPr/>
        </p:nvGraphicFramePr>
        <p:xfrm>
          <a:off x="80963" y="3276600"/>
          <a:ext cx="3060700" cy="290513"/>
        </p:xfrm>
        <a:graphic>
          <a:graphicData uri="http://schemas.openxmlformats.org/presentationml/2006/ole">
            <p:oleObj spid="_x0000_s24640" name="Equation" r:id="rId3" imgW="2146300" imgH="203200" progId="">
              <p:embed/>
            </p:oleObj>
          </a:graphicData>
        </a:graphic>
      </p:graphicFrame>
      <p:graphicFrame>
        <p:nvGraphicFramePr>
          <p:cNvPr id="24583" name="Object 7"/>
          <p:cNvGraphicFramePr>
            <a:graphicFrameLocks noChangeAspect="1"/>
          </p:cNvGraphicFramePr>
          <p:nvPr/>
        </p:nvGraphicFramePr>
        <p:xfrm>
          <a:off x="304800" y="3505200"/>
          <a:ext cx="2555875" cy="254000"/>
        </p:xfrm>
        <a:graphic>
          <a:graphicData uri="http://schemas.openxmlformats.org/presentationml/2006/ole">
            <p:oleObj spid="_x0000_s24641" name="Equation" r:id="rId4" imgW="1790700" imgH="177800" progId="">
              <p:embed/>
            </p:oleObj>
          </a:graphicData>
        </a:graphic>
      </p:graphicFrame>
      <p:graphicFrame>
        <p:nvGraphicFramePr>
          <p:cNvPr id="30728" name="Object 8"/>
          <p:cNvGraphicFramePr>
            <a:graphicFrameLocks noChangeAspect="1"/>
          </p:cNvGraphicFramePr>
          <p:nvPr/>
        </p:nvGraphicFramePr>
        <p:xfrm>
          <a:off x="3581400" y="2743200"/>
          <a:ext cx="1477963" cy="276225"/>
        </p:xfrm>
        <a:graphic>
          <a:graphicData uri="http://schemas.openxmlformats.org/presentationml/2006/ole">
            <p:oleObj spid="_x0000_s24642" name="Equation" r:id="rId5" imgW="952087" imgH="177723" progId="">
              <p:embed/>
            </p:oleObj>
          </a:graphicData>
        </a:graphic>
      </p:graphicFrame>
      <p:graphicFrame>
        <p:nvGraphicFramePr>
          <p:cNvPr id="30729" name="Object 9"/>
          <p:cNvGraphicFramePr>
            <a:graphicFrameLocks noChangeAspect="1"/>
          </p:cNvGraphicFramePr>
          <p:nvPr/>
        </p:nvGraphicFramePr>
        <p:xfrm>
          <a:off x="3581400" y="3048000"/>
          <a:ext cx="1682750" cy="287338"/>
        </p:xfrm>
        <a:graphic>
          <a:graphicData uri="http://schemas.openxmlformats.org/presentationml/2006/ole">
            <p:oleObj spid="_x0000_s24643" name="Equation" r:id="rId6" imgW="1040948" imgH="177723" progId="">
              <p:embed/>
            </p:oleObj>
          </a:graphicData>
        </a:graphic>
      </p:graphicFrame>
      <p:graphicFrame>
        <p:nvGraphicFramePr>
          <p:cNvPr id="30730" name="Object 10"/>
          <p:cNvGraphicFramePr>
            <a:graphicFrameLocks noChangeAspect="1"/>
          </p:cNvGraphicFramePr>
          <p:nvPr/>
        </p:nvGraphicFramePr>
        <p:xfrm>
          <a:off x="6781800" y="2819400"/>
          <a:ext cx="1500188" cy="312738"/>
        </p:xfrm>
        <a:graphic>
          <a:graphicData uri="http://schemas.openxmlformats.org/presentationml/2006/ole">
            <p:oleObj spid="_x0000_s24644" name="Equation" r:id="rId7" imgW="977476" imgH="203112" progId="">
              <p:embed/>
            </p:oleObj>
          </a:graphicData>
        </a:graphic>
      </p:graphicFrame>
      <p:sp>
        <p:nvSpPr>
          <p:cNvPr id="30732" name="Line 12"/>
          <p:cNvSpPr>
            <a:spLocks noChangeShapeType="1"/>
          </p:cNvSpPr>
          <p:nvPr/>
        </p:nvSpPr>
        <p:spPr bwMode="auto">
          <a:xfrm>
            <a:off x="4724400" y="42672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0733" name="Line 13"/>
          <p:cNvSpPr>
            <a:spLocks noChangeShapeType="1"/>
          </p:cNvSpPr>
          <p:nvPr/>
        </p:nvSpPr>
        <p:spPr bwMode="auto">
          <a:xfrm>
            <a:off x="4724400" y="45720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0734" name="Line 14"/>
          <p:cNvSpPr>
            <a:spLocks noChangeShapeType="1"/>
          </p:cNvSpPr>
          <p:nvPr/>
        </p:nvSpPr>
        <p:spPr bwMode="auto">
          <a:xfrm>
            <a:off x="5410200" y="4495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0735" name="Line 15"/>
          <p:cNvSpPr>
            <a:spLocks noChangeShapeType="1"/>
          </p:cNvSpPr>
          <p:nvPr/>
        </p:nvSpPr>
        <p:spPr bwMode="auto">
          <a:xfrm>
            <a:off x="6096000" y="4495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0736" name="Line 16"/>
          <p:cNvSpPr>
            <a:spLocks noChangeShapeType="1"/>
          </p:cNvSpPr>
          <p:nvPr/>
        </p:nvSpPr>
        <p:spPr bwMode="auto">
          <a:xfrm>
            <a:off x="6781800" y="4495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0737" name="Line 17"/>
          <p:cNvSpPr>
            <a:spLocks noChangeShapeType="1"/>
          </p:cNvSpPr>
          <p:nvPr/>
        </p:nvSpPr>
        <p:spPr bwMode="auto">
          <a:xfrm>
            <a:off x="7467600" y="44958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0738" name="Arc 18"/>
          <p:cNvSpPr>
            <a:spLocks/>
          </p:cNvSpPr>
          <p:nvPr/>
        </p:nvSpPr>
        <p:spPr bwMode="auto">
          <a:xfrm flipV="1">
            <a:off x="4724400" y="3657600"/>
            <a:ext cx="698500" cy="914400"/>
          </a:xfrm>
          <a:custGeom>
            <a:avLst/>
            <a:gdLst>
              <a:gd name="T0" fmla="*/ 0 w 16484"/>
              <a:gd name="T1" fmla="*/ 0 h 21600"/>
              <a:gd name="T2" fmla="*/ 29598535 w 16484"/>
              <a:gd name="T3" fmla="*/ 13693521 h 21600"/>
              <a:gd name="T4" fmla="*/ 0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0"/>
                </a:moveTo>
                <a:cubicBezTo>
                  <a:pt x="6350" y="0"/>
                  <a:pt x="12379" y="2794"/>
                  <a:pt x="16483" y="7641"/>
                </a:cubicBezTo>
              </a:path>
              <a:path w="16484" h="21600" stroke="0" extrusionOk="0">
                <a:moveTo>
                  <a:pt x="-1" y="0"/>
                </a:moveTo>
                <a:cubicBezTo>
                  <a:pt x="6350" y="0"/>
                  <a:pt x="12379" y="2794"/>
                  <a:pt x="16483" y="7641"/>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0739" name="Text Box 19"/>
          <p:cNvSpPr txBox="1">
            <a:spLocks noChangeArrowheads="1"/>
          </p:cNvSpPr>
          <p:nvPr/>
        </p:nvSpPr>
        <p:spPr bwMode="auto">
          <a:xfrm>
            <a:off x="5181600" y="46482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90</a:t>
            </a:r>
            <a:endParaRPr lang="el-GR" altLang="en-US" sz="1200">
              <a:latin typeface="Comic Sans MS" pitchFamily="66" charset="0"/>
            </a:endParaRPr>
          </a:p>
        </p:txBody>
      </p:sp>
      <p:sp>
        <p:nvSpPr>
          <p:cNvPr id="30740" name="Line 20"/>
          <p:cNvSpPr>
            <a:spLocks noChangeShapeType="1"/>
          </p:cNvSpPr>
          <p:nvPr/>
        </p:nvSpPr>
        <p:spPr bwMode="auto">
          <a:xfrm flipV="1">
            <a:off x="4724400" y="44196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0741" name="Text Box 21"/>
          <p:cNvSpPr txBox="1">
            <a:spLocks noChangeArrowheads="1"/>
          </p:cNvSpPr>
          <p:nvPr/>
        </p:nvSpPr>
        <p:spPr bwMode="auto">
          <a:xfrm>
            <a:off x="4876800" y="41148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solidFill>
                  <a:srgbClr val="FF0000"/>
                </a:solidFill>
                <a:latin typeface="Comic Sans MS" pitchFamily="66" charset="0"/>
              </a:rPr>
              <a:t>71.6</a:t>
            </a:r>
            <a:endParaRPr lang="el-GR" altLang="en-US" sz="1200">
              <a:solidFill>
                <a:srgbClr val="FF0000"/>
              </a:solidFill>
              <a:latin typeface="Comic Sans MS" pitchFamily="66" charset="0"/>
            </a:endParaRPr>
          </a:p>
        </p:txBody>
      </p:sp>
      <p:sp>
        <p:nvSpPr>
          <p:cNvPr id="30742" name="Text Box 22"/>
          <p:cNvSpPr txBox="1">
            <a:spLocks noChangeArrowheads="1"/>
          </p:cNvSpPr>
          <p:nvPr/>
        </p:nvSpPr>
        <p:spPr bwMode="auto">
          <a:xfrm>
            <a:off x="7620000" y="44196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Tan</a:t>
            </a:r>
            <a:r>
              <a:rPr lang="el-GR" altLang="en-US" sz="1400">
                <a:latin typeface="Comic Sans MS" pitchFamily="66" charset="0"/>
              </a:rPr>
              <a:t>θ</a:t>
            </a:r>
          </a:p>
        </p:txBody>
      </p:sp>
      <p:sp>
        <p:nvSpPr>
          <p:cNvPr id="30743" name="Text Box 23"/>
          <p:cNvSpPr txBox="1">
            <a:spLocks noChangeArrowheads="1"/>
          </p:cNvSpPr>
          <p:nvPr/>
        </p:nvSpPr>
        <p:spPr bwMode="auto">
          <a:xfrm>
            <a:off x="4267200" y="4267200"/>
            <a:ext cx="52705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3</a:t>
            </a:r>
          </a:p>
        </p:txBody>
      </p:sp>
      <p:sp>
        <p:nvSpPr>
          <p:cNvPr id="30744" name="Arc 24"/>
          <p:cNvSpPr>
            <a:spLocks/>
          </p:cNvSpPr>
          <p:nvPr/>
        </p:nvSpPr>
        <p:spPr bwMode="auto">
          <a:xfrm flipH="1">
            <a:off x="5410200" y="4572000"/>
            <a:ext cx="690563" cy="914400"/>
          </a:xfrm>
          <a:custGeom>
            <a:avLst/>
            <a:gdLst>
              <a:gd name="T0" fmla="*/ 0 w 16335"/>
              <a:gd name="T1" fmla="*/ 3598 h 21600"/>
              <a:gd name="T2" fmla="*/ 29193588 w 16335"/>
              <a:gd name="T3" fmla="*/ 12827931 h 21600"/>
              <a:gd name="T4" fmla="*/ 487896 w 16335"/>
              <a:gd name="T5" fmla="*/ 38709600 h 21600"/>
              <a:gd name="T6" fmla="*/ 0 60000 65536"/>
              <a:gd name="T7" fmla="*/ 0 60000 65536"/>
              <a:gd name="T8" fmla="*/ 0 60000 65536"/>
            </a:gdLst>
            <a:ahLst/>
            <a:cxnLst>
              <a:cxn ang="T6">
                <a:pos x="T0" y="T1"/>
              </a:cxn>
              <a:cxn ang="T7">
                <a:pos x="T2" y="T3"/>
              </a:cxn>
              <a:cxn ang="T8">
                <a:pos x="T4" y="T5"/>
              </a:cxn>
            </a:cxnLst>
            <a:rect l="0" t="0" r="r" b="b"/>
            <a:pathLst>
              <a:path w="16335" h="21600" fill="none" extrusionOk="0">
                <a:moveTo>
                  <a:pt x="-1" y="1"/>
                </a:moveTo>
                <a:cubicBezTo>
                  <a:pt x="90" y="0"/>
                  <a:pt x="181" y="-1"/>
                  <a:pt x="273" y="0"/>
                </a:cubicBezTo>
                <a:cubicBezTo>
                  <a:pt x="6399" y="0"/>
                  <a:pt x="12238" y="2601"/>
                  <a:pt x="16335" y="7157"/>
                </a:cubicBezTo>
              </a:path>
              <a:path w="16335" h="21600" stroke="0" extrusionOk="0">
                <a:moveTo>
                  <a:pt x="-1" y="1"/>
                </a:moveTo>
                <a:cubicBezTo>
                  <a:pt x="90" y="0"/>
                  <a:pt x="181" y="-1"/>
                  <a:pt x="273" y="0"/>
                </a:cubicBezTo>
                <a:cubicBezTo>
                  <a:pt x="6399" y="0"/>
                  <a:pt x="12238" y="2601"/>
                  <a:pt x="16335" y="7157"/>
                </a:cubicBezTo>
                <a:lnTo>
                  <a:pt x="273" y="21600"/>
                </a:lnTo>
                <a:lnTo>
                  <a:pt x="-1" y="1"/>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0747" name="Text Box 27"/>
          <p:cNvSpPr txBox="1">
            <a:spLocks noChangeArrowheads="1"/>
          </p:cNvSpPr>
          <p:nvPr/>
        </p:nvSpPr>
        <p:spPr bwMode="auto">
          <a:xfrm>
            <a:off x="6553200" y="46482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270</a:t>
            </a:r>
            <a:endParaRPr lang="el-GR" altLang="en-US" sz="1200">
              <a:latin typeface="Comic Sans MS" pitchFamily="66" charset="0"/>
            </a:endParaRPr>
          </a:p>
        </p:txBody>
      </p:sp>
      <p:sp>
        <p:nvSpPr>
          <p:cNvPr id="30748" name="Text Box 28"/>
          <p:cNvSpPr txBox="1">
            <a:spLocks noChangeArrowheads="1"/>
          </p:cNvSpPr>
          <p:nvPr/>
        </p:nvSpPr>
        <p:spPr bwMode="auto">
          <a:xfrm>
            <a:off x="7239000" y="46482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360</a:t>
            </a:r>
            <a:endParaRPr lang="el-GR" altLang="en-US" sz="1200">
              <a:latin typeface="Comic Sans MS" pitchFamily="66" charset="0"/>
            </a:endParaRPr>
          </a:p>
        </p:txBody>
      </p:sp>
      <p:sp>
        <p:nvSpPr>
          <p:cNvPr id="30749" name="Text Box 29"/>
          <p:cNvSpPr txBox="1">
            <a:spLocks noChangeArrowheads="1"/>
          </p:cNvSpPr>
          <p:nvPr/>
        </p:nvSpPr>
        <p:spPr bwMode="auto">
          <a:xfrm>
            <a:off x="5867400" y="4648200"/>
            <a:ext cx="457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180</a:t>
            </a:r>
            <a:endParaRPr lang="el-GR" altLang="en-US" sz="1200">
              <a:latin typeface="Comic Sans MS" pitchFamily="66" charset="0"/>
            </a:endParaRPr>
          </a:p>
        </p:txBody>
      </p:sp>
      <p:graphicFrame>
        <p:nvGraphicFramePr>
          <p:cNvPr id="30750" name="Object 30"/>
          <p:cNvGraphicFramePr>
            <a:graphicFrameLocks noChangeAspect="1"/>
          </p:cNvGraphicFramePr>
          <p:nvPr/>
        </p:nvGraphicFramePr>
        <p:xfrm>
          <a:off x="3575050" y="5181600"/>
          <a:ext cx="1490663" cy="344488"/>
        </p:xfrm>
        <a:graphic>
          <a:graphicData uri="http://schemas.openxmlformats.org/presentationml/2006/ole">
            <p:oleObj spid="_x0000_s24645" name="Equation" r:id="rId8" imgW="876300" imgH="203200" progId="">
              <p:embed/>
            </p:oleObj>
          </a:graphicData>
        </a:graphic>
      </p:graphicFrame>
      <p:graphicFrame>
        <p:nvGraphicFramePr>
          <p:cNvPr id="30751" name="Object 31"/>
          <p:cNvGraphicFramePr>
            <a:graphicFrameLocks noChangeAspect="1"/>
          </p:cNvGraphicFramePr>
          <p:nvPr/>
        </p:nvGraphicFramePr>
        <p:xfrm>
          <a:off x="5029200" y="5181600"/>
          <a:ext cx="841375" cy="387350"/>
        </p:xfrm>
        <a:graphic>
          <a:graphicData uri="http://schemas.openxmlformats.org/presentationml/2006/ole">
            <p:oleObj spid="_x0000_s24646" name="Equation" r:id="rId9" imgW="495085" imgH="228501" progId="">
              <p:embed/>
            </p:oleObj>
          </a:graphicData>
        </a:graphic>
      </p:graphicFrame>
      <p:graphicFrame>
        <p:nvGraphicFramePr>
          <p:cNvPr id="30753" name="Object 33"/>
          <p:cNvGraphicFramePr>
            <a:graphicFrameLocks noChangeAspect="1"/>
          </p:cNvGraphicFramePr>
          <p:nvPr/>
        </p:nvGraphicFramePr>
        <p:xfrm>
          <a:off x="3886200" y="5943600"/>
          <a:ext cx="1422400" cy="344488"/>
        </p:xfrm>
        <a:graphic>
          <a:graphicData uri="http://schemas.openxmlformats.org/presentationml/2006/ole">
            <p:oleObj spid="_x0000_s24647" name="Equation" r:id="rId10" imgW="837836" imgH="203112" progId="">
              <p:embed/>
            </p:oleObj>
          </a:graphicData>
        </a:graphic>
      </p:graphicFrame>
      <p:graphicFrame>
        <p:nvGraphicFramePr>
          <p:cNvPr id="30754" name="Object 34"/>
          <p:cNvGraphicFramePr>
            <a:graphicFrameLocks noChangeAspect="1"/>
          </p:cNvGraphicFramePr>
          <p:nvPr/>
        </p:nvGraphicFramePr>
        <p:xfrm>
          <a:off x="5334000" y="5943600"/>
          <a:ext cx="714375" cy="387350"/>
        </p:xfrm>
        <a:graphic>
          <a:graphicData uri="http://schemas.openxmlformats.org/presentationml/2006/ole">
            <p:oleObj spid="_x0000_s24648" name="Equation" r:id="rId11" imgW="419100" imgH="228600" progId="">
              <p:embed/>
            </p:oleObj>
          </a:graphicData>
        </a:graphic>
      </p:graphicFrame>
      <p:sp>
        <p:nvSpPr>
          <p:cNvPr id="30755" name="Text Box 35"/>
          <p:cNvSpPr txBox="1">
            <a:spLocks noChangeArrowheads="1"/>
          </p:cNvSpPr>
          <p:nvPr/>
        </p:nvSpPr>
        <p:spPr bwMode="auto">
          <a:xfrm>
            <a:off x="152400" y="3886200"/>
            <a:ext cx="30480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1) Work out the acceptable interval for (20 – </a:t>
            </a:r>
            <a:r>
              <a:rPr lang="el-GR" altLang="en-US" sz="1400">
                <a:latin typeface="Comic Sans MS" pitchFamily="66" charset="0"/>
              </a:rPr>
              <a:t>θ</a:t>
            </a:r>
            <a:r>
              <a:rPr lang="en-GB" altLang="en-US" sz="1400">
                <a:latin typeface="Comic Sans MS" pitchFamily="66" charset="0"/>
              </a:rPr>
              <a:t>)</a:t>
            </a:r>
            <a:endParaRPr lang="el-GR" altLang="en-US" sz="1400">
              <a:latin typeface="Comic Sans MS" pitchFamily="66" charset="0"/>
            </a:endParaRPr>
          </a:p>
        </p:txBody>
      </p:sp>
      <p:sp>
        <p:nvSpPr>
          <p:cNvPr id="30756" name="Text Box 36"/>
          <p:cNvSpPr txBox="1">
            <a:spLocks noChangeArrowheads="1"/>
          </p:cNvSpPr>
          <p:nvPr/>
        </p:nvSpPr>
        <p:spPr bwMode="auto">
          <a:xfrm>
            <a:off x="0" y="4503738"/>
            <a:ext cx="32004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2) Work out one possible answer as before. Find </a:t>
            </a:r>
            <a:r>
              <a:rPr lang="en-GB" altLang="en-US" sz="1400" u="sng">
                <a:latin typeface="Comic Sans MS" pitchFamily="66" charset="0"/>
              </a:rPr>
              <a:t>all</a:t>
            </a:r>
            <a:r>
              <a:rPr lang="en-GB" altLang="en-US" sz="1400">
                <a:latin typeface="Comic Sans MS" pitchFamily="66" charset="0"/>
              </a:rPr>
              <a:t> values in the standard 0 – 360 range</a:t>
            </a:r>
            <a:endParaRPr lang="el-GR" altLang="en-US" sz="1400">
              <a:latin typeface="Comic Sans MS" pitchFamily="66" charset="0"/>
            </a:endParaRPr>
          </a:p>
        </p:txBody>
      </p:sp>
      <p:sp>
        <p:nvSpPr>
          <p:cNvPr id="30757" name="Text Box 37"/>
          <p:cNvSpPr txBox="1">
            <a:spLocks noChangeArrowheads="1"/>
          </p:cNvSpPr>
          <p:nvPr/>
        </p:nvSpPr>
        <p:spPr bwMode="auto">
          <a:xfrm>
            <a:off x="0" y="5334000"/>
            <a:ext cx="31242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3) Add/Subtract </a:t>
            </a:r>
            <a:r>
              <a:rPr lang="en-GB" altLang="en-US" sz="1400" u="sng">
                <a:latin typeface="Comic Sans MS" pitchFamily="66" charset="0"/>
              </a:rPr>
              <a:t>180</a:t>
            </a:r>
            <a:r>
              <a:rPr lang="en-GB" altLang="en-US" sz="1400">
                <a:latin typeface="Comic Sans MS" pitchFamily="66" charset="0"/>
              </a:rPr>
              <a:t> to these values until you have all the answers within the (20 - </a:t>
            </a:r>
            <a:r>
              <a:rPr lang="el-GR" altLang="en-US" sz="1400">
                <a:latin typeface="Comic Sans MS" pitchFamily="66" charset="0"/>
              </a:rPr>
              <a:t>θ</a:t>
            </a:r>
            <a:r>
              <a:rPr lang="en-GB" altLang="en-US" sz="1400">
                <a:latin typeface="Comic Sans MS" pitchFamily="66" charset="0"/>
              </a:rPr>
              <a:t>) range</a:t>
            </a:r>
            <a:endParaRPr lang="el-GR" altLang="en-US" sz="1400">
              <a:latin typeface="Comic Sans MS" pitchFamily="66" charset="0"/>
            </a:endParaRPr>
          </a:p>
        </p:txBody>
      </p:sp>
      <p:sp>
        <p:nvSpPr>
          <p:cNvPr id="30758" name="Text Box 38"/>
          <p:cNvSpPr txBox="1">
            <a:spLocks noChangeArrowheads="1"/>
          </p:cNvSpPr>
          <p:nvPr/>
        </p:nvSpPr>
        <p:spPr bwMode="auto">
          <a:xfrm>
            <a:off x="0" y="6127750"/>
            <a:ext cx="31242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latin typeface="Comic Sans MS" pitchFamily="66" charset="0"/>
              </a:rPr>
              <a:t>4) These answers are for (20 – </a:t>
            </a:r>
            <a:r>
              <a:rPr lang="el-GR" altLang="en-US" sz="1400">
                <a:latin typeface="Comic Sans MS" pitchFamily="66" charset="0"/>
              </a:rPr>
              <a:t>θ</a:t>
            </a:r>
            <a:r>
              <a:rPr lang="en-GB" altLang="en-US" sz="1400">
                <a:latin typeface="Comic Sans MS" pitchFamily="66" charset="0"/>
              </a:rPr>
              <a:t>). Undo this to find values for </a:t>
            </a:r>
            <a:r>
              <a:rPr lang="el-GR" altLang="en-US" sz="1400">
                <a:latin typeface="Comic Sans MS" pitchFamily="66" charset="0"/>
              </a:rPr>
              <a:t>θ</a:t>
            </a:r>
            <a:r>
              <a:rPr lang="en-GB" altLang="en-US" sz="1400">
                <a:latin typeface="Comic Sans MS" pitchFamily="66" charset="0"/>
              </a:rPr>
              <a:t> itself</a:t>
            </a:r>
            <a:endParaRPr lang="el-GR" altLang="en-US" sz="1400">
              <a:latin typeface="Comic Sans MS" pitchFamily="66" charset="0"/>
            </a:endParaRPr>
          </a:p>
        </p:txBody>
      </p:sp>
      <p:sp>
        <p:nvSpPr>
          <p:cNvPr id="24611" name="Line 39"/>
          <p:cNvSpPr>
            <a:spLocks noChangeShapeType="1"/>
          </p:cNvSpPr>
          <p:nvPr/>
        </p:nvSpPr>
        <p:spPr bwMode="auto">
          <a:xfrm>
            <a:off x="3352800" y="2895600"/>
            <a:ext cx="0" cy="3810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0760" name="Arc 40"/>
          <p:cNvSpPr>
            <a:spLocks/>
          </p:cNvSpPr>
          <p:nvPr/>
        </p:nvSpPr>
        <p:spPr bwMode="auto">
          <a:xfrm>
            <a:off x="5410200" y="2895600"/>
            <a:ext cx="152400" cy="304800"/>
          </a:xfrm>
          <a:custGeom>
            <a:avLst/>
            <a:gdLst>
              <a:gd name="T0" fmla="*/ 27247 w 22177"/>
              <a:gd name="T1" fmla="*/ 0 h 43200"/>
              <a:gd name="T2" fmla="*/ 0 w 22177"/>
              <a:gd name="T3" fmla="*/ 2150138 h 43200"/>
              <a:gd name="T4" fmla="*/ 27247 w 22177"/>
              <a:gd name="T5" fmla="*/ 1075267 h 43200"/>
              <a:gd name="T6" fmla="*/ 0 60000 65536"/>
              <a:gd name="T7" fmla="*/ 0 60000 65536"/>
              <a:gd name="T8" fmla="*/ 0 60000 65536"/>
            </a:gdLst>
            <a:ahLst/>
            <a:cxnLst>
              <a:cxn ang="T6">
                <a:pos x="T0" y="T1"/>
              </a:cxn>
              <a:cxn ang="T7">
                <a:pos x="T2" y="T3"/>
              </a:cxn>
              <a:cxn ang="T8">
                <a:pos x="T4" y="T5"/>
              </a:cxn>
            </a:cxnLst>
            <a:rect l="0" t="0" r="r" b="b"/>
            <a:pathLst>
              <a:path w="22177" h="43200" fill="none" extrusionOk="0">
                <a:moveTo>
                  <a:pt x="576" y="0"/>
                </a:moveTo>
                <a:cubicBezTo>
                  <a:pt x="12506" y="0"/>
                  <a:pt x="22177" y="9670"/>
                  <a:pt x="22177" y="21600"/>
                </a:cubicBezTo>
                <a:cubicBezTo>
                  <a:pt x="22177" y="33529"/>
                  <a:pt x="12506" y="43200"/>
                  <a:pt x="577" y="43200"/>
                </a:cubicBezTo>
                <a:cubicBezTo>
                  <a:pt x="384" y="43200"/>
                  <a:pt x="192" y="43197"/>
                  <a:pt x="-1" y="43192"/>
                </a:cubicBezTo>
              </a:path>
              <a:path w="22177" h="43200" stroke="0" extrusionOk="0">
                <a:moveTo>
                  <a:pt x="576" y="0"/>
                </a:moveTo>
                <a:cubicBezTo>
                  <a:pt x="12506" y="0"/>
                  <a:pt x="22177" y="9670"/>
                  <a:pt x="22177" y="21600"/>
                </a:cubicBezTo>
                <a:cubicBezTo>
                  <a:pt x="22177" y="33529"/>
                  <a:pt x="12506" y="43200"/>
                  <a:pt x="577" y="43200"/>
                </a:cubicBezTo>
                <a:cubicBezTo>
                  <a:pt x="384" y="43200"/>
                  <a:pt x="192" y="43197"/>
                  <a:pt x="-1" y="43192"/>
                </a:cubicBezTo>
                <a:lnTo>
                  <a:pt x="577" y="21600"/>
                </a:lnTo>
                <a:lnTo>
                  <a:pt x="576"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0761" name="Text Box 41"/>
          <p:cNvSpPr txBox="1">
            <a:spLocks noChangeArrowheads="1"/>
          </p:cNvSpPr>
          <p:nvPr/>
        </p:nvSpPr>
        <p:spPr bwMode="auto">
          <a:xfrm>
            <a:off x="5486400" y="2895600"/>
            <a:ext cx="1219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Multiply by -1</a:t>
            </a:r>
          </a:p>
        </p:txBody>
      </p:sp>
      <p:sp>
        <p:nvSpPr>
          <p:cNvPr id="30762" name="Arc 42"/>
          <p:cNvSpPr>
            <a:spLocks/>
          </p:cNvSpPr>
          <p:nvPr/>
        </p:nvSpPr>
        <p:spPr bwMode="auto">
          <a:xfrm>
            <a:off x="8305800" y="2971800"/>
            <a:ext cx="152400" cy="381000"/>
          </a:xfrm>
          <a:custGeom>
            <a:avLst/>
            <a:gdLst>
              <a:gd name="T0" fmla="*/ 27247 w 22177"/>
              <a:gd name="T1" fmla="*/ 0 h 43200"/>
              <a:gd name="T2" fmla="*/ 0 w 22177"/>
              <a:gd name="T3" fmla="*/ 3359582 h 43200"/>
              <a:gd name="T4" fmla="*/ 27247 w 22177"/>
              <a:gd name="T5" fmla="*/ 1680104 h 43200"/>
              <a:gd name="T6" fmla="*/ 0 60000 65536"/>
              <a:gd name="T7" fmla="*/ 0 60000 65536"/>
              <a:gd name="T8" fmla="*/ 0 60000 65536"/>
            </a:gdLst>
            <a:ahLst/>
            <a:cxnLst>
              <a:cxn ang="T6">
                <a:pos x="T0" y="T1"/>
              </a:cxn>
              <a:cxn ang="T7">
                <a:pos x="T2" y="T3"/>
              </a:cxn>
              <a:cxn ang="T8">
                <a:pos x="T4" y="T5"/>
              </a:cxn>
            </a:cxnLst>
            <a:rect l="0" t="0" r="r" b="b"/>
            <a:pathLst>
              <a:path w="22177" h="43200" fill="none" extrusionOk="0">
                <a:moveTo>
                  <a:pt x="576" y="0"/>
                </a:moveTo>
                <a:cubicBezTo>
                  <a:pt x="12506" y="0"/>
                  <a:pt x="22177" y="9670"/>
                  <a:pt x="22177" y="21600"/>
                </a:cubicBezTo>
                <a:cubicBezTo>
                  <a:pt x="22177" y="33529"/>
                  <a:pt x="12506" y="43200"/>
                  <a:pt x="577" y="43200"/>
                </a:cubicBezTo>
                <a:cubicBezTo>
                  <a:pt x="384" y="43200"/>
                  <a:pt x="192" y="43197"/>
                  <a:pt x="-1" y="43192"/>
                </a:cubicBezTo>
              </a:path>
              <a:path w="22177" h="43200" stroke="0" extrusionOk="0">
                <a:moveTo>
                  <a:pt x="576" y="0"/>
                </a:moveTo>
                <a:cubicBezTo>
                  <a:pt x="12506" y="0"/>
                  <a:pt x="22177" y="9670"/>
                  <a:pt x="22177" y="21600"/>
                </a:cubicBezTo>
                <a:cubicBezTo>
                  <a:pt x="22177" y="33529"/>
                  <a:pt x="12506" y="43200"/>
                  <a:pt x="577" y="43200"/>
                </a:cubicBezTo>
                <a:cubicBezTo>
                  <a:pt x="384" y="43200"/>
                  <a:pt x="192" y="43197"/>
                  <a:pt x="-1" y="43192"/>
                </a:cubicBezTo>
                <a:lnTo>
                  <a:pt x="577" y="21600"/>
                </a:lnTo>
                <a:lnTo>
                  <a:pt x="576"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0763" name="Text Box 43"/>
          <p:cNvSpPr txBox="1">
            <a:spLocks noChangeArrowheads="1"/>
          </p:cNvSpPr>
          <p:nvPr/>
        </p:nvSpPr>
        <p:spPr bwMode="auto">
          <a:xfrm>
            <a:off x="8382000" y="2895600"/>
            <a:ext cx="762000" cy="6397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Solve using tan</a:t>
            </a:r>
            <a:r>
              <a:rPr lang="en-GB" altLang="en-US" sz="1200" baseline="30000">
                <a:solidFill>
                  <a:srgbClr val="FF0000"/>
                </a:solidFill>
                <a:latin typeface="Comic Sans MS" pitchFamily="66" charset="0"/>
              </a:rPr>
              <a:t>-1</a:t>
            </a:r>
          </a:p>
        </p:txBody>
      </p:sp>
      <p:sp>
        <p:nvSpPr>
          <p:cNvPr id="30764" name="Text Box 44"/>
          <p:cNvSpPr txBox="1">
            <a:spLocks noChangeArrowheads="1"/>
          </p:cNvSpPr>
          <p:nvPr/>
        </p:nvSpPr>
        <p:spPr bwMode="auto">
          <a:xfrm>
            <a:off x="7086600" y="4953000"/>
            <a:ext cx="1752600"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Adding/Subtracting 180 to the values we worked out (staying within the range)</a:t>
            </a:r>
          </a:p>
        </p:txBody>
      </p:sp>
      <p:sp>
        <p:nvSpPr>
          <p:cNvPr id="30765" name="Line 45"/>
          <p:cNvSpPr>
            <a:spLocks noChangeShapeType="1"/>
          </p:cNvSpPr>
          <p:nvPr/>
        </p:nvSpPr>
        <p:spPr bwMode="auto">
          <a:xfrm flipH="1">
            <a:off x="6394450" y="6172200"/>
            <a:ext cx="7620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0766" name="Text Box 46"/>
          <p:cNvSpPr txBox="1">
            <a:spLocks noChangeArrowheads="1"/>
          </p:cNvSpPr>
          <p:nvPr/>
        </p:nvSpPr>
        <p:spPr bwMode="auto">
          <a:xfrm>
            <a:off x="7086600" y="5943600"/>
            <a:ext cx="838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Subtract 20</a:t>
            </a:r>
          </a:p>
        </p:txBody>
      </p:sp>
      <p:sp>
        <p:nvSpPr>
          <p:cNvPr id="30767" name="Rectangle 47"/>
          <p:cNvSpPr>
            <a:spLocks noChangeArrowheads="1"/>
          </p:cNvSpPr>
          <p:nvPr/>
        </p:nvSpPr>
        <p:spPr bwMode="auto">
          <a:xfrm>
            <a:off x="4038600" y="6324600"/>
            <a:ext cx="2057400" cy="381000"/>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graphicFrame>
        <p:nvGraphicFramePr>
          <p:cNvPr id="30769" name="Object 49"/>
          <p:cNvGraphicFramePr>
            <a:graphicFrameLocks noChangeAspect="1"/>
          </p:cNvGraphicFramePr>
          <p:nvPr/>
        </p:nvGraphicFramePr>
        <p:xfrm>
          <a:off x="3581400" y="5562600"/>
          <a:ext cx="1771650" cy="344488"/>
        </p:xfrm>
        <a:graphic>
          <a:graphicData uri="http://schemas.openxmlformats.org/presentationml/2006/ole">
            <p:oleObj spid="_x0000_s24649" name="Equation" r:id="rId12" imgW="1040948" imgH="203112" progId="">
              <p:embed/>
            </p:oleObj>
          </a:graphicData>
        </a:graphic>
      </p:graphicFrame>
      <p:graphicFrame>
        <p:nvGraphicFramePr>
          <p:cNvPr id="30770" name="Object 50"/>
          <p:cNvGraphicFramePr>
            <a:graphicFrameLocks noChangeAspect="1"/>
          </p:cNvGraphicFramePr>
          <p:nvPr/>
        </p:nvGraphicFramePr>
        <p:xfrm>
          <a:off x="5334000" y="5562600"/>
          <a:ext cx="712788" cy="387350"/>
        </p:xfrm>
        <a:graphic>
          <a:graphicData uri="http://schemas.openxmlformats.org/presentationml/2006/ole">
            <p:oleObj spid="_x0000_s24650" name="Equation" r:id="rId13" imgW="419100" imgH="228600" progId="">
              <p:embed/>
            </p:oleObj>
          </a:graphicData>
        </a:graphic>
      </p:graphicFrame>
      <p:graphicFrame>
        <p:nvGraphicFramePr>
          <p:cNvPr id="30771" name="Object 51"/>
          <p:cNvGraphicFramePr>
            <a:graphicFrameLocks noChangeAspect="1"/>
          </p:cNvGraphicFramePr>
          <p:nvPr/>
        </p:nvGraphicFramePr>
        <p:xfrm>
          <a:off x="3429000" y="3352800"/>
          <a:ext cx="2030413" cy="287338"/>
        </p:xfrm>
        <a:graphic>
          <a:graphicData uri="http://schemas.openxmlformats.org/presentationml/2006/ole">
            <p:oleObj spid="_x0000_s24651" name="Equation" r:id="rId14" imgW="1256755" imgH="177723" progId="">
              <p:embed/>
            </p:oleObj>
          </a:graphicData>
        </a:graphic>
      </p:graphicFrame>
      <p:sp>
        <p:nvSpPr>
          <p:cNvPr id="30772" name="Arc 52"/>
          <p:cNvSpPr>
            <a:spLocks/>
          </p:cNvSpPr>
          <p:nvPr/>
        </p:nvSpPr>
        <p:spPr bwMode="auto">
          <a:xfrm>
            <a:off x="5410200" y="3200400"/>
            <a:ext cx="152400" cy="304800"/>
          </a:xfrm>
          <a:custGeom>
            <a:avLst/>
            <a:gdLst>
              <a:gd name="T0" fmla="*/ 27247 w 22177"/>
              <a:gd name="T1" fmla="*/ 0 h 43200"/>
              <a:gd name="T2" fmla="*/ 0 w 22177"/>
              <a:gd name="T3" fmla="*/ 2150138 h 43200"/>
              <a:gd name="T4" fmla="*/ 27247 w 22177"/>
              <a:gd name="T5" fmla="*/ 1075267 h 43200"/>
              <a:gd name="T6" fmla="*/ 0 60000 65536"/>
              <a:gd name="T7" fmla="*/ 0 60000 65536"/>
              <a:gd name="T8" fmla="*/ 0 60000 65536"/>
            </a:gdLst>
            <a:ahLst/>
            <a:cxnLst>
              <a:cxn ang="T6">
                <a:pos x="T0" y="T1"/>
              </a:cxn>
              <a:cxn ang="T7">
                <a:pos x="T2" y="T3"/>
              </a:cxn>
              <a:cxn ang="T8">
                <a:pos x="T4" y="T5"/>
              </a:cxn>
            </a:cxnLst>
            <a:rect l="0" t="0" r="r" b="b"/>
            <a:pathLst>
              <a:path w="22177" h="43200" fill="none" extrusionOk="0">
                <a:moveTo>
                  <a:pt x="576" y="0"/>
                </a:moveTo>
                <a:cubicBezTo>
                  <a:pt x="12506" y="0"/>
                  <a:pt x="22177" y="9670"/>
                  <a:pt x="22177" y="21600"/>
                </a:cubicBezTo>
                <a:cubicBezTo>
                  <a:pt x="22177" y="33529"/>
                  <a:pt x="12506" y="43200"/>
                  <a:pt x="577" y="43200"/>
                </a:cubicBezTo>
                <a:cubicBezTo>
                  <a:pt x="384" y="43200"/>
                  <a:pt x="192" y="43197"/>
                  <a:pt x="-1" y="43192"/>
                </a:cubicBezTo>
              </a:path>
              <a:path w="22177" h="43200" stroke="0" extrusionOk="0">
                <a:moveTo>
                  <a:pt x="576" y="0"/>
                </a:moveTo>
                <a:cubicBezTo>
                  <a:pt x="12506" y="0"/>
                  <a:pt x="22177" y="9670"/>
                  <a:pt x="22177" y="21600"/>
                </a:cubicBezTo>
                <a:cubicBezTo>
                  <a:pt x="22177" y="33529"/>
                  <a:pt x="12506" y="43200"/>
                  <a:pt x="577" y="43200"/>
                </a:cubicBezTo>
                <a:cubicBezTo>
                  <a:pt x="384" y="43200"/>
                  <a:pt x="192" y="43197"/>
                  <a:pt x="-1" y="43192"/>
                </a:cubicBezTo>
                <a:lnTo>
                  <a:pt x="577" y="21600"/>
                </a:lnTo>
                <a:lnTo>
                  <a:pt x="576"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0773" name="Text Box 53"/>
          <p:cNvSpPr txBox="1">
            <a:spLocks noChangeArrowheads="1"/>
          </p:cNvSpPr>
          <p:nvPr/>
        </p:nvSpPr>
        <p:spPr bwMode="auto">
          <a:xfrm>
            <a:off x="5410200" y="3200400"/>
            <a:ext cx="9906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Add 20</a:t>
            </a:r>
          </a:p>
        </p:txBody>
      </p:sp>
      <p:graphicFrame>
        <p:nvGraphicFramePr>
          <p:cNvPr id="30774" name="Object 54"/>
          <p:cNvGraphicFramePr>
            <a:graphicFrameLocks noChangeAspect="1"/>
          </p:cNvGraphicFramePr>
          <p:nvPr/>
        </p:nvGraphicFramePr>
        <p:xfrm>
          <a:off x="3429000" y="3657600"/>
          <a:ext cx="2030413" cy="287338"/>
        </p:xfrm>
        <a:graphic>
          <a:graphicData uri="http://schemas.openxmlformats.org/presentationml/2006/ole">
            <p:oleObj spid="_x0000_s24652" name="Equation" r:id="rId15" imgW="1256755" imgH="177723" progId="">
              <p:embed/>
            </p:oleObj>
          </a:graphicData>
        </a:graphic>
      </p:graphicFrame>
      <p:sp>
        <p:nvSpPr>
          <p:cNvPr id="30775" name="Arc 55"/>
          <p:cNvSpPr>
            <a:spLocks/>
          </p:cNvSpPr>
          <p:nvPr/>
        </p:nvSpPr>
        <p:spPr bwMode="auto">
          <a:xfrm>
            <a:off x="5410200" y="3505200"/>
            <a:ext cx="152400" cy="304800"/>
          </a:xfrm>
          <a:custGeom>
            <a:avLst/>
            <a:gdLst>
              <a:gd name="T0" fmla="*/ 27247 w 22177"/>
              <a:gd name="T1" fmla="*/ 0 h 43200"/>
              <a:gd name="T2" fmla="*/ 0 w 22177"/>
              <a:gd name="T3" fmla="*/ 2150138 h 43200"/>
              <a:gd name="T4" fmla="*/ 27247 w 22177"/>
              <a:gd name="T5" fmla="*/ 1075267 h 43200"/>
              <a:gd name="T6" fmla="*/ 0 60000 65536"/>
              <a:gd name="T7" fmla="*/ 0 60000 65536"/>
              <a:gd name="T8" fmla="*/ 0 60000 65536"/>
            </a:gdLst>
            <a:ahLst/>
            <a:cxnLst>
              <a:cxn ang="T6">
                <a:pos x="T0" y="T1"/>
              </a:cxn>
              <a:cxn ang="T7">
                <a:pos x="T2" y="T3"/>
              </a:cxn>
              <a:cxn ang="T8">
                <a:pos x="T4" y="T5"/>
              </a:cxn>
            </a:cxnLst>
            <a:rect l="0" t="0" r="r" b="b"/>
            <a:pathLst>
              <a:path w="22177" h="43200" fill="none" extrusionOk="0">
                <a:moveTo>
                  <a:pt x="576" y="0"/>
                </a:moveTo>
                <a:cubicBezTo>
                  <a:pt x="12506" y="0"/>
                  <a:pt x="22177" y="9670"/>
                  <a:pt x="22177" y="21600"/>
                </a:cubicBezTo>
                <a:cubicBezTo>
                  <a:pt x="22177" y="33529"/>
                  <a:pt x="12506" y="43200"/>
                  <a:pt x="577" y="43200"/>
                </a:cubicBezTo>
                <a:cubicBezTo>
                  <a:pt x="384" y="43200"/>
                  <a:pt x="192" y="43197"/>
                  <a:pt x="-1" y="43192"/>
                </a:cubicBezTo>
              </a:path>
              <a:path w="22177" h="43200" stroke="0" extrusionOk="0">
                <a:moveTo>
                  <a:pt x="576" y="0"/>
                </a:moveTo>
                <a:cubicBezTo>
                  <a:pt x="12506" y="0"/>
                  <a:pt x="22177" y="9670"/>
                  <a:pt x="22177" y="21600"/>
                </a:cubicBezTo>
                <a:cubicBezTo>
                  <a:pt x="22177" y="33529"/>
                  <a:pt x="12506" y="43200"/>
                  <a:pt x="577" y="43200"/>
                </a:cubicBezTo>
                <a:cubicBezTo>
                  <a:pt x="384" y="43200"/>
                  <a:pt x="192" y="43197"/>
                  <a:pt x="-1" y="43192"/>
                </a:cubicBezTo>
                <a:lnTo>
                  <a:pt x="577" y="21600"/>
                </a:lnTo>
                <a:lnTo>
                  <a:pt x="576"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0776" name="Text Box 56"/>
          <p:cNvSpPr txBox="1">
            <a:spLocks noChangeArrowheads="1"/>
          </p:cNvSpPr>
          <p:nvPr/>
        </p:nvSpPr>
        <p:spPr bwMode="auto">
          <a:xfrm>
            <a:off x="5486400" y="3505200"/>
            <a:ext cx="11430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‘Turn round’</a:t>
            </a:r>
          </a:p>
        </p:txBody>
      </p:sp>
      <p:graphicFrame>
        <p:nvGraphicFramePr>
          <p:cNvPr id="30777" name="Object 57"/>
          <p:cNvGraphicFramePr>
            <a:graphicFrameLocks noChangeAspect="1"/>
          </p:cNvGraphicFramePr>
          <p:nvPr/>
        </p:nvGraphicFramePr>
        <p:xfrm>
          <a:off x="6781800" y="3200400"/>
          <a:ext cx="1441450" cy="312738"/>
        </p:xfrm>
        <a:graphic>
          <a:graphicData uri="http://schemas.openxmlformats.org/presentationml/2006/ole">
            <p:oleObj spid="_x0000_s24653" name="Equation" r:id="rId16" imgW="939392" imgH="203112" progId="">
              <p:embed/>
            </p:oleObj>
          </a:graphicData>
        </a:graphic>
      </p:graphicFrame>
      <p:sp>
        <p:nvSpPr>
          <p:cNvPr id="30778" name="Arc 58"/>
          <p:cNvSpPr>
            <a:spLocks/>
          </p:cNvSpPr>
          <p:nvPr/>
        </p:nvSpPr>
        <p:spPr bwMode="auto">
          <a:xfrm flipV="1">
            <a:off x="6096000" y="3657600"/>
            <a:ext cx="698500" cy="914400"/>
          </a:xfrm>
          <a:custGeom>
            <a:avLst/>
            <a:gdLst>
              <a:gd name="T0" fmla="*/ 0 w 16484"/>
              <a:gd name="T1" fmla="*/ 0 h 21600"/>
              <a:gd name="T2" fmla="*/ 29598535 w 16484"/>
              <a:gd name="T3" fmla="*/ 13693521 h 21600"/>
              <a:gd name="T4" fmla="*/ 0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0"/>
                </a:moveTo>
                <a:cubicBezTo>
                  <a:pt x="6350" y="0"/>
                  <a:pt x="12379" y="2794"/>
                  <a:pt x="16483" y="7641"/>
                </a:cubicBezTo>
              </a:path>
              <a:path w="16484" h="21600" stroke="0" extrusionOk="0">
                <a:moveTo>
                  <a:pt x="-1" y="0"/>
                </a:moveTo>
                <a:cubicBezTo>
                  <a:pt x="6350" y="0"/>
                  <a:pt x="12379" y="2794"/>
                  <a:pt x="16483" y="7641"/>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0780" name="Arc 60"/>
          <p:cNvSpPr>
            <a:spLocks/>
          </p:cNvSpPr>
          <p:nvPr/>
        </p:nvSpPr>
        <p:spPr bwMode="auto">
          <a:xfrm flipH="1">
            <a:off x="6781800" y="4572000"/>
            <a:ext cx="690563" cy="914400"/>
          </a:xfrm>
          <a:custGeom>
            <a:avLst/>
            <a:gdLst>
              <a:gd name="T0" fmla="*/ 0 w 16335"/>
              <a:gd name="T1" fmla="*/ 3598 h 21600"/>
              <a:gd name="T2" fmla="*/ 29193588 w 16335"/>
              <a:gd name="T3" fmla="*/ 12827931 h 21600"/>
              <a:gd name="T4" fmla="*/ 487896 w 16335"/>
              <a:gd name="T5" fmla="*/ 38709600 h 21600"/>
              <a:gd name="T6" fmla="*/ 0 60000 65536"/>
              <a:gd name="T7" fmla="*/ 0 60000 65536"/>
              <a:gd name="T8" fmla="*/ 0 60000 65536"/>
            </a:gdLst>
            <a:ahLst/>
            <a:cxnLst>
              <a:cxn ang="T6">
                <a:pos x="T0" y="T1"/>
              </a:cxn>
              <a:cxn ang="T7">
                <a:pos x="T2" y="T3"/>
              </a:cxn>
              <a:cxn ang="T8">
                <a:pos x="T4" y="T5"/>
              </a:cxn>
            </a:cxnLst>
            <a:rect l="0" t="0" r="r" b="b"/>
            <a:pathLst>
              <a:path w="16335" h="21600" fill="none" extrusionOk="0">
                <a:moveTo>
                  <a:pt x="-1" y="1"/>
                </a:moveTo>
                <a:cubicBezTo>
                  <a:pt x="90" y="0"/>
                  <a:pt x="181" y="-1"/>
                  <a:pt x="273" y="0"/>
                </a:cubicBezTo>
                <a:cubicBezTo>
                  <a:pt x="6399" y="0"/>
                  <a:pt x="12238" y="2601"/>
                  <a:pt x="16335" y="7157"/>
                </a:cubicBezTo>
              </a:path>
              <a:path w="16335" h="21600" stroke="0" extrusionOk="0">
                <a:moveTo>
                  <a:pt x="-1" y="1"/>
                </a:moveTo>
                <a:cubicBezTo>
                  <a:pt x="90" y="0"/>
                  <a:pt x="181" y="-1"/>
                  <a:pt x="273" y="0"/>
                </a:cubicBezTo>
                <a:cubicBezTo>
                  <a:pt x="6399" y="0"/>
                  <a:pt x="12238" y="2601"/>
                  <a:pt x="16335" y="7157"/>
                </a:cubicBezTo>
                <a:lnTo>
                  <a:pt x="273" y="21600"/>
                </a:lnTo>
                <a:lnTo>
                  <a:pt x="-1" y="1"/>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0781" name="Text Box 61"/>
          <p:cNvSpPr txBox="1">
            <a:spLocks noChangeArrowheads="1"/>
          </p:cNvSpPr>
          <p:nvPr/>
        </p:nvSpPr>
        <p:spPr bwMode="auto">
          <a:xfrm>
            <a:off x="6172200" y="4114800"/>
            <a:ext cx="6858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solidFill>
                  <a:srgbClr val="FF0000"/>
                </a:solidFill>
                <a:latin typeface="Comic Sans MS" pitchFamily="66" charset="0"/>
              </a:rPr>
              <a:t>251.6</a:t>
            </a:r>
            <a:endParaRPr lang="el-GR" altLang="en-US" sz="1200">
              <a:solidFill>
                <a:srgbClr val="FF0000"/>
              </a:solidFill>
              <a:latin typeface="Comic Sans MS" pitchFamily="66" charset="0"/>
            </a:endParaRPr>
          </a:p>
        </p:txBody>
      </p:sp>
      <p:graphicFrame>
        <p:nvGraphicFramePr>
          <p:cNvPr id="30782" name="Object 62"/>
          <p:cNvGraphicFramePr>
            <a:graphicFrameLocks noChangeAspect="1"/>
          </p:cNvGraphicFramePr>
          <p:nvPr/>
        </p:nvGraphicFramePr>
        <p:xfrm>
          <a:off x="5029200" y="5181600"/>
          <a:ext cx="930275" cy="387350"/>
        </p:xfrm>
        <a:graphic>
          <a:graphicData uri="http://schemas.openxmlformats.org/presentationml/2006/ole">
            <p:oleObj spid="_x0000_s24654" name="Equation" r:id="rId17" imgW="545863" imgH="228501" progId="">
              <p:embed/>
            </p:oleObj>
          </a:graphicData>
        </a:graphic>
      </p:graphicFrame>
      <p:graphicFrame>
        <p:nvGraphicFramePr>
          <p:cNvPr id="30783" name="Object 63"/>
          <p:cNvGraphicFramePr>
            <a:graphicFrameLocks noChangeAspect="1"/>
          </p:cNvGraphicFramePr>
          <p:nvPr/>
        </p:nvGraphicFramePr>
        <p:xfrm>
          <a:off x="5943600" y="5181600"/>
          <a:ext cx="930275" cy="387350"/>
        </p:xfrm>
        <a:graphic>
          <a:graphicData uri="http://schemas.openxmlformats.org/presentationml/2006/ole">
            <p:oleObj spid="_x0000_s24655" name="Equation" r:id="rId18" imgW="545863" imgH="228501" progId="">
              <p:embed/>
            </p:oleObj>
          </a:graphicData>
        </a:graphic>
      </p:graphicFrame>
      <p:sp>
        <p:nvSpPr>
          <p:cNvPr id="30784" name="Line 64"/>
          <p:cNvSpPr>
            <a:spLocks noChangeShapeType="1"/>
          </p:cNvSpPr>
          <p:nvPr/>
        </p:nvSpPr>
        <p:spPr bwMode="auto">
          <a:xfrm flipH="1">
            <a:off x="6400800" y="6553200"/>
            <a:ext cx="7620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0785" name="Text Box 65"/>
          <p:cNvSpPr txBox="1">
            <a:spLocks noChangeArrowheads="1"/>
          </p:cNvSpPr>
          <p:nvPr/>
        </p:nvSpPr>
        <p:spPr bwMode="auto">
          <a:xfrm>
            <a:off x="7092950" y="6324600"/>
            <a:ext cx="838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Multiply by -1</a:t>
            </a:r>
          </a:p>
        </p:txBody>
      </p:sp>
      <p:graphicFrame>
        <p:nvGraphicFramePr>
          <p:cNvPr id="30786" name="Object 66"/>
          <p:cNvGraphicFramePr>
            <a:graphicFrameLocks noChangeAspect="1"/>
          </p:cNvGraphicFramePr>
          <p:nvPr/>
        </p:nvGraphicFramePr>
        <p:xfrm>
          <a:off x="4038600" y="6324600"/>
          <a:ext cx="1141413" cy="344488"/>
        </p:xfrm>
        <a:graphic>
          <a:graphicData uri="http://schemas.openxmlformats.org/presentationml/2006/ole">
            <p:oleObj spid="_x0000_s24656" name="Equation" r:id="rId19" imgW="672808" imgH="203112" progId="">
              <p:embed/>
            </p:oleObj>
          </a:graphicData>
        </a:graphic>
      </p:graphicFrame>
      <p:graphicFrame>
        <p:nvGraphicFramePr>
          <p:cNvPr id="30787" name="Object 67"/>
          <p:cNvGraphicFramePr>
            <a:graphicFrameLocks noChangeAspect="1"/>
          </p:cNvGraphicFramePr>
          <p:nvPr/>
        </p:nvGraphicFramePr>
        <p:xfrm>
          <a:off x="5181600" y="6324600"/>
          <a:ext cx="844550" cy="387350"/>
        </p:xfrm>
        <a:graphic>
          <a:graphicData uri="http://schemas.openxmlformats.org/presentationml/2006/ole">
            <p:oleObj spid="_x0000_s24657" name="Equation" r:id="rId20" imgW="495085" imgH="228501" progId="">
              <p:embed/>
            </p:oleObj>
          </a:graphicData>
        </a:graphic>
      </p:graphicFrame>
      <p:pic>
        <p:nvPicPr>
          <p:cNvPr id="24638" name="Picture 68" descr="fingerprint"/>
          <p:cNvPicPr>
            <a:picLocks noChangeAspect="1" noChangeArrowheads="1"/>
          </p:cNvPicPr>
          <p:nvPr/>
        </p:nvPicPr>
        <p:blipFill>
          <a:blip r:embed="rId21" cstate="print">
            <a:extLst>
              <a:ext uri="{28A0092B-C50C-407E-A947-70E740481C1C}">
                <a14:useLocalDpi xmlns:a14="http://schemas.microsoft.com/office/drawing/2010/main" xmlns="" val="0"/>
              </a:ext>
            </a:extLst>
          </a:blip>
          <a:srcRect/>
          <a:stretch>
            <a:fillRect/>
          </a:stretch>
        </p:blipFill>
        <p:spPr bwMode="auto">
          <a:xfrm>
            <a:off x="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4639" name="Picture 69" descr="fingerprint"/>
          <p:cNvPicPr>
            <a:picLocks noChangeAspect="1" noChangeArrowheads="1"/>
          </p:cNvPicPr>
          <p:nvPr/>
        </p:nvPicPr>
        <p:blipFill>
          <a:blip r:embed="rId22" cstate="print">
            <a:extLst>
              <a:ext uri="{28A0092B-C50C-407E-A947-70E740481C1C}">
                <a14:useLocalDpi xmlns:a14="http://schemas.microsoft.com/office/drawing/2010/main" xmlns="" val="0"/>
              </a:ext>
            </a:extLst>
          </a:blip>
          <a:srcRect/>
          <a:stretch>
            <a:fillRect/>
          </a:stretch>
        </p:blipFill>
        <p:spPr bwMode="auto">
          <a:xfrm>
            <a:off x="830580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55"/>
                                        </p:tgtEl>
                                        <p:attrNameLst>
                                          <p:attrName>style.visibility</p:attrName>
                                        </p:attrNameLst>
                                      </p:cBhvr>
                                      <p:to>
                                        <p:strVal val="visible"/>
                                      </p:to>
                                    </p:set>
                                    <p:animEffect transition="in" filter="blinds(horizontal)">
                                      <p:cBhvr>
                                        <p:cTn id="7" dur="500"/>
                                        <p:tgtEl>
                                          <p:spTgt spid="307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0728"/>
                                        </p:tgtEl>
                                        <p:attrNameLst>
                                          <p:attrName>style.visibility</p:attrName>
                                        </p:attrNameLst>
                                      </p:cBhvr>
                                      <p:to>
                                        <p:strVal val="visible"/>
                                      </p:to>
                                    </p:set>
                                    <p:animEffect transition="in" filter="blinds(horizontal)">
                                      <p:cBhvr>
                                        <p:cTn id="12" dur="500"/>
                                        <p:tgtEl>
                                          <p:spTgt spid="307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0760"/>
                                        </p:tgtEl>
                                        <p:attrNameLst>
                                          <p:attrName>style.visibility</p:attrName>
                                        </p:attrNameLst>
                                      </p:cBhvr>
                                      <p:to>
                                        <p:strVal val="visible"/>
                                      </p:to>
                                    </p:set>
                                    <p:animEffect transition="in" filter="blinds(horizontal)">
                                      <p:cBhvr>
                                        <p:cTn id="17" dur="500"/>
                                        <p:tgtEl>
                                          <p:spTgt spid="3076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0761"/>
                                        </p:tgtEl>
                                        <p:attrNameLst>
                                          <p:attrName>style.visibility</p:attrName>
                                        </p:attrNameLst>
                                      </p:cBhvr>
                                      <p:to>
                                        <p:strVal val="visible"/>
                                      </p:to>
                                    </p:set>
                                    <p:animEffect transition="in" filter="blinds(horizontal)">
                                      <p:cBhvr>
                                        <p:cTn id="22" dur="500"/>
                                        <p:tgtEl>
                                          <p:spTgt spid="3076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0729"/>
                                        </p:tgtEl>
                                        <p:attrNameLst>
                                          <p:attrName>style.visibility</p:attrName>
                                        </p:attrNameLst>
                                      </p:cBhvr>
                                      <p:to>
                                        <p:strVal val="visible"/>
                                      </p:to>
                                    </p:set>
                                    <p:animEffect transition="in" filter="blinds(horizontal)">
                                      <p:cBhvr>
                                        <p:cTn id="27" dur="500"/>
                                        <p:tgtEl>
                                          <p:spTgt spid="3072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0772"/>
                                        </p:tgtEl>
                                        <p:attrNameLst>
                                          <p:attrName>style.visibility</p:attrName>
                                        </p:attrNameLst>
                                      </p:cBhvr>
                                      <p:to>
                                        <p:strVal val="visible"/>
                                      </p:to>
                                    </p:set>
                                    <p:animEffect transition="in" filter="blinds(horizontal)">
                                      <p:cBhvr>
                                        <p:cTn id="32" dur="500"/>
                                        <p:tgtEl>
                                          <p:spTgt spid="3077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0773"/>
                                        </p:tgtEl>
                                        <p:attrNameLst>
                                          <p:attrName>style.visibility</p:attrName>
                                        </p:attrNameLst>
                                      </p:cBhvr>
                                      <p:to>
                                        <p:strVal val="visible"/>
                                      </p:to>
                                    </p:set>
                                    <p:animEffect transition="in" filter="blinds(horizontal)">
                                      <p:cBhvr>
                                        <p:cTn id="37" dur="500"/>
                                        <p:tgtEl>
                                          <p:spTgt spid="3077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30771"/>
                                        </p:tgtEl>
                                        <p:attrNameLst>
                                          <p:attrName>style.visibility</p:attrName>
                                        </p:attrNameLst>
                                      </p:cBhvr>
                                      <p:to>
                                        <p:strVal val="visible"/>
                                      </p:to>
                                    </p:set>
                                    <p:animEffect transition="in" filter="blinds(horizontal)">
                                      <p:cBhvr>
                                        <p:cTn id="42" dur="500"/>
                                        <p:tgtEl>
                                          <p:spTgt spid="3077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0775"/>
                                        </p:tgtEl>
                                        <p:attrNameLst>
                                          <p:attrName>style.visibility</p:attrName>
                                        </p:attrNameLst>
                                      </p:cBhvr>
                                      <p:to>
                                        <p:strVal val="visible"/>
                                      </p:to>
                                    </p:set>
                                    <p:animEffect transition="in" filter="blinds(horizontal)">
                                      <p:cBhvr>
                                        <p:cTn id="47" dur="500"/>
                                        <p:tgtEl>
                                          <p:spTgt spid="3077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0776"/>
                                        </p:tgtEl>
                                        <p:attrNameLst>
                                          <p:attrName>style.visibility</p:attrName>
                                        </p:attrNameLst>
                                      </p:cBhvr>
                                      <p:to>
                                        <p:strVal val="visible"/>
                                      </p:to>
                                    </p:set>
                                    <p:animEffect transition="in" filter="blinds(horizontal)">
                                      <p:cBhvr>
                                        <p:cTn id="52" dur="500"/>
                                        <p:tgtEl>
                                          <p:spTgt spid="3077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30774"/>
                                        </p:tgtEl>
                                        <p:attrNameLst>
                                          <p:attrName>style.visibility</p:attrName>
                                        </p:attrNameLst>
                                      </p:cBhvr>
                                      <p:to>
                                        <p:strVal val="visible"/>
                                      </p:to>
                                    </p:set>
                                    <p:animEffect transition="in" filter="blinds(horizontal)">
                                      <p:cBhvr>
                                        <p:cTn id="57" dur="500"/>
                                        <p:tgtEl>
                                          <p:spTgt spid="3077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30756">
                                            <p:txEl>
                                              <p:pRg st="0" end="0"/>
                                            </p:txEl>
                                          </p:spTgt>
                                        </p:tgtEl>
                                        <p:attrNameLst>
                                          <p:attrName>style.visibility</p:attrName>
                                        </p:attrNameLst>
                                      </p:cBhvr>
                                      <p:to>
                                        <p:strVal val="visible"/>
                                      </p:to>
                                    </p:set>
                                    <p:animEffect transition="in" filter="blinds(horizontal)">
                                      <p:cBhvr>
                                        <p:cTn id="62" dur="500"/>
                                        <p:tgtEl>
                                          <p:spTgt spid="30756">
                                            <p:txEl>
                                              <p:pRg st="0" end="0"/>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30730"/>
                                        </p:tgtEl>
                                        <p:attrNameLst>
                                          <p:attrName>style.visibility</p:attrName>
                                        </p:attrNameLst>
                                      </p:cBhvr>
                                      <p:to>
                                        <p:strVal val="visible"/>
                                      </p:to>
                                    </p:set>
                                    <p:animEffect transition="in" filter="blinds(horizontal)">
                                      <p:cBhvr>
                                        <p:cTn id="67" dur="500"/>
                                        <p:tgtEl>
                                          <p:spTgt spid="30730"/>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30762"/>
                                        </p:tgtEl>
                                        <p:attrNameLst>
                                          <p:attrName>style.visibility</p:attrName>
                                        </p:attrNameLst>
                                      </p:cBhvr>
                                      <p:to>
                                        <p:strVal val="visible"/>
                                      </p:to>
                                    </p:set>
                                    <p:animEffect transition="in" filter="blinds(horizontal)">
                                      <p:cBhvr>
                                        <p:cTn id="72" dur="500"/>
                                        <p:tgtEl>
                                          <p:spTgt spid="30762"/>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30763"/>
                                        </p:tgtEl>
                                        <p:attrNameLst>
                                          <p:attrName>style.visibility</p:attrName>
                                        </p:attrNameLst>
                                      </p:cBhvr>
                                      <p:to>
                                        <p:strVal val="visible"/>
                                      </p:to>
                                    </p:set>
                                    <p:animEffect transition="in" filter="blinds(horizontal)">
                                      <p:cBhvr>
                                        <p:cTn id="77" dur="500"/>
                                        <p:tgtEl>
                                          <p:spTgt spid="30763"/>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nodeType="clickEffect">
                                  <p:stCondLst>
                                    <p:cond delay="0"/>
                                  </p:stCondLst>
                                  <p:childTnLst>
                                    <p:set>
                                      <p:cBhvr>
                                        <p:cTn id="81" dur="1" fill="hold">
                                          <p:stCondLst>
                                            <p:cond delay="0"/>
                                          </p:stCondLst>
                                        </p:cTn>
                                        <p:tgtEl>
                                          <p:spTgt spid="30777"/>
                                        </p:tgtEl>
                                        <p:attrNameLst>
                                          <p:attrName>style.visibility</p:attrName>
                                        </p:attrNameLst>
                                      </p:cBhvr>
                                      <p:to>
                                        <p:strVal val="visible"/>
                                      </p:to>
                                    </p:set>
                                    <p:animEffect transition="in" filter="blinds(horizontal)">
                                      <p:cBhvr>
                                        <p:cTn id="82" dur="500"/>
                                        <p:tgtEl>
                                          <p:spTgt spid="30777"/>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30732"/>
                                        </p:tgtEl>
                                        <p:attrNameLst>
                                          <p:attrName>style.visibility</p:attrName>
                                        </p:attrNameLst>
                                      </p:cBhvr>
                                      <p:to>
                                        <p:strVal val="visible"/>
                                      </p:to>
                                    </p:set>
                                    <p:animEffect transition="in" filter="blinds(horizontal)">
                                      <p:cBhvr>
                                        <p:cTn id="87" dur="500"/>
                                        <p:tgtEl>
                                          <p:spTgt spid="30732"/>
                                        </p:tgtEl>
                                      </p:cBhvr>
                                    </p:animEffect>
                                  </p:childTnLst>
                                </p:cTn>
                              </p:par>
                              <p:par>
                                <p:cTn id="88" presetID="3" presetClass="entr" presetSubtype="10" fill="hold" grpId="0" nodeType="withEffect">
                                  <p:stCondLst>
                                    <p:cond delay="0"/>
                                  </p:stCondLst>
                                  <p:childTnLst>
                                    <p:set>
                                      <p:cBhvr>
                                        <p:cTn id="89" dur="1" fill="hold">
                                          <p:stCondLst>
                                            <p:cond delay="0"/>
                                          </p:stCondLst>
                                        </p:cTn>
                                        <p:tgtEl>
                                          <p:spTgt spid="30733"/>
                                        </p:tgtEl>
                                        <p:attrNameLst>
                                          <p:attrName>style.visibility</p:attrName>
                                        </p:attrNameLst>
                                      </p:cBhvr>
                                      <p:to>
                                        <p:strVal val="visible"/>
                                      </p:to>
                                    </p:set>
                                    <p:animEffect transition="in" filter="blinds(horizontal)">
                                      <p:cBhvr>
                                        <p:cTn id="90" dur="500"/>
                                        <p:tgtEl>
                                          <p:spTgt spid="30733"/>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30734"/>
                                        </p:tgtEl>
                                        <p:attrNameLst>
                                          <p:attrName>style.visibility</p:attrName>
                                        </p:attrNameLst>
                                      </p:cBhvr>
                                      <p:to>
                                        <p:strVal val="visible"/>
                                      </p:to>
                                    </p:set>
                                    <p:animEffect transition="in" filter="blinds(horizontal)">
                                      <p:cBhvr>
                                        <p:cTn id="93" dur="500"/>
                                        <p:tgtEl>
                                          <p:spTgt spid="30734"/>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30735"/>
                                        </p:tgtEl>
                                        <p:attrNameLst>
                                          <p:attrName>style.visibility</p:attrName>
                                        </p:attrNameLst>
                                      </p:cBhvr>
                                      <p:to>
                                        <p:strVal val="visible"/>
                                      </p:to>
                                    </p:set>
                                    <p:animEffect transition="in" filter="blinds(horizontal)">
                                      <p:cBhvr>
                                        <p:cTn id="96" dur="500"/>
                                        <p:tgtEl>
                                          <p:spTgt spid="30735"/>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30736"/>
                                        </p:tgtEl>
                                        <p:attrNameLst>
                                          <p:attrName>style.visibility</p:attrName>
                                        </p:attrNameLst>
                                      </p:cBhvr>
                                      <p:to>
                                        <p:strVal val="visible"/>
                                      </p:to>
                                    </p:set>
                                    <p:animEffect transition="in" filter="blinds(horizontal)">
                                      <p:cBhvr>
                                        <p:cTn id="99" dur="500"/>
                                        <p:tgtEl>
                                          <p:spTgt spid="30736"/>
                                        </p:tgtEl>
                                      </p:cBhvr>
                                    </p:animEffect>
                                  </p:childTnLst>
                                </p:cTn>
                              </p:par>
                              <p:par>
                                <p:cTn id="100" presetID="3" presetClass="entr" presetSubtype="10" fill="hold" grpId="0" nodeType="withEffect">
                                  <p:stCondLst>
                                    <p:cond delay="0"/>
                                  </p:stCondLst>
                                  <p:childTnLst>
                                    <p:set>
                                      <p:cBhvr>
                                        <p:cTn id="101" dur="1" fill="hold">
                                          <p:stCondLst>
                                            <p:cond delay="0"/>
                                          </p:stCondLst>
                                        </p:cTn>
                                        <p:tgtEl>
                                          <p:spTgt spid="30737"/>
                                        </p:tgtEl>
                                        <p:attrNameLst>
                                          <p:attrName>style.visibility</p:attrName>
                                        </p:attrNameLst>
                                      </p:cBhvr>
                                      <p:to>
                                        <p:strVal val="visible"/>
                                      </p:to>
                                    </p:set>
                                    <p:animEffect transition="in" filter="blinds(horizontal)">
                                      <p:cBhvr>
                                        <p:cTn id="102" dur="500"/>
                                        <p:tgtEl>
                                          <p:spTgt spid="30737"/>
                                        </p:tgtEl>
                                      </p:cBhvr>
                                    </p:animEffect>
                                  </p:childTnLst>
                                </p:cTn>
                              </p:par>
                              <p:par>
                                <p:cTn id="103" presetID="3" presetClass="entr" presetSubtype="10" fill="hold" grpId="0" nodeType="withEffect">
                                  <p:stCondLst>
                                    <p:cond delay="0"/>
                                  </p:stCondLst>
                                  <p:childTnLst>
                                    <p:set>
                                      <p:cBhvr>
                                        <p:cTn id="104" dur="1" fill="hold">
                                          <p:stCondLst>
                                            <p:cond delay="0"/>
                                          </p:stCondLst>
                                        </p:cTn>
                                        <p:tgtEl>
                                          <p:spTgt spid="30738"/>
                                        </p:tgtEl>
                                        <p:attrNameLst>
                                          <p:attrName>style.visibility</p:attrName>
                                        </p:attrNameLst>
                                      </p:cBhvr>
                                      <p:to>
                                        <p:strVal val="visible"/>
                                      </p:to>
                                    </p:set>
                                    <p:animEffect transition="in" filter="blinds(horizontal)">
                                      <p:cBhvr>
                                        <p:cTn id="105" dur="500"/>
                                        <p:tgtEl>
                                          <p:spTgt spid="30738"/>
                                        </p:tgtEl>
                                      </p:cBhvr>
                                    </p:animEffect>
                                  </p:childTnLst>
                                </p:cTn>
                              </p:par>
                              <p:par>
                                <p:cTn id="106" presetID="3" presetClass="entr" presetSubtype="10" fill="hold" grpId="0" nodeType="withEffect">
                                  <p:stCondLst>
                                    <p:cond delay="0"/>
                                  </p:stCondLst>
                                  <p:childTnLst>
                                    <p:set>
                                      <p:cBhvr>
                                        <p:cTn id="107" dur="1" fill="hold">
                                          <p:stCondLst>
                                            <p:cond delay="0"/>
                                          </p:stCondLst>
                                        </p:cTn>
                                        <p:tgtEl>
                                          <p:spTgt spid="30739"/>
                                        </p:tgtEl>
                                        <p:attrNameLst>
                                          <p:attrName>style.visibility</p:attrName>
                                        </p:attrNameLst>
                                      </p:cBhvr>
                                      <p:to>
                                        <p:strVal val="visible"/>
                                      </p:to>
                                    </p:set>
                                    <p:animEffect transition="in" filter="blinds(horizontal)">
                                      <p:cBhvr>
                                        <p:cTn id="108" dur="500"/>
                                        <p:tgtEl>
                                          <p:spTgt spid="30739"/>
                                        </p:tgtEl>
                                      </p:cBhvr>
                                    </p:animEffect>
                                  </p:childTnLst>
                                </p:cTn>
                              </p:par>
                              <p:par>
                                <p:cTn id="109" presetID="3" presetClass="entr" presetSubtype="10" fill="hold" grpId="0" nodeType="withEffect">
                                  <p:stCondLst>
                                    <p:cond delay="0"/>
                                  </p:stCondLst>
                                  <p:childTnLst>
                                    <p:set>
                                      <p:cBhvr>
                                        <p:cTn id="110" dur="1" fill="hold">
                                          <p:stCondLst>
                                            <p:cond delay="0"/>
                                          </p:stCondLst>
                                        </p:cTn>
                                        <p:tgtEl>
                                          <p:spTgt spid="30742"/>
                                        </p:tgtEl>
                                        <p:attrNameLst>
                                          <p:attrName>style.visibility</p:attrName>
                                        </p:attrNameLst>
                                      </p:cBhvr>
                                      <p:to>
                                        <p:strVal val="visible"/>
                                      </p:to>
                                    </p:set>
                                    <p:animEffect transition="in" filter="blinds(horizontal)">
                                      <p:cBhvr>
                                        <p:cTn id="111" dur="500"/>
                                        <p:tgtEl>
                                          <p:spTgt spid="30742"/>
                                        </p:tgtEl>
                                      </p:cBhvr>
                                    </p:animEffect>
                                  </p:childTnLst>
                                </p:cTn>
                              </p:par>
                              <p:par>
                                <p:cTn id="112" presetID="3" presetClass="entr" presetSubtype="10" fill="hold" grpId="0" nodeType="withEffect">
                                  <p:stCondLst>
                                    <p:cond delay="0"/>
                                  </p:stCondLst>
                                  <p:childTnLst>
                                    <p:set>
                                      <p:cBhvr>
                                        <p:cTn id="113" dur="1" fill="hold">
                                          <p:stCondLst>
                                            <p:cond delay="0"/>
                                          </p:stCondLst>
                                        </p:cTn>
                                        <p:tgtEl>
                                          <p:spTgt spid="30744"/>
                                        </p:tgtEl>
                                        <p:attrNameLst>
                                          <p:attrName>style.visibility</p:attrName>
                                        </p:attrNameLst>
                                      </p:cBhvr>
                                      <p:to>
                                        <p:strVal val="visible"/>
                                      </p:to>
                                    </p:set>
                                    <p:animEffect transition="in" filter="blinds(horizontal)">
                                      <p:cBhvr>
                                        <p:cTn id="114" dur="500"/>
                                        <p:tgtEl>
                                          <p:spTgt spid="30744"/>
                                        </p:tgtEl>
                                      </p:cBhvr>
                                    </p:animEffect>
                                  </p:childTnLst>
                                </p:cTn>
                              </p:par>
                              <p:par>
                                <p:cTn id="115" presetID="3" presetClass="entr" presetSubtype="10" fill="hold" grpId="0" nodeType="withEffect">
                                  <p:stCondLst>
                                    <p:cond delay="0"/>
                                  </p:stCondLst>
                                  <p:childTnLst>
                                    <p:set>
                                      <p:cBhvr>
                                        <p:cTn id="116" dur="1" fill="hold">
                                          <p:stCondLst>
                                            <p:cond delay="0"/>
                                          </p:stCondLst>
                                        </p:cTn>
                                        <p:tgtEl>
                                          <p:spTgt spid="30747"/>
                                        </p:tgtEl>
                                        <p:attrNameLst>
                                          <p:attrName>style.visibility</p:attrName>
                                        </p:attrNameLst>
                                      </p:cBhvr>
                                      <p:to>
                                        <p:strVal val="visible"/>
                                      </p:to>
                                    </p:set>
                                    <p:animEffect transition="in" filter="blinds(horizontal)">
                                      <p:cBhvr>
                                        <p:cTn id="117" dur="500"/>
                                        <p:tgtEl>
                                          <p:spTgt spid="30747"/>
                                        </p:tgtEl>
                                      </p:cBhvr>
                                    </p:animEffect>
                                  </p:childTnLst>
                                </p:cTn>
                              </p:par>
                              <p:par>
                                <p:cTn id="118" presetID="3" presetClass="entr" presetSubtype="10" fill="hold" grpId="0" nodeType="withEffect">
                                  <p:stCondLst>
                                    <p:cond delay="0"/>
                                  </p:stCondLst>
                                  <p:childTnLst>
                                    <p:set>
                                      <p:cBhvr>
                                        <p:cTn id="119" dur="1" fill="hold">
                                          <p:stCondLst>
                                            <p:cond delay="0"/>
                                          </p:stCondLst>
                                        </p:cTn>
                                        <p:tgtEl>
                                          <p:spTgt spid="30748"/>
                                        </p:tgtEl>
                                        <p:attrNameLst>
                                          <p:attrName>style.visibility</p:attrName>
                                        </p:attrNameLst>
                                      </p:cBhvr>
                                      <p:to>
                                        <p:strVal val="visible"/>
                                      </p:to>
                                    </p:set>
                                    <p:animEffect transition="in" filter="blinds(horizontal)">
                                      <p:cBhvr>
                                        <p:cTn id="120" dur="500"/>
                                        <p:tgtEl>
                                          <p:spTgt spid="30748"/>
                                        </p:tgtEl>
                                      </p:cBhvr>
                                    </p:animEffect>
                                  </p:childTnLst>
                                </p:cTn>
                              </p:par>
                              <p:par>
                                <p:cTn id="121" presetID="3" presetClass="entr" presetSubtype="10" fill="hold" grpId="0" nodeType="withEffect">
                                  <p:stCondLst>
                                    <p:cond delay="0"/>
                                  </p:stCondLst>
                                  <p:childTnLst>
                                    <p:set>
                                      <p:cBhvr>
                                        <p:cTn id="122" dur="1" fill="hold">
                                          <p:stCondLst>
                                            <p:cond delay="0"/>
                                          </p:stCondLst>
                                        </p:cTn>
                                        <p:tgtEl>
                                          <p:spTgt spid="30749"/>
                                        </p:tgtEl>
                                        <p:attrNameLst>
                                          <p:attrName>style.visibility</p:attrName>
                                        </p:attrNameLst>
                                      </p:cBhvr>
                                      <p:to>
                                        <p:strVal val="visible"/>
                                      </p:to>
                                    </p:set>
                                    <p:animEffect transition="in" filter="blinds(horizontal)">
                                      <p:cBhvr>
                                        <p:cTn id="123" dur="500"/>
                                        <p:tgtEl>
                                          <p:spTgt spid="30749"/>
                                        </p:tgtEl>
                                      </p:cBhvr>
                                    </p:animEffect>
                                  </p:childTnLst>
                                </p:cTn>
                              </p:par>
                              <p:par>
                                <p:cTn id="124" presetID="3" presetClass="entr" presetSubtype="10" fill="hold" grpId="0" nodeType="withEffect">
                                  <p:stCondLst>
                                    <p:cond delay="0"/>
                                  </p:stCondLst>
                                  <p:childTnLst>
                                    <p:set>
                                      <p:cBhvr>
                                        <p:cTn id="125" dur="1" fill="hold">
                                          <p:stCondLst>
                                            <p:cond delay="0"/>
                                          </p:stCondLst>
                                        </p:cTn>
                                        <p:tgtEl>
                                          <p:spTgt spid="30778"/>
                                        </p:tgtEl>
                                        <p:attrNameLst>
                                          <p:attrName>style.visibility</p:attrName>
                                        </p:attrNameLst>
                                      </p:cBhvr>
                                      <p:to>
                                        <p:strVal val="visible"/>
                                      </p:to>
                                    </p:set>
                                    <p:animEffect transition="in" filter="blinds(horizontal)">
                                      <p:cBhvr>
                                        <p:cTn id="126" dur="500"/>
                                        <p:tgtEl>
                                          <p:spTgt spid="30778"/>
                                        </p:tgtEl>
                                      </p:cBhvr>
                                    </p:animEffect>
                                  </p:childTnLst>
                                </p:cTn>
                              </p:par>
                              <p:par>
                                <p:cTn id="127" presetID="3" presetClass="entr" presetSubtype="10" fill="hold" grpId="0" nodeType="withEffect">
                                  <p:stCondLst>
                                    <p:cond delay="0"/>
                                  </p:stCondLst>
                                  <p:childTnLst>
                                    <p:set>
                                      <p:cBhvr>
                                        <p:cTn id="128" dur="1" fill="hold">
                                          <p:stCondLst>
                                            <p:cond delay="0"/>
                                          </p:stCondLst>
                                        </p:cTn>
                                        <p:tgtEl>
                                          <p:spTgt spid="30780"/>
                                        </p:tgtEl>
                                        <p:attrNameLst>
                                          <p:attrName>style.visibility</p:attrName>
                                        </p:attrNameLst>
                                      </p:cBhvr>
                                      <p:to>
                                        <p:strVal val="visible"/>
                                      </p:to>
                                    </p:set>
                                    <p:animEffect transition="in" filter="blinds(horizontal)">
                                      <p:cBhvr>
                                        <p:cTn id="129" dur="500"/>
                                        <p:tgtEl>
                                          <p:spTgt spid="30780"/>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30743"/>
                                        </p:tgtEl>
                                        <p:attrNameLst>
                                          <p:attrName>style.visibility</p:attrName>
                                        </p:attrNameLst>
                                      </p:cBhvr>
                                      <p:to>
                                        <p:strVal val="visible"/>
                                      </p:to>
                                    </p:set>
                                    <p:animEffect transition="in" filter="blinds(horizontal)">
                                      <p:cBhvr>
                                        <p:cTn id="134" dur="500"/>
                                        <p:tgtEl>
                                          <p:spTgt spid="30743"/>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5" fill="hold" grpId="0" nodeType="clickEffect">
                                  <p:stCondLst>
                                    <p:cond delay="0"/>
                                  </p:stCondLst>
                                  <p:childTnLst>
                                    <p:set>
                                      <p:cBhvr>
                                        <p:cTn id="138" dur="1" fill="hold">
                                          <p:stCondLst>
                                            <p:cond delay="0"/>
                                          </p:stCondLst>
                                        </p:cTn>
                                        <p:tgtEl>
                                          <p:spTgt spid="30740"/>
                                        </p:tgtEl>
                                        <p:attrNameLst>
                                          <p:attrName>style.visibility</p:attrName>
                                        </p:attrNameLst>
                                      </p:cBhvr>
                                      <p:to>
                                        <p:strVal val="visible"/>
                                      </p:to>
                                    </p:set>
                                    <p:animEffect transition="in" filter="blinds(vertical)">
                                      <p:cBhvr>
                                        <p:cTn id="139" dur="500"/>
                                        <p:tgtEl>
                                          <p:spTgt spid="30740"/>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30741"/>
                                        </p:tgtEl>
                                        <p:attrNameLst>
                                          <p:attrName>style.visibility</p:attrName>
                                        </p:attrNameLst>
                                      </p:cBhvr>
                                      <p:to>
                                        <p:strVal val="visible"/>
                                      </p:to>
                                    </p:set>
                                    <p:animEffect transition="in" filter="blinds(horizontal)">
                                      <p:cBhvr>
                                        <p:cTn id="144" dur="500"/>
                                        <p:tgtEl>
                                          <p:spTgt spid="30741"/>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3" presetClass="entr" presetSubtype="10" fill="hold" grpId="0" nodeType="clickEffect">
                                  <p:stCondLst>
                                    <p:cond delay="0"/>
                                  </p:stCondLst>
                                  <p:childTnLst>
                                    <p:set>
                                      <p:cBhvr>
                                        <p:cTn id="148" dur="1" fill="hold">
                                          <p:stCondLst>
                                            <p:cond delay="0"/>
                                          </p:stCondLst>
                                        </p:cTn>
                                        <p:tgtEl>
                                          <p:spTgt spid="30781"/>
                                        </p:tgtEl>
                                        <p:attrNameLst>
                                          <p:attrName>style.visibility</p:attrName>
                                        </p:attrNameLst>
                                      </p:cBhvr>
                                      <p:to>
                                        <p:strVal val="visible"/>
                                      </p:to>
                                    </p:set>
                                    <p:animEffect transition="in" filter="blinds(horizontal)">
                                      <p:cBhvr>
                                        <p:cTn id="149" dur="500"/>
                                        <p:tgtEl>
                                          <p:spTgt spid="30781"/>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 presetClass="entr" presetSubtype="10" fill="hold" nodeType="clickEffect">
                                  <p:stCondLst>
                                    <p:cond delay="0"/>
                                  </p:stCondLst>
                                  <p:childTnLst>
                                    <p:set>
                                      <p:cBhvr>
                                        <p:cTn id="153" dur="1" fill="hold">
                                          <p:stCondLst>
                                            <p:cond delay="0"/>
                                          </p:stCondLst>
                                        </p:cTn>
                                        <p:tgtEl>
                                          <p:spTgt spid="30750"/>
                                        </p:tgtEl>
                                        <p:attrNameLst>
                                          <p:attrName>style.visibility</p:attrName>
                                        </p:attrNameLst>
                                      </p:cBhvr>
                                      <p:to>
                                        <p:strVal val="visible"/>
                                      </p:to>
                                    </p:set>
                                    <p:animEffect transition="in" filter="blinds(horizontal)">
                                      <p:cBhvr>
                                        <p:cTn id="154" dur="500"/>
                                        <p:tgtEl>
                                          <p:spTgt spid="30750"/>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3" presetClass="entr" presetSubtype="10" fill="hold" nodeType="clickEffect">
                                  <p:stCondLst>
                                    <p:cond delay="0"/>
                                  </p:stCondLst>
                                  <p:childTnLst>
                                    <p:set>
                                      <p:cBhvr>
                                        <p:cTn id="158" dur="1" fill="hold">
                                          <p:stCondLst>
                                            <p:cond delay="0"/>
                                          </p:stCondLst>
                                        </p:cTn>
                                        <p:tgtEl>
                                          <p:spTgt spid="30757">
                                            <p:txEl>
                                              <p:pRg st="0" end="0"/>
                                            </p:txEl>
                                          </p:spTgt>
                                        </p:tgtEl>
                                        <p:attrNameLst>
                                          <p:attrName>style.visibility</p:attrName>
                                        </p:attrNameLst>
                                      </p:cBhvr>
                                      <p:to>
                                        <p:strVal val="visible"/>
                                      </p:to>
                                    </p:set>
                                    <p:animEffect transition="in" filter="blinds(horizontal)">
                                      <p:cBhvr>
                                        <p:cTn id="159" dur="500"/>
                                        <p:tgtEl>
                                          <p:spTgt spid="30757">
                                            <p:txEl>
                                              <p:pRg st="0" end="0"/>
                                            </p:txEl>
                                          </p:spTgt>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grpId="0" nodeType="clickEffect">
                                  <p:stCondLst>
                                    <p:cond delay="0"/>
                                  </p:stCondLst>
                                  <p:childTnLst>
                                    <p:set>
                                      <p:cBhvr>
                                        <p:cTn id="163" dur="1" fill="hold">
                                          <p:stCondLst>
                                            <p:cond delay="0"/>
                                          </p:stCondLst>
                                        </p:cTn>
                                        <p:tgtEl>
                                          <p:spTgt spid="30764"/>
                                        </p:tgtEl>
                                        <p:attrNameLst>
                                          <p:attrName>style.visibility</p:attrName>
                                        </p:attrNameLst>
                                      </p:cBhvr>
                                      <p:to>
                                        <p:strVal val="visible"/>
                                      </p:to>
                                    </p:set>
                                    <p:animEffect transition="in" filter="blinds(horizontal)">
                                      <p:cBhvr>
                                        <p:cTn id="164" dur="500"/>
                                        <p:tgtEl>
                                          <p:spTgt spid="30764"/>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3" presetClass="entr" presetSubtype="10" fill="hold" nodeType="clickEffect">
                                  <p:stCondLst>
                                    <p:cond delay="0"/>
                                  </p:stCondLst>
                                  <p:childTnLst>
                                    <p:set>
                                      <p:cBhvr>
                                        <p:cTn id="168" dur="1" fill="hold">
                                          <p:stCondLst>
                                            <p:cond delay="0"/>
                                          </p:stCondLst>
                                        </p:cTn>
                                        <p:tgtEl>
                                          <p:spTgt spid="30751"/>
                                        </p:tgtEl>
                                        <p:attrNameLst>
                                          <p:attrName>style.visibility</p:attrName>
                                        </p:attrNameLst>
                                      </p:cBhvr>
                                      <p:to>
                                        <p:strVal val="visible"/>
                                      </p:to>
                                    </p:set>
                                    <p:animEffect transition="in" filter="blinds(horizontal)">
                                      <p:cBhvr>
                                        <p:cTn id="169" dur="500"/>
                                        <p:tgtEl>
                                          <p:spTgt spid="30751"/>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3" presetClass="exit" presetSubtype="10" fill="hold" nodeType="clickEffect">
                                  <p:stCondLst>
                                    <p:cond delay="0"/>
                                  </p:stCondLst>
                                  <p:childTnLst>
                                    <p:animEffect transition="out" filter="blinds(horizontal)">
                                      <p:cBhvr>
                                        <p:cTn id="173" dur="500"/>
                                        <p:tgtEl>
                                          <p:spTgt spid="30751"/>
                                        </p:tgtEl>
                                      </p:cBhvr>
                                    </p:animEffect>
                                    <p:set>
                                      <p:cBhvr>
                                        <p:cTn id="174" dur="1" fill="hold">
                                          <p:stCondLst>
                                            <p:cond delay="499"/>
                                          </p:stCondLst>
                                        </p:cTn>
                                        <p:tgtEl>
                                          <p:spTgt spid="30751"/>
                                        </p:tgtEl>
                                        <p:attrNameLst>
                                          <p:attrName>style.visibility</p:attrName>
                                        </p:attrNameLst>
                                      </p:cBhvr>
                                      <p:to>
                                        <p:strVal val="hidden"/>
                                      </p:to>
                                    </p:se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3" presetClass="entr" presetSubtype="10" fill="hold" nodeType="clickEffect">
                                  <p:stCondLst>
                                    <p:cond delay="0"/>
                                  </p:stCondLst>
                                  <p:childTnLst>
                                    <p:set>
                                      <p:cBhvr>
                                        <p:cTn id="178" dur="1" fill="hold">
                                          <p:stCondLst>
                                            <p:cond delay="0"/>
                                          </p:stCondLst>
                                        </p:cTn>
                                        <p:tgtEl>
                                          <p:spTgt spid="30782"/>
                                        </p:tgtEl>
                                        <p:attrNameLst>
                                          <p:attrName>style.visibility</p:attrName>
                                        </p:attrNameLst>
                                      </p:cBhvr>
                                      <p:to>
                                        <p:strVal val="visible"/>
                                      </p:to>
                                    </p:set>
                                    <p:animEffect transition="in" filter="blinds(horizontal)">
                                      <p:cBhvr>
                                        <p:cTn id="179" dur="500"/>
                                        <p:tgtEl>
                                          <p:spTgt spid="30782"/>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3" presetClass="entr" presetSubtype="10" fill="hold" nodeType="clickEffect">
                                  <p:stCondLst>
                                    <p:cond delay="0"/>
                                  </p:stCondLst>
                                  <p:childTnLst>
                                    <p:set>
                                      <p:cBhvr>
                                        <p:cTn id="183" dur="1" fill="hold">
                                          <p:stCondLst>
                                            <p:cond delay="0"/>
                                          </p:stCondLst>
                                        </p:cTn>
                                        <p:tgtEl>
                                          <p:spTgt spid="30783"/>
                                        </p:tgtEl>
                                        <p:attrNameLst>
                                          <p:attrName>style.visibility</p:attrName>
                                        </p:attrNameLst>
                                      </p:cBhvr>
                                      <p:to>
                                        <p:strVal val="visible"/>
                                      </p:to>
                                    </p:set>
                                    <p:animEffect transition="in" filter="blinds(horizontal)">
                                      <p:cBhvr>
                                        <p:cTn id="184" dur="500"/>
                                        <p:tgtEl>
                                          <p:spTgt spid="30783"/>
                                        </p:tgtEl>
                                      </p:cBhvr>
                                    </p:animEffec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3" presetClass="exit" presetSubtype="10" fill="hold" nodeType="clickEffect">
                                  <p:stCondLst>
                                    <p:cond delay="0"/>
                                  </p:stCondLst>
                                  <p:childTnLst>
                                    <p:animEffect transition="out" filter="blinds(horizontal)">
                                      <p:cBhvr>
                                        <p:cTn id="188" dur="500"/>
                                        <p:tgtEl>
                                          <p:spTgt spid="30783"/>
                                        </p:tgtEl>
                                      </p:cBhvr>
                                    </p:animEffect>
                                    <p:set>
                                      <p:cBhvr>
                                        <p:cTn id="189" dur="1" fill="hold">
                                          <p:stCondLst>
                                            <p:cond delay="499"/>
                                          </p:stCondLst>
                                        </p:cTn>
                                        <p:tgtEl>
                                          <p:spTgt spid="30783"/>
                                        </p:tgtEl>
                                        <p:attrNameLst>
                                          <p:attrName>style.visibility</p:attrName>
                                        </p:attrNameLst>
                                      </p:cBhvr>
                                      <p:to>
                                        <p:strVal val="hidden"/>
                                      </p:to>
                                    </p:set>
                                  </p:childTnLst>
                                </p:cTn>
                              </p:par>
                            </p:childTnLst>
                          </p:cTn>
                        </p:par>
                      </p:childTnLst>
                    </p:cTn>
                  </p:par>
                  <p:par>
                    <p:cTn id="190" fill="hold" nodeType="clickPar">
                      <p:stCondLst>
                        <p:cond delay="indefinite"/>
                      </p:stCondLst>
                      <p:childTnLst>
                        <p:par>
                          <p:cTn id="191" fill="hold" nodeType="withGroup">
                            <p:stCondLst>
                              <p:cond delay="0"/>
                            </p:stCondLst>
                            <p:childTnLst>
                              <p:par>
                                <p:cTn id="192" presetID="3" presetClass="entr" presetSubtype="10" fill="hold" nodeType="clickEffect">
                                  <p:stCondLst>
                                    <p:cond delay="0"/>
                                  </p:stCondLst>
                                  <p:childTnLst>
                                    <p:set>
                                      <p:cBhvr>
                                        <p:cTn id="193" dur="1" fill="hold">
                                          <p:stCondLst>
                                            <p:cond delay="0"/>
                                          </p:stCondLst>
                                        </p:cTn>
                                        <p:tgtEl>
                                          <p:spTgt spid="30769"/>
                                        </p:tgtEl>
                                        <p:attrNameLst>
                                          <p:attrName>style.visibility</p:attrName>
                                        </p:attrNameLst>
                                      </p:cBhvr>
                                      <p:to>
                                        <p:strVal val="visible"/>
                                      </p:to>
                                    </p:set>
                                    <p:animEffect transition="in" filter="blinds(horizontal)">
                                      <p:cBhvr>
                                        <p:cTn id="194" dur="500"/>
                                        <p:tgtEl>
                                          <p:spTgt spid="30769"/>
                                        </p:tgtEl>
                                      </p:cBhvr>
                                    </p:animEffect>
                                  </p:childTnLst>
                                </p:cTn>
                              </p:par>
                              <p:par>
                                <p:cTn id="195" presetID="3" presetClass="entr" presetSubtype="10" fill="hold" nodeType="withEffect">
                                  <p:stCondLst>
                                    <p:cond delay="0"/>
                                  </p:stCondLst>
                                  <p:childTnLst>
                                    <p:set>
                                      <p:cBhvr>
                                        <p:cTn id="196" dur="1" fill="hold">
                                          <p:stCondLst>
                                            <p:cond delay="0"/>
                                          </p:stCondLst>
                                        </p:cTn>
                                        <p:tgtEl>
                                          <p:spTgt spid="30770"/>
                                        </p:tgtEl>
                                        <p:attrNameLst>
                                          <p:attrName>style.visibility</p:attrName>
                                        </p:attrNameLst>
                                      </p:cBhvr>
                                      <p:to>
                                        <p:strVal val="visible"/>
                                      </p:to>
                                    </p:set>
                                    <p:animEffect transition="in" filter="blinds(horizontal)">
                                      <p:cBhvr>
                                        <p:cTn id="197" dur="500"/>
                                        <p:tgtEl>
                                          <p:spTgt spid="30770"/>
                                        </p:tgtEl>
                                      </p:cBhvr>
                                    </p:animEffect>
                                  </p:childTnLst>
                                </p:cTn>
                              </p:par>
                            </p:childTnLst>
                          </p:cTn>
                        </p:par>
                      </p:childTnLst>
                    </p:cTn>
                  </p:par>
                  <p:par>
                    <p:cTn id="198" fill="hold" nodeType="clickPar">
                      <p:stCondLst>
                        <p:cond delay="indefinite"/>
                      </p:stCondLst>
                      <p:childTnLst>
                        <p:par>
                          <p:cTn id="199" fill="hold" nodeType="withGroup">
                            <p:stCondLst>
                              <p:cond delay="0"/>
                            </p:stCondLst>
                            <p:childTnLst>
                              <p:par>
                                <p:cTn id="200" presetID="3" presetClass="entr" presetSubtype="10" fill="hold" nodeType="clickEffect">
                                  <p:stCondLst>
                                    <p:cond delay="0"/>
                                  </p:stCondLst>
                                  <p:childTnLst>
                                    <p:set>
                                      <p:cBhvr>
                                        <p:cTn id="201" dur="1" fill="hold">
                                          <p:stCondLst>
                                            <p:cond delay="0"/>
                                          </p:stCondLst>
                                        </p:cTn>
                                        <p:tgtEl>
                                          <p:spTgt spid="30758">
                                            <p:txEl>
                                              <p:pRg st="0" end="0"/>
                                            </p:txEl>
                                          </p:spTgt>
                                        </p:tgtEl>
                                        <p:attrNameLst>
                                          <p:attrName>style.visibility</p:attrName>
                                        </p:attrNameLst>
                                      </p:cBhvr>
                                      <p:to>
                                        <p:strVal val="visible"/>
                                      </p:to>
                                    </p:set>
                                    <p:animEffect transition="in" filter="blinds(horizontal)">
                                      <p:cBhvr>
                                        <p:cTn id="202" dur="500"/>
                                        <p:tgtEl>
                                          <p:spTgt spid="30758">
                                            <p:txEl>
                                              <p:pRg st="0" end="0"/>
                                            </p:txEl>
                                          </p:spTgt>
                                        </p:tgtEl>
                                      </p:cBhvr>
                                    </p:animEffect>
                                  </p:childTnLst>
                                </p:cTn>
                              </p:par>
                            </p:childTnLst>
                          </p:cTn>
                        </p:par>
                      </p:childTnLst>
                    </p:cTn>
                  </p:par>
                  <p:par>
                    <p:cTn id="203" fill="hold" nodeType="clickPar">
                      <p:stCondLst>
                        <p:cond delay="indefinite"/>
                      </p:stCondLst>
                      <p:childTnLst>
                        <p:par>
                          <p:cTn id="204" fill="hold" nodeType="withGroup">
                            <p:stCondLst>
                              <p:cond delay="0"/>
                            </p:stCondLst>
                            <p:childTnLst>
                              <p:par>
                                <p:cTn id="205" presetID="3" presetClass="entr" presetSubtype="10" fill="hold" grpId="0" nodeType="clickEffect">
                                  <p:stCondLst>
                                    <p:cond delay="0"/>
                                  </p:stCondLst>
                                  <p:childTnLst>
                                    <p:set>
                                      <p:cBhvr>
                                        <p:cTn id="206" dur="1" fill="hold">
                                          <p:stCondLst>
                                            <p:cond delay="0"/>
                                          </p:stCondLst>
                                        </p:cTn>
                                        <p:tgtEl>
                                          <p:spTgt spid="30765"/>
                                        </p:tgtEl>
                                        <p:attrNameLst>
                                          <p:attrName>style.visibility</p:attrName>
                                        </p:attrNameLst>
                                      </p:cBhvr>
                                      <p:to>
                                        <p:strVal val="visible"/>
                                      </p:to>
                                    </p:set>
                                    <p:animEffect transition="in" filter="blinds(horizontal)">
                                      <p:cBhvr>
                                        <p:cTn id="207" dur="500"/>
                                        <p:tgtEl>
                                          <p:spTgt spid="30765"/>
                                        </p:tgtEl>
                                      </p:cBhvr>
                                    </p:animEffect>
                                  </p:childTnLst>
                                </p:cTn>
                              </p:par>
                              <p:par>
                                <p:cTn id="208" presetID="3" presetClass="entr" presetSubtype="10" fill="hold" grpId="0" nodeType="withEffect">
                                  <p:stCondLst>
                                    <p:cond delay="0"/>
                                  </p:stCondLst>
                                  <p:childTnLst>
                                    <p:set>
                                      <p:cBhvr>
                                        <p:cTn id="209" dur="1" fill="hold">
                                          <p:stCondLst>
                                            <p:cond delay="0"/>
                                          </p:stCondLst>
                                        </p:cTn>
                                        <p:tgtEl>
                                          <p:spTgt spid="30766"/>
                                        </p:tgtEl>
                                        <p:attrNameLst>
                                          <p:attrName>style.visibility</p:attrName>
                                        </p:attrNameLst>
                                      </p:cBhvr>
                                      <p:to>
                                        <p:strVal val="visible"/>
                                      </p:to>
                                    </p:set>
                                    <p:animEffect transition="in" filter="blinds(horizontal)">
                                      <p:cBhvr>
                                        <p:cTn id="210" dur="500"/>
                                        <p:tgtEl>
                                          <p:spTgt spid="30766"/>
                                        </p:tgtEl>
                                      </p:cBhvr>
                                    </p:animEffect>
                                  </p:childTnLst>
                                </p:cTn>
                              </p:par>
                            </p:childTnLst>
                          </p:cTn>
                        </p:par>
                      </p:childTnLst>
                    </p:cTn>
                  </p:par>
                  <p:par>
                    <p:cTn id="211" fill="hold" nodeType="clickPar">
                      <p:stCondLst>
                        <p:cond delay="indefinite"/>
                      </p:stCondLst>
                      <p:childTnLst>
                        <p:par>
                          <p:cTn id="212" fill="hold" nodeType="withGroup">
                            <p:stCondLst>
                              <p:cond delay="0"/>
                            </p:stCondLst>
                            <p:childTnLst>
                              <p:par>
                                <p:cTn id="213" presetID="3" presetClass="entr" presetSubtype="10" fill="hold" nodeType="clickEffect">
                                  <p:stCondLst>
                                    <p:cond delay="0"/>
                                  </p:stCondLst>
                                  <p:childTnLst>
                                    <p:set>
                                      <p:cBhvr>
                                        <p:cTn id="214" dur="1" fill="hold">
                                          <p:stCondLst>
                                            <p:cond delay="0"/>
                                          </p:stCondLst>
                                        </p:cTn>
                                        <p:tgtEl>
                                          <p:spTgt spid="30753"/>
                                        </p:tgtEl>
                                        <p:attrNameLst>
                                          <p:attrName>style.visibility</p:attrName>
                                        </p:attrNameLst>
                                      </p:cBhvr>
                                      <p:to>
                                        <p:strVal val="visible"/>
                                      </p:to>
                                    </p:set>
                                    <p:animEffect transition="in" filter="blinds(horizontal)">
                                      <p:cBhvr>
                                        <p:cTn id="215" dur="500"/>
                                        <p:tgtEl>
                                          <p:spTgt spid="30753"/>
                                        </p:tgtEl>
                                      </p:cBhvr>
                                    </p:animEffect>
                                  </p:childTnLst>
                                </p:cTn>
                              </p:par>
                            </p:childTnLst>
                          </p:cTn>
                        </p:par>
                      </p:childTnLst>
                    </p:cTn>
                  </p:par>
                  <p:par>
                    <p:cTn id="216" fill="hold" nodeType="clickPar">
                      <p:stCondLst>
                        <p:cond delay="indefinite"/>
                      </p:stCondLst>
                      <p:childTnLst>
                        <p:par>
                          <p:cTn id="217" fill="hold" nodeType="withGroup">
                            <p:stCondLst>
                              <p:cond delay="0"/>
                            </p:stCondLst>
                            <p:childTnLst>
                              <p:par>
                                <p:cTn id="218" presetID="3" presetClass="entr" presetSubtype="10" fill="hold" nodeType="clickEffect">
                                  <p:stCondLst>
                                    <p:cond delay="0"/>
                                  </p:stCondLst>
                                  <p:childTnLst>
                                    <p:set>
                                      <p:cBhvr>
                                        <p:cTn id="219" dur="1" fill="hold">
                                          <p:stCondLst>
                                            <p:cond delay="0"/>
                                          </p:stCondLst>
                                        </p:cTn>
                                        <p:tgtEl>
                                          <p:spTgt spid="30754"/>
                                        </p:tgtEl>
                                        <p:attrNameLst>
                                          <p:attrName>style.visibility</p:attrName>
                                        </p:attrNameLst>
                                      </p:cBhvr>
                                      <p:to>
                                        <p:strVal val="visible"/>
                                      </p:to>
                                    </p:set>
                                    <p:animEffect transition="in" filter="blinds(horizontal)">
                                      <p:cBhvr>
                                        <p:cTn id="220" dur="500"/>
                                        <p:tgtEl>
                                          <p:spTgt spid="30754"/>
                                        </p:tgtEl>
                                      </p:cBhvr>
                                    </p:animEffect>
                                  </p:childTnLst>
                                </p:cTn>
                              </p:par>
                            </p:childTnLst>
                          </p:cTn>
                        </p:par>
                      </p:childTnLst>
                    </p:cTn>
                  </p:par>
                  <p:par>
                    <p:cTn id="221" fill="hold" nodeType="clickPar">
                      <p:stCondLst>
                        <p:cond delay="indefinite"/>
                      </p:stCondLst>
                      <p:childTnLst>
                        <p:par>
                          <p:cTn id="222" fill="hold" nodeType="withGroup">
                            <p:stCondLst>
                              <p:cond delay="0"/>
                            </p:stCondLst>
                            <p:childTnLst>
                              <p:par>
                                <p:cTn id="223" presetID="3" presetClass="entr" presetSubtype="10" fill="hold" grpId="0" nodeType="clickEffect">
                                  <p:stCondLst>
                                    <p:cond delay="0"/>
                                  </p:stCondLst>
                                  <p:childTnLst>
                                    <p:set>
                                      <p:cBhvr>
                                        <p:cTn id="224" dur="1" fill="hold">
                                          <p:stCondLst>
                                            <p:cond delay="0"/>
                                          </p:stCondLst>
                                        </p:cTn>
                                        <p:tgtEl>
                                          <p:spTgt spid="30784"/>
                                        </p:tgtEl>
                                        <p:attrNameLst>
                                          <p:attrName>style.visibility</p:attrName>
                                        </p:attrNameLst>
                                      </p:cBhvr>
                                      <p:to>
                                        <p:strVal val="visible"/>
                                      </p:to>
                                    </p:set>
                                    <p:animEffect transition="in" filter="blinds(horizontal)">
                                      <p:cBhvr>
                                        <p:cTn id="225" dur="500"/>
                                        <p:tgtEl>
                                          <p:spTgt spid="30784"/>
                                        </p:tgtEl>
                                      </p:cBhvr>
                                    </p:animEffect>
                                  </p:childTnLst>
                                </p:cTn>
                              </p:par>
                              <p:par>
                                <p:cTn id="226" presetID="3" presetClass="entr" presetSubtype="10" fill="hold" grpId="0" nodeType="withEffect">
                                  <p:stCondLst>
                                    <p:cond delay="0"/>
                                  </p:stCondLst>
                                  <p:childTnLst>
                                    <p:set>
                                      <p:cBhvr>
                                        <p:cTn id="227" dur="1" fill="hold">
                                          <p:stCondLst>
                                            <p:cond delay="0"/>
                                          </p:stCondLst>
                                        </p:cTn>
                                        <p:tgtEl>
                                          <p:spTgt spid="30785"/>
                                        </p:tgtEl>
                                        <p:attrNameLst>
                                          <p:attrName>style.visibility</p:attrName>
                                        </p:attrNameLst>
                                      </p:cBhvr>
                                      <p:to>
                                        <p:strVal val="visible"/>
                                      </p:to>
                                    </p:set>
                                    <p:animEffect transition="in" filter="blinds(horizontal)">
                                      <p:cBhvr>
                                        <p:cTn id="228" dur="500"/>
                                        <p:tgtEl>
                                          <p:spTgt spid="30785"/>
                                        </p:tgtEl>
                                      </p:cBhvr>
                                    </p:animEffect>
                                  </p:childTnLst>
                                </p:cTn>
                              </p:par>
                            </p:childTnLst>
                          </p:cTn>
                        </p:par>
                      </p:childTnLst>
                    </p:cTn>
                  </p:par>
                  <p:par>
                    <p:cTn id="229" fill="hold" nodeType="clickPar">
                      <p:stCondLst>
                        <p:cond delay="indefinite"/>
                      </p:stCondLst>
                      <p:childTnLst>
                        <p:par>
                          <p:cTn id="230" fill="hold" nodeType="withGroup">
                            <p:stCondLst>
                              <p:cond delay="0"/>
                            </p:stCondLst>
                            <p:childTnLst>
                              <p:par>
                                <p:cTn id="231" presetID="3" presetClass="entr" presetSubtype="10" fill="hold" nodeType="clickEffect">
                                  <p:stCondLst>
                                    <p:cond delay="0"/>
                                  </p:stCondLst>
                                  <p:childTnLst>
                                    <p:set>
                                      <p:cBhvr>
                                        <p:cTn id="232" dur="1" fill="hold">
                                          <p:stCondLst>
                                            <p:cond delay="0"/>
                                          </p:stCondLst>
                                        </p:cTn>
                                        <p:tgtEl>
                                          <p:spTgt spid="30786"/>
                                        </p:tgtEl>
                                        <p:attrNameLst>
                                          <p:attrName>style.visibility</p:attrName>
                                        </p:attrNameLst>
                                      </p:cBhvr>
                                      <p:to>
                                        <p:strVal val="visible"/>
                                      </p:to>
                                    </p:set>
                                    <p:animEffect transition="in" filter="blinds(horizontal)">
                                      <p:cBhvr>
                                        <p:cTn id="233" dur="500"/>
                                        <p:tgtEl>
                                          <p:spTgt spid="30786"/>
                                        </p:tgtEl>
                                      </p:cBhvr>
                                    </p:animEffect>
                                  </p:childTnLst>
                                </p:cTn>
                              </p:par>
                            </p:childTnLst>
                          </p:cTn>
                        </p:par>
                      </p:childTnLst>
                    </p:cTn>
                  </p:par>
                  <p:par>
                    <p:cTn id="234" fill="hold" nodeType="clickPar">
                      <p:stCondLst>
                        <p:cond delay="indefinite"/>
                      </p:stCondLst>
                      <p:childTnLst>
                        <p:par>
                          <p:cTn id="235" fill="hold" nodeType="withGroup">
                            <p:stCondLst>
                              <p:cond delay="0"/>
                            </p:stCondLst>
                            <p:childTnLst>
                              <p:par>
                                <p:cTn id="236" presetID="3" presetClass="entr" presetSubtype="10" fill="hold" nodeType="clickEffect">
                                  <p:stCondLst>
                                    <p:cond delay="0"/>
                                  </p:stCondLst>
                                  <p:childTnLst>
                                    <p:set>
                                      <p:cBhvr>
                                        <p:cTn id="237" dur="1" fill="hold">
                                          <p:stCondLst>
                                            <p:cond delay="0"/>
                                          </p:stCondLst>
                                        </p:cTn>
                                        <p:tgtEl>
                                          <p:spTgt spid="30787"/>
                                        </p:tgtEl>
                                        <p:attrNameLst>
                                          <p:attrName>style.visibility</p:attrName>
                                        </p:attrNameLst>
                                      </p:cBhvr>
                                      <p:to>
                                        <p:strVal val="visible"/>
                                      </p:to>
                                    </p:set>
                                    <p:animEffect transition="in" filter="blinds(horizontal)">
                                      <p:cBhvr>
                                        <p:cTn id="238" dur="500"/>
                                        <p:tgtEl>
                                          <p:spTgt spid="30787"/>
                                        </p:tgtEl>
                                      </p:cBhvr>
                                    </p:animEffect>
                                  </p:childTnLst>
                                </p:cTn>
                              </p:par>
                            </p:childTnLst>
                          </p:cTn>
                        </p:par>
                      </p:childTnLst>
                    </p:cTn>
                  </p:par>
                  <p:par>
                    <p:cTn id="239" fill="hold" nodeType="clickPar">
                      <p:stCondLst>
                        <p:cond delay="indefinite"/>
                      </p:stCondLst>
                      <p:childTnLst>
                        <p:par>
                          <p:cTn id="240" fill="hold" nodeType="withGroup">
                            <p:stCondLst>
                              <p:cond delay="0"/>
                            </p:stCondLst>
                            <p:childTnLst>
                              <p:par>
                                <p:cTn id="241" presetID="3" presetClass="entr" presetSubtype="10" fill="hold" grpId="0" nodeType="clickEffect">
                                  <p:stCondLst>
                                    <p:cond delay="0"/>
                                  </p:stCondLst>
                                  <p:childTnLst>
                                    <p:set>
                                      <p:cBhvr>
                                        <p:cTn id="242" dur="1" fill="hold">
                                          <p:stCondLst>
                                            <p:cond delay="0"/>
                                          </p:stCondLst>
                                        </p:cTn>
                                        <p:tgtEl>
                                          <p:spTgt spid="30767"/>
                                        </p:tgtEl>
                                        <p:attrNameLst>
                                          <p:attrName>style.visibility</p:attrName>
                                        </p:attrNameLst>
                                      </p:cBhvr>
                                      <p:to>
                                        <p:strVal val="visible"/>
                                      </p:to>
                                    </p:set>
                                    <p:animEffect transition="in" filter="blinds(horizontal)">
                                      <p:cBhvr>
                                        <p:cTn id="243" dur="500"/>
                                        <p:tgtEl>
                                          <p:spTgt spid="307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2" grpId="0" animBg="1"/>
      <p:bldP spid="30733" grpId="0" animBg="1"/>
      <p:bldP spid="30734" grpId="0" animBg="1"/>
      <p:bldP spid="30735" grpId="0" animBg="1"/>
      <p:bldP spid="30736" grpId="0" animBg="1"/>
      <p:bldP spid="30737" grpId="0" animBg="1"/>
      <p:bldP spid="30738" grpId="0" animBg="1"/>
      <p:bldP spid="30739" grpId="0"/>
      <p:bldP spid="30740" grpId="0" animBg="1"/>
      <p:bldP spid="30741" grpId="0"/>
      <p:bldP spid="30742" grpId="0"/>
      <p:bldP spid="30743" grpId="0"/>
      <p:bldP spid="30744" grpId="0" animBg="1"/>
      <p:bldP spid="30747" grpId="0"/>
      <p:bldP spid="30748" grpId="0"/>
      <p:bldP spid="30749" grpId="0"/>
      <p:bldP spid="30755" grpId="0"/>
      <p:bldP spid="30760" grpId="0" animBg="1"/>
      <p:bldP spid="30761" grpId="0"/>
      <p:bldP spid="30762" grpId="0" animBg="1"/>
      <p:bldP spid="30763" grpId="0"/>
      <p:bldP spid="30764" grpId="0"/>
      <p:bldP spid="30765" grpId="0" animBg="1"/>
      <p:bldP spid="30766" grpId="0"/>
      <p:bldP spid="30767" grpId="0" animBg="1"/>
      <p:bldP spid="30772" grpId="0" animBg="1"/>
      <p:bldP spid="30773" grpId="0"/>
      <p:bldP spid="30775" grpId="0" animBg="1"/>
      <p:bldP spid="30776" grpId="0"/>
      <p:bldP spid="30778" grpId="0" animBg="1"/>
      <p:bldP spid="30780" grpId="0" animBg="1"/>
      <p:bldP spid="30781" grpId="0"/>
      <p:bldP spid="30784" grpId="0" animBg="1"/>
      <p:bldP spid="3078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WordArt 2"/>
          <p:cNvSpPr>
            <a:spLocks noChangeArrowheads="1" noChangeShapeType="1" noTextEdit="1"/>
          </p:cNvSpPr>
          <p:nvPr/>
        </p:nvSpPr>
        <p:spPr bwMode="auto">
          <a:xfrm>
            <a:off x="914400" y="2819400"/>
            <a:ext cx="7315200" cy="571500"/>
          </a:xfrm>
          <a:prstGeom prst="rect">
            <a:avLst/>
          </a:prstGeom>
        </p:spPr>
        <p:txBody>
          <a:bodyPr wrap="none" fromWordArt="1">
            <a:prstTxWarp prst="textPlain">
              <a:avLst>
                <a:gd name="adj" fmla="val 50000"/>
              </a:avLst>
            </a:prstTxWarp>
          </a:bodyPr>
          <a:lstStyle/>
          <a:p>
            <a:pPr algn="ctr"/>
            <a:r>
              <a:rPr lang="en-GB" sz="3600" kern="10">
                <a:ln w="25400">
                  <a:solidFill>
                    <a:schemeClr val="tx1"/>
                  </a:solidFill>
                  <a:round/>
                  <a:headEnd/>
                  <a:tailEnd/>
                </a:ln>
                <a:solidFill>
                  <a:srgbClr val="008000"/>
                </a:solidFill>
                <a:effectLst>
                  <a:outerShdw dist="35921" dir="2700000" algn="ctr" rotWithShape="0">
                    <a:srgbClr val="C0C0C0">
                      <a:alpha val="79999"/>
                    </a:srgbClr>
                  </a:outerShdw>
                </a:effectLst>
                <a:latin typeface="Impact"/>
              </a:rPr>
              <a:t>Teachings for Exercise 10D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 y="274638"/>
            <a:ext cx="8686800" cy="1143000"/>
          </a:xfrm>
        </p:spPr>
        <p:txBody>
          <a:bodyPr/>
          <a:lstStyle/>
          <a:p>
            <a:pPr eaLnBrk="1" hangingPunct="1"/>
            <a:r>
              <a:rPr lang="en-GB" altLang="en-US" sz="3400" smtClean="0">
                <a:latin typeface="Comic Sans MS" pitchFamily="66" charset="0"/>
              </a:rPr>
              <a:t>Trigonometrical Identities and Equations</a:t>
            </a:r>
          </a:p>
        </p:txBody>
      </p:sp>
      <p:sp>
        <p:nvSpPr>
          <p:cNvPr id="26627" name="Rectangle 3"/>
          <p:cNvSpPr>
            <a:spLocks noGrp="1" noChangeArrowheads="1"/>
          </p:cNvSpPr>
          <p:nvPr>
            <p:ph type="body" idx="1"/>
          </p:nvPr>
        </p:nvSpPr>
        <p:spPr>
          <a:xfrm>
            <a:off x="228600" y="1600200"/>
            <a:ext cx="8686800" cy="4525963"/>
          </a:xfrm>
        </p:spPr>
        <p:txBody>
          <a:bodyPr/>
          <a:lstStyle/>
          <a:p>
            <a:pPr marL="0" indent="0" algn="ctr" eaLnBrk="1" hangingPunct="1">
              <a:buFontTx/>
              <a:buNone/>
            </a:pPr>
            <a:r>
              <a:rPr lang="en-GB" altLang="en-US" sz="1600" b="1" u="sng" smtClean="0">
                <a:latin typeface="Comic Sans MS" pitchFamily="66" charset="0"/>
              </a:rPr>
              <a:t>You need to be able to solve Quadratic Equations given to you using Sin, Cos or Tan. The process is identical to standard Quadratics, but there are even more answers (usually!)</a:t>
            </a:r>
          </a:p>
        </p:txBody>
      </p:sp>
      <p:sp>
        <p:nvSpPr>
          <p:cNvPr id="26628" name="Text Box 4"/>
          <p:cNvSpPr txBox="1">
            <a:spLocks noChangeArrowheads="1"/>
          </p:cNvSpPr>
          <p:nvPr/>
        </p:nvSpPr>
        <p:spPr bwMode="auto">
          <a:xfrm>
            <a:off x="8578850" y="6415088"/>
            <a:ext cx="592138"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10D</a:t>
            </a:r>
          </a:p>
        </p:txBody>
      </p:sp>
      <p:sp>
        <p:nvSpPr>
          <p:cNvPr id="32774" name="Text Box 6"/>
          <p:cNvSpPr txBox="1">
            <a:spLocks noChangeArrowheads="1"/>
          </p:cNvSpPr>
          <p:nvPr/>
        </p:nvSpPr>
        <p:spPr bwMode="auto">
          <a:xfrm>
            <a:off x="457200" y="2590800"/>
            <a:ext cx="26670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b="1" u="sng">
                <a:latin typeface="Comic Sans MS" pitchFamily="66" charset="0"/>
              </a:rPr>
              <a:t>Solve the following Equation</a:t>
            </a:r>
          </a:p>
        </p:txBody>
      </p:sp>
      <p:graphicFrame>
        <p:nvGraphicFramePr>
          <p:cNvPr id="32776" name="Object 8"/>
          <p:cNvGraphicFramePr>
            <a:graphicFrameLocks noChangeAspect="1"/>
          </p:cNvGraphicFramePr>
          <p:nvPr/>
        </p:nvGraphicFramePr>
        <p:xfrm>
          <a:off x="990600" y="2971800"/>
          <a:ext cx="1638300" cy="363538"/>
        </p:xfrm>
        <a:graphic>
          <a:graphicData uri="http://schemas.openxmlformats.org/presentationml/2006/ole">
            <p:oleObj spid="_x0000_s26639" name="Equation" r:id="rId3" imgW="914400" imgH="203200" progId="">
              <p:embed/>
            </p:oleObj>
          </a:graphicData>
        </a:graphic>
      </p:graphicFrame>
      <p:graphicFrame>
        <p:nvGraphicFramePr>
          <p:cNvPr id="32777" name="Object 9"/>
          <p:cNvGraphicFramePr>
            <a:graphicFrameLocks noChangeAspect="1"/>
          </p:cNvGraphicFramePr>
          <p:nvPr/>
        </p:nvGraphicFramePr>
        <p:xfrm>
          <a:off x="762000" y="3505200"/>
          <a:ext cx="1843088" cy="363538"/>
        </p:xfrm>
        <a:graphic>
          <a:graphicData uri="http://schemas.openxmlformats.org/presentationml/2006/ole">
            <p:oleObj spid="_x0000_s26640" name="Equation" r:id="rId4" imgW="1028254" imgH="203112" progId="">
              <p:embed/>
            </p:oleObj>
          </a:graphicData>
        </a:graphic>
      </p:graphicFrame>
      <p:graphicFrame>
        <p:nvGraphicFramePr>
          <p:cNvPr id="32778" name="Object 10"/>
          <p:cNvGraphicFramePr>
            <a:graphicFrameLocks noChangeAspect="1"/>
          </p:cNvGraphicFramePr>
          <p:nvPr/>
        </p:nvGraphicFramePr>
        <p:xfrm>
          <a:off x="1066800" y="4038600"/>
          <a:ext cx="1501775" cy="317500"/>
        </p:xfrm>
        <a:graphic>
          <a:graphicData uri="http://schemas.openxmlformats.org/presentationml/2006/ole">
            <p:oleObj spid="_x0000_s26641" name="Equation" r:id="rId5" imgW="837836" imgH="177723" progId="">
              <p:embed/>
            </p:oleObj>
          </a:graphicData>
        </a:graphic>
      </p:graphicFrame>
      <p:sp>
        <p:nvSpPr>
          <p:cNvPr id="32779" name="Arc 11"/>
          <p:cNvSpPr>
            <a:spLocks/>
          </p:cNvSpPr>
          <p:nvPr/>
        </p:nvSpPr>
        <p:spPr bwMode="auto">
          <a:xfrm>
            <a:off x="2667000" y="3200400"/>
            <a:ext cx="228600" cy="457200"/>
          </a:xfrm>
          <a:custGeom>
            <a:avLst/>
            <a:gdLst>
              <a:gd name="T0" fmla="*/ 0 w 21600"/>
              <a:gd name="T1" fmla="*/ 0 h 43199"/>
              <a:gd name="T2" fmla="*/ 22511 w 21600"/>
              <a:gd name="T3" fmla="*/ 4838812 h 43199"/>
              <a:gd name="T4" fmla="*/ 0 w 21600"/>
              <a:gd name="T5" fmla="*/ 2419459 h 43199"/>
              <a:gd name="T6" fmla="*/ 0 60000 65536"/>
              <a:gd name="T7" fmla="*/ 0 60000 65536"/>
              <a:gd name="T8" fmla="*/ 0 60000 65536"/>
            </a:gdLst>
            <a:ahLst/>
            <a:cxnLst>
              <a:cxn ang="T6">
                <a:pos x="T0" y="T1"/>
              </a:cxn>
              <a:cxn ang="T7">
                <a:pos x="T2" y="T3"/>
              </a:cxn>
              <a:cxn ang="T8">
                <a:pos x="T4" y="T5"/>
              </a:cxn>
            </a:cxnLst>
            <a:rect l="0" t="0" r="r" b="b"/>
            <a:pathLst>
              <a:path w="21600" h="43199" fill="none" extrusionOk="0">
                <a:moveTo>
                  <a:pt x="-1" y="0"/>
                </a:moveTo>
                <a:cubicBezTo>
                  <a:pt x="11929" y="0"/>
                  <a:pt x="21600" y="9670"/>
                  <a:pt x="21600" y="21600"/>
                </a:cubicBezTo>
                <a:cubicBezTo>
                  <a:pt x="21600" y="33450"/>
                  <a:pt x="12051" y="43088"/>
                  <a:pt x="201" y="43199"/>
                </a:cubicBezTo>
              </a:path>
              <a:path w="21600" h="43199" stroke="0" extrusionOk="0">
                <a:moveTo>
                  <a:pt x="-1" y="0"/>
                </a:moveTo>
                <a:cubicBezTo>
                  <a:pt x="11929" y="0"/>
                  <a:pt x="21600" y="9670"/>
                  <a:pt x="21600" y="21600"/>
                </a:cubicBezTo>
                <a:cubicBezTo>
                  <a:pt x="21600" y="33450"/>
                  <a:pt x="12051" y="43088"/>
                  <a:pt x="201" y="43199"/>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2780" name="Arc 12"/>
          <p:cNvSpPr>
            <a:spLocks/>
          </p:cNvSpPr>
          <p:nvPr/>
        </p:nvSpPr>
        <p:spPr bwMode="auto">
          <a:xfrm>
            <a:off x="2667000" y="3733800"/>
            <a:ext cx="228600" cy="457200"/>
          </a:xfrm>
          <a:custGeom>
            <a:avLst/>
            <a:gdLst>
              <a:gd name="T0" fmla="*/ 0 w 21600"/>
              <a:gd name="T1" fmla="*/ 0 h 43199"/>
              <a:gd name="T2" fmla="*/ 22511 w 21600"/>
              <a:gd name="T3" fmla="*/ 4838812 h 43199"/>
              <a:gd name="T4" fmla="*/ 0 w 21600"/>
              <a:gd name="T5" fmla="*/ 2419459 h 43199"/>
              <a:gd name="T6" fmla="*/ 0 60000 65536"/>
              <a:gd name="T7" fmla="*/ 0 60000 65536"/>
              <a:gd name="T8" fmla="*/ 0 60000 65536"/>
            </a:gdLst>
            <a:ahLst/>
            <a:cxnLst>
              <a:cxn ang="T6">
                <a:pos x="T0" y="T1"/>
              </a:cxn>
              <a:cxn ang="T7">
                <a:pos x="T2" y="T3"/>
              </a:cxn>
              <a:cxn ang="T8">
                <a:pos x="T4" y="T5"/>
              </a:cxn>
            </a:cxnLst>
            <a:rect l="0" t="0" r="r" b="b"/>
            <a:pathLst>
              <a:path w="21600" h="43199" fill="none" extrusionOk="0">
                <a:moveTo>
                  <a:pt x="-1" y="0"/>
                </a:moveTo>
                <a:cubicBezTo>
                  <a:pt x="11929" y="0"/>
                  <a:pt x="21600" y="9670"/>
                  <a:pt x="21600" y="21600"/>
                </a:cubicBezTo>
                <a:cubicBezTo>
                  <a:pt x="21600" y="33450"/>
                  <a:pt x="12051" y="43088"/>
                  <a:pt x="201" y="43199"/>
                </a:cubicBezTo>
              </a:path>
              <a:path w="21600" h="43199" stroke="0" extrusionOk="0">
                <a:moveTo>
                  <a:pt x="-1" y="0"/>
                </a:moveTo>
                <a:cubicBezTo>
                  <a:pt x="11929" y="0"/>
                  <a:pt x="21600" y="9670"/>
                  <a:pt x="21600" y="21600"/>
                </a:cubicBezTo>
                <a:cubicBezTo>
                  <a:pt x="21600" y="33450"/>
                  <a:pt x="12051" y="43088"/>
                  <a:pt x="201" y="43199"/>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2781" name="Text Box 13"/>
          <p:cNvSpPr txBox="1">
            <a:spLocks noChangeArrowheads="1"/>
          </p:cNvSpPr>
          <p:nvPr/>
        </p:nvSpPr>
        <p:spPr bwMode="auto">
          <a:xfrm>
            <a:off x="2895600" y="3276600"/>
            <a:ext cx="990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Factorise</a:t>
            </a:r>
          </a:p>
        </p:txBody>
      </p:sp>
      <p:sp>
        <p:nvSpPr>
          <p:cNvPr id="32782" name="Text Box 14"/>
          <p:cNvSpPr txBox="1">
            <a:spLocks noChangeArrowheads="1"/>
          </p:cNvSpPr>
          <p:nvPr/>
        </p:nvSpPr>
        <p:spPr bwMode="auto">
          <a:xfrm>
            <a:off x="2819400" y="3581400"/>
            <a:ext cx="18288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Work out what value would make either bracket 0</a:t>
            </a:r>
          </a:p>
        </p:txBody>
      </p:sp>
      <p:pic>
        <p:nvPicPr>
          <p:cNvPr id="26637" name="Picture 15" descr="fingerprint"/>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6638" name="Picture 16" descr="fingerprint"/>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830580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2774"/>
                                        </p:tgtEl>
                                        <p:attrNameLst>
                                          <p:attrName>style.visibility</p:attrName>
                                        </p:attrNameLst>
                                      </p:cBhvr>
                                      <p:to>
                                        <p:strVal val="visible"/>
                                      </p:to>
                                    </p:set>
                                    <p:animEffect transition="in" filter="blinds(horizontal)">
                                      <p:cBhvr>
                                        <p:cTn id="7" dur="500"/>
                                        <p:tgtEl>
                                          <p:spTgt spid="327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2776"/>
                                        </p:tgtEl>
                                        <p:attrNameLst>
                                          <p:attrName>style.visibility</p:attrName>
                                        </p:attrNameLst>
                                      </p:cBhvr>
                                      <p:to>
                                        <p:strVal val="visible"/>
                                      </p:to>
                                    </p:set>
                                    <p:animEffect transition="in" filter="blinds(horizontal)">
                                      <p:cBhvr>
                                        <p:cTn id="12" dur="500"/>
                                        <p:tgtEl>
                                          <p:spTgt spid="3277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2779"/>
                                        </p:tgtEl>
                                        <p:attrNameLst>
                                          <p:attrName>style.visibility</p:attrName>
                                        </p:attrNameLst>
                                      </p:cBhvr>
                                      <p:to>
                                        <p:strVal val="visible"/>
                                      </p:to>
                                    </p:set>
                                    <p:animEffect transition="in" filter="blinds(horizontal)">
                                      <p:cBhvr>
                                        <p:cTn id="17" dur="500"/>
                                        <p:tgtEl>
                                          <p:spTgt spid="3277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2781"/>
                                        </p:tgtEl>
                                        <p:attrNameLst>
                                          <p:attrName>style.visibility</p:attrName>
                                        </p:attrNameLst>
                                      </p:cBhvr>
                                      <p:to>
                                        <p:strVal val="visible"/>
                                      </p:to>
                                    </p:set>
                                    <p:animEffect transition="in" filter="blinds(horizontal)">
                                      <p:cBhvr>
                                        <p:cTn id="22" dur="500"/>
                                        <p:tgtEl>
                                          <p:spTgt spid="3278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2777"/>
                                        </p:tgtEl>
                                        <p:attrNameLst>
                                          <p:attrName>style.visibility</p:attrName>
                                        </p:attrNameLst>
                                      </p:cBhvr>
                                      <p:to>
                                        <p:strVal val="visible"/>
                                      </p:to>
                                    </p:set>
                                    <p:animEffect transition="in" filter="blinds(horizontal)">
                                      <p:cBhvr>
                                        <p:cTn id="27" dur="500"/>
                                        <p:tgtEl>
                                          <p:spTgt spid="3277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2780"/>
                                        </p:tgtEl>
                                        <p:attrNameLst>
                                          <p:attrName>style.visibility</p:attrName>
                                        </p:attrNameLst>
                                      </p:cBhvr>
                                      <p:to>
                                        <p:strVal val="visible"/>
                                      </p:to>
                                    </p:set>
                                    <p:animEffect transition="in" filter="blinds(horizontal)">
                                      <p:cBhvr>
                                        <p:cTn id="32" dur="500"/>
                                        <p:tgtEl>
                                          <p:spTgt spid="3278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2782"/>
                                        </p:tgtEl>
                                        <p:attrNameLst>
                                          <p:attrName>style.visibility</p:attrName>
                                        </p:attrNameLst>
                                      </p:cBhvr>
                                      <p:to>
                                        <p:strVal val="visible"/>
                                      </p:to>
                                    </p:set>
                                    <p:animEffect transition="in" filter="blinds(horizontal)">
                                      <p:cBhvr>
                                        <p:cTn id="37" dur="500"/>
                                        <p:tgtEl>
                                          <p:spTgt spid="3278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32778"/>
                                        </p:tgtEl>
                                        <p:attrNameLst>
                                          <p:attrName>style.visibility</p:attrName>
                                        </p:attrNameLst>
                                      </p:cBhvr>
                                      <p:to>
                                        <p:strVal val="visible"/>
                                      </p:to>
                                    </p:set>
                                    <p:animEffect transition="in" filter="blinds(horizontal)">
                                      <p:cBhvr>
                                        <p:cTn id="42" dur="500"/>
                                        <p:tgtEl>
                                          <p:spTgt spid="327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4" grpId="0"/>
      <p:bldP spid="32779" grpId="0" animBg="1"/>
      <p:bldP spid="32780" grpId="0" animBg="1"/>
      <p:bldP spid="32781" grpId="0"/>
      <p:bldP spid="3278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28600" y="274638"/>
            <a:ext cx="8686800" cy="1143000"/>
          </a:xfrm>
        </p:spPr>
        <p:txBody>
          <a:bodyPr/>
          <a:lstStyle/>
          <a:p>
            <a:pPr eaLnBrk="1" hangingPunct="1"/>
            <a:r>
              <a:rPr lang="en-GB" altLang="en-US" sz="3400" smtClean="0">
                <a:latin typeface="Comic Sans MS" pitchFamily="66" charset="0"/>
              </a:rPr>
              <a:t>Trigonometrical Identities and Equations</a:t>
            </a:r>
          </a:p>
        </p:txBody>
      </p:sp>
      <p:sp>
        <p:nvSpPr>
          <p:cNvPr id="27651" name="Rectangle 3"/>
          <p:cNvSpPr>
            <a:spLocks noGrp="1" noChangeArrowheads="1"/>
          </p:cNvSpPr>
          <p:nvPr>
            <p:ph type="body" idx="1"/>
          </p:nvPr>
        </p:nvSpPr>
        <p:spPr>
          <a:xfrm>
            <a:off x="228600" y="1600200"/>
            <a:ext cx="8686800" cy="4525963"/>
          </a:xfrm>
        </p:spPr>
        <p:txBody>
          <a:bodyPr/>
          <a:lstStyle/>
          <a:p>
            <a:pPr marL="0" indent="0" algn="ctr" eaLnBrk="1" hangingPunct="1">
              <a:buFontTx/>
              <a:buNone/>
            </a:pPr>
            <a:r>
              <a:rPr lang="en-GB" altLang="en-US" sz="1600" b="1" u="sng" smtClean="0">
                <a:latin typeface="Comic Sans MS" pitchFamily="66" charset="0"/>
              </a:rPr>
              <a:t>You need to be able to solve Quadratic Equations given to you using Sin, Cos or Tan. The process is identical to standard Quadratics, but there are even more answers (usually!)</a:t>
            </a:r>
          </a:p>
        </p:txBody>
      </p:sp>
      <p:sp>
        <p:nvSpPr>
          <p:cNvPr id="27652" name="Text Box 4"/>
          <p:cNvSpPr txBox="1">
            <a:spLocks noChangeArrowheads="1"/>
          </p:cNvSpPr>
          <p:nvPr/>
        </p:nvSpPr>
        <p:spPr bwMode="auto">
          <a:xfrm>
            <a:off x="8578850" y="6415088"/>
            <a:ext cx="592138"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10D</a:t>
            </a:r>
          </a:p>
        </p:txBody>
      </p:sp>
      <p:sp>
        <p:nvSpPr>
          <p:cNvPr id="27653" name="Text Box 5"/>
          <p:cNvSpPr txBox="1">
            <a:spLocks noChangeArrowheads="1"/>
          </p:cNvSpPr>
          <p:nvPr/>
        </p:nvSpPr>
        <p:spPr bwMode="auto">
          <a:xfrm>
            <a:off x="457200" y="2590800"/>
            <a:ext cx="26670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b="1" u="sng">
                <a:latin typeface="Comic Sans MS" pitchFamily="66" charset="0"/>
              </a:rPr>
              <a:t>Solve the following Equation</a:t>
            </a:r>
          </a:p>
        </p:txBody>
      </p:sp>
      <p:graphicFrame>
        <p:nvGraphicFramePr>
          <p:cNvPr id="33798" name="Object 6"/>
          <p:cNvGraphicFramePr>
            <a:graphicFrameLocks noChangeAspect="1"/>
          </p:cNvGraphicFramePr>
          <p:nvPr/>
        </p:nvGraphicFramePr>
        <p:xfrm>
          <a:off x="457200" y="2971800"/>
          <a:ext cx="2343150" cy="363538"/>
        </p:xfrm>
        <a:graphic>
          <a:graphicData uri="http://schemas.openxmlformats.org/presentationml/2006/ole">
            <p:oleObj spid="_x0000_s27689" name="Equation" r:id="rId3" imgW="1307532" imgH="203112" progId="">
              <p:embed/>
            </p:oleObj>
          </a:graphicData>
        </a:graphic>
      </p:graphicFrame>
      <p:graphicFrame>
        <p:nvGraphicFramePr>
          <p:cNvPr id="33799" name="Object 7"/>
          <p:cNvGraphicFramePr>
            <a:graphicFrameLocks noChangeAspect="1"/>
          </p:cNvGraphicFramePr>
          <p:nvPr/>
        </p:nvGraphicFramePr>
        <p:xfrm>
          <a:off x="228600" y="3505200"/>
          <a:ext cx="2570163" cy="363538"/>
        </p:xfrm>
        <a:graphic>
          <a:graphicData uri="http://schemas.openxmlformats.org/presentationml/2006/ole">
            <p:oleObj spid="_x0000_s27690" name="Equation" r:id="rId4" imgW="1435100" imgH="203200" progId="">
              <p:embed/>
            </p:oleObj>
          </a:graphicData>
        </a:graphic>
      </p:graphicFrame>
      <p:graphicFrame>
        <p:nvGraphicFramePr>
          <p:cNvPr id="33800" name="Object 8"/>
          <p:cNvGraphicFramePr>
            <a:graphicFrameLocks noChangeAspect="1"/>
          </p:cNvGraphicFramePr>
          <p:nvPr/>
        </p:nvGraphicFramePr>
        <p:xfrm>
          <a:off x="533400" y="4038600"/>
          <a:ext cx="2228850" cy="317500"/>
        </p:xfrm>
        <a:graphic>
          <a:graphicData uri="http://schemas.openxmlformats.org/presentationml/2006/ole">
            <p:oleObj spid="_x0000_s27691" name="Equation" r:id="rId5" imgW="1244060" imgH="177723" progId="">
              <p:embed/>
            </p:oleObj>
          </a:graphicData>
        </a:graphic>
      </p:graphicFrame>
      <p:sp>
        <p:nvSpPr>
          <p:cNvPr id="33801" name="Arc 9"/>
          <p:cNvSpPr>
            <a:spLocks/>
          </p:cNvSpPr>
          <p:nvPr/>
        </p:nvSpPr>
        <p:spPr bwMode="auto">
          <a:xfrm>
            <a:off x="2895600" y="3200400"/>
            <a:ext cx="228600" cy="457200"/>
          </a:xfrm>
          <a:custGeom>
            <a:avLst/>
            <a:gdLst>
              <a:gd name="T0" fmla="*/ 0 w 21600"/>
              <a:gd name="T1" fmla="*/ 0 h 43199"/>
              <a:gd name="T2" fmla="*/ 22511 w 21600"/>
              <a:gd name="T3" fmla="*/ 4838812 h 43199"/>
              <a:gd name="T4" fmla="*/ 0 w 21600"/>
              <a:gd name="T5" fmla="*/ 2419459 h 43199"/>
              <a:gd name="T6" fmla="*/ 0 60000 65536"/>
              <a:gd name="T7" fmla="*/ 0 60000 65536"/>
              <a:gd name="T8" fmla="*/ 0 60000 65536"/>
            </a:gdLst>
            <a:ahLst/>
            <a:cxnLst>
              <a:cxn ang="T6">
                <a:pos x="T0" y="T1"/>
              </a:cxn>
              <a:cxn ang="T7">
                <a:pos x="T2" y="T3"/>
              </a:cxn>
              <a:cxn ang="T8">
                <a:pos x="T4" y="T5"/>
              </a:cxn>
            </a:cxnLst>
            <a:rect l="0" t="0" r="r" b="b"/>
            <a:pathLst>
              <a:path w="21600" h="43199" fill="none" extrusionOk="0">
                <a:moveTo>
                  <a:pt x="-1" y="0"/>
                </a:moveTo>
                <a:cubicBezTo>
                  <a:pt x="11929" y="0"/>
                  <a:pt x="21600" y="9670"/>
                  <a:pt x="21600" y="21600"/>
                </a:cubicBezTo>
                <a:cubicBezTo>
                  <a:pt x="21600" y="33450"/>
                  <a:pt x="12051" y="43088"/>
                  <a:pt x="201" y="43199"/>
                </a:cubicBezTo>
              </a:path>
              <a:path w="21600" h="43199" stroke="0" extrusionOk="0">
                <a:moveTo>
                  <a:pt x="-1" y="0"/>
                </a:moveTo>
                <a:cubicBezTo>
                  <a:pt x="11929" y="0"/>
                  <a:pt x="21600" y="9670"/>
                  <a:pt x="21600" y="21600"/>
                </a:cubicBezTo>
                <a:cubicBezTo>
                  <a:pt x="21600" y="33450"/>
                  <a:pt x="12051" y="43088"/>
                  <a:pt x="201" y="43199"/>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3802" name="Arc 10"/>
          <p:cNvSpPr>
            <a:spLocks/>
          </p:cNvSpPr>
          <p:nvPr/>
        </p:nvSpPr>
        <p:spPr bwMode="auto">
          <a:xfrm>
            <a:off x="2895600" y="3733800"/>
            <a:ext cx="228600" cy="457200"/>
          </a:xfrm>
          <a:custGeom>
            <a:avLst/>
            <a:gdLst>
              <a:gd name="T0" fmla="*/ 0 w 21600"/>
              <a:gd name="T1" fmla="*/ 0 h 43199"/>
              <a:gd name="T2" fmla="*/ 22511 w 21600"/>
              <a:gd name="T3" fmla="*/ 4838812 h 43199"/>
              <a:gd name="T4" fmla="*/ 0 w 21600"/>
              <a:gd name="T5" fmla="*/ 2419459 h 43199"/>
              <a:gd name="T6" fmla="*/ 0 60000 65536"/>
              <a:gd name="T7" fmla="*/ 0 60000 65536"/>
              <a:gd name="T8" fmla="*/ 0 60000 65536"/>
            </a:gdLst>
            <a:ahLst/>
            <a:cxnLst>
              <a:cxn ang="T6">
                <a:pos x="T0" y="T1"/>
              </a:cxn>
              <a:cxn ang="T7">
                <a:pos x="T2" y="T3"/>
              </a:cxn>
              <a:cxn ang="T8">
                <a:pos x="T4" y="T5"/>
              </a:cxn>
            </a:cxnLst>
            <a:rect l="0" t="0" r="r" b="b"/>
            <a:pathLst>
              <a:path w="21600" h="43199" fill="none" extrusionOk="0">
                <a:moveTo>
                  <a:pt x="-1" y="0"/>
                </a:moveTo>
                <a:cubicBezTo>
                  <a:pt x="11929" y="0"/>
                  <a:pt x="21600" y="9670"/>
                  <a:pt x="21600" y="21600"/>
                </a:cubicBezTo>
                <a:cubicBezTo>
                  <a:pt x="21600" y="33450"/>
                  <a:pt x="12051" y="43088"/>
                  <a:pt x="201" y="43199"/>
                </a:cubicBezTo>
              </a:path>
              <a:path w="21600" h="43199" stroke="0" extrusionOk="0">
                <a:moveTo>
                  <a:pt x="-1" y="0"/>
                </a:moveTo>
                <a:cubicBezTo>
                  <a:pt x="11929" y="0"/>
                  <a:pt x="21600" y="9670"/>
                  <a:pt x="21600" y="21600"/>
                </a:cubicBezTo>
                <a:cubicBezTo>
                  <a:pt x="21600" y="33450"/>
                  <a:pt x="12051" y="43088"/>
                  <a:pt x="201" y="43199"/>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3803" name="Text Box 11"/>
          <p:cNvSpPr txBox="1">
            <a:spLocks noChangeArrowheads="1"/>
          </p:cNvSpPr>
          <p:nvPr/>
        </p:nvSpPr>
        <p:spPr bwMode="auto">
          <a:xfrm>
            <a:off x="3124200" y="3276600"/>
            <a:ext cx="990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Factorise</a:t>
            </a:r>
          </a:p>
        </p:txBody>
      </p:sp>
      <p:sp>
        <p:nvSpPr>
          <p:cNvPr id="33804" name="Text Box 12"/>
          <p:cNvSpPr txBox="1">
            <a:spLocks noChangeArrowheads="1"/>
          </p:cNvSpPr>
          <p:nvPr/>
        </p:nvSpPr>
        <p:spPr bwMode="auto">
          <a:xfrm>
            <a:off x="3048000" y="3581400"/>
            <a:ext cx="18288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Work out what value would make either bracket 0</a:t>
            </a:r>
          </a:p>
        </p:txBody>
      </p:sp>
      <p:sp>
        <p:nvSpPr>
          <p:cNvPr id="33805" name="Line 13"/>
          <p:cNvSpPr>
            <a:spLocks noChangeShapeType="1"/>
          </p:cNvSpPr>
          <p:nvPr/>
        </p:nvSpPr>
        <p:spPr bwMode="auto">
          <a:xfrm>
            <a:off x="457200" y="51816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3806" name="Line 14"/>
          <p:cNvSpPr>
            <a:spLocks noChangeShapeType="1"/>
          </p:cNvSpPr>
          <p:nvPr/>
        </p:nvSpPr>
        <p:spPr bwMode="auto">
          <a:xfrm>
            <a:off x="457200" y="54864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3807" name="Line 15"/>
          <p:cNvSpPr>
            <a:spLocks noChangeShapeType="1"/>
          </p:cNvSpPr>
          <p:nvPr/>
        </p:nvSpPr>
        <p:spPr bwMode="auto">
          <a:xfrm>
            <a:off x="1143000" y="5410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3808" name="Line 16"/>
          <p:cNvSpPr>
            <a:spLocks noChangeShapeType="1"/>
          </p:cNvSpPr>
          <p:nvPr/>
        </p:nvSpPr>
        <p:spPr bwMode="auto">
          <a:xfrm>
            <a:off x="1828800" y="5410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3809" name="Line 17"/>
          <p:cNvSpPr>
            <a:spLocks noChangeShapeType="1"/>
          </p:cNvSpPr>
          <p:nvPr/>
        </p:nvSpPr>
        <p:spPr bwMode="auto">
          <a:xfrm>
            <a:off x="2514600" y="5410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3810" name="Line 18"/>
          <p:cNvSpPr>
            <a:spLocks noChangeShapeType="1"/>
          </p:cNvSpPr>
          <p:nvPr/>
        </p:nvSpPr>
        <p:spPr bwMode="auto">
          <a:xfrm>
            <a:off x="3200400" y="54102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3811" name="Arc 19"/>
          <p:cNvSpPr>
            <a:spLocks/>
          </p:cNvSpPr>
          <p:nvPr/>
        </p:nvSpPr>
        <p:spPr bwMode="auto">
          <a:xfrm flipV="1">
            <a:off x="2514600" y="4876800"/>
            <a:ext cx="698500" cy="914400"/>
          </a:xfrm>
          <a:custGeom>
            <a:avLst/>
            <a:gdLst>
              <a:gd name="T0" fmla="*/ 0 w 16484"/>
              <a:gd name="T1" fmla="*/ 0 h 21600"/>
              <a:gd name="T2" fmla="*/ 29598535 w 16484"/>
              <a:gd name="T3" fmla="*/ 13693521 h 21600"/>
              <a:gd name="T4" fmla="*/ 0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0"/>
                </a:moveTo>
                <a:cubicBezTo>
                  <a:pt x="6350" y="0"/>
                  <a:pt x="12379" y="2794"/>
                  <a:pt x="16483" y="7641"/>
                </a:cubicBezTo>
              </a:path>
              <a:path w="16484" h="21600" stroke="0" extrusionOk="0">
                <a:moveTo>
                  <a:pt x="-1" y="0"/>
                </a:moveTo>
                <a:cubicBezTo>
                  <a:pt x="6350" y="0"/>
                  <a:pt x="12379" y="2794"/>
                  <a:pt x="16483" y="7641"/>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3812" name="Text Box 20"/>
          <p:cNvSpPr txBox="1">
            <a:spLocks noChangeArrowheads="1"/>
          </p:cNvSpPr>
          <p:nvPr/>
        </p:nvSpPr>
        <p:spPr bwMode="auto">
          <a:xfrm>
            <a:off x="990600" y="55626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90</a:t>
            </a:r>
            <a:endParaRPr lang="el-GR" altLang="en-US" sz="1200">
              <a:latin typeface="Comic Sans MS" pitchFamily="66" charset="0"/>
            </a:endParaRPr>
          </a:p>
        </p:txBody>
      </p:sp>
      <p:sp>
        <p:nvSpPr>
          <p:cNvPr id="33813" name="Line 21"/>
          <p:cNvSpPr>
            <a:spLocks noChangeShapeType="1"/>
          </p:cNvSpPr>
          <p:nvPr/>
        </p:nvSpPr>
        <p:spPr bwMode="auto">
          <a:xfrm flipV="1">
            <a:off x="457200" y="48006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3814" name="Text Box 22"/>
          <p:cNvSpPr txBox="1">
            <a:spLocks noChangeArrowheads="1"/>
          </p:cNvSpPr>
          <p:nvPr/>
        </p:nvSpPr>
        <p:spPr bwMode="auto">
          <a:xfrm>
            <a:off x="914400" y="4876800"/>
            <a:ext cx="4572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90</a:t>
            </a:r>
            <a:endParaRPr lang="el-GR" altLang="en-US" sz="1400">
              <a:solidFill>
                <a:srgbClr val="FF0000"/>
              </a:solidFill>
              <a:latin typeface="Comic Sans MS" pitchFamily="66" charset="0"/>
            </a:endParaRPr>
          </a:p>
        </p:txBody>
      </p:sp>
      <p:sp>
        <p:nvSpPr>
          <p:cNvPr id="33815" name="Text Box 23"/>
          <p:cNvSpPr txBox="1">
            <a:spLocks noChangeArrowheads="1"/>
          </p:cNvSpPr>
          <p:nvPr/>
        </p:nvSpPr>
        <p:spPr bwMode="auto">
          <a:xfrm>
            <a:off x="3352800" y="53340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Sin</a:t>
            </a:r>
            <a:r>
              <a:rPr lang="el-GR" altLang="en-US" sz="1400">
                <a:latin typeface="Comic Sans MS" pitchFamily="66" charset="0"/>
              </a:rPr>
              <a:t>θ</a:t>
            </a:r>
          </a:p>
        </p:txBody>
      </p:sp>
      <p:sp>
        <p:nvSpPr>
          <p:cNvPr id="33816" name="Text Box 24"/>
          <p:cNvSpPr txBox="1">
            <a:spLocks noChangeArrowheads="1"/>
          </p:cNvSpPr>
          <p:nvPr/>
        </p:nvSpPr>
        <p:spPr bwMode="auto">
          <a:xfrm>
            <a:off x="152400" y="5029200"/>
            <a:ext cx="304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1</a:t>
            </a:r>
          </a:p>
        </p:txBody>
      </p:sp>
      <p:sp>
        <p:nvSpPr>
          <p:cNvPr id="33817" name="Arc 25"/>
          <p:cNvSpPr>
            <a:spLocks/>
          </p:cNvSpPr>
          <p:nvPr/>
        </p:nvSpPr>
        <p:spPr bwMode="auto">
          <a:xfrm flipH="1">
            <a:off x="457200" y="5181600"/>
            <a:ext cx="708025" cy="914400"/>
          </a:xfrm>
          <a:custGeom>
            <a:avLst/>
            <a:gdLst>
              <a:gd name="T0" fmla="*/ 0 w 16744"/>
              <a:gd name="T1" fmla="*/ 19727 h 21600"/>
              <a:gd name="T2" fmla="*/ 29939047 w 16744"/>
              <a:gd name="T3" fmla="*/ 12827931 h 21600"/>
              <a:gd name="T4" fmla="*/ 1219466 w 16744"/>
              <a:gd name="T5" fmla="*/ 38709600 h 21600"/>
              <a:gd name="T6" fmla="*/ 0 60000 65536"/>
              <a:gd name="T7" fmla="*/ 0 60000 65536"/>
              <a:gd name="T8" fmla="*/ 0 60000 65536"/>
            </a:gdLst>
            <a:ahLst/>
            <a:cxnLst>
              <a:cxn ang="T6">
                <a:pos x="T0" y="T1"/>
              </a:cxn>
              <a:cxn ang="T7">
                <a:pos x="T2" y="T3"/>
              </a:cxn>
              <a:cxn ang="T8">
                <a:pos x="T4" y="T5"/>
              </a:cxn>
            </a:cxnLst>
            <a:rect l="0" t="0" r="r" b="b"/>
            <a:pathLst>
              <a:path w="16744" h="21600" fill="none" extrusionOk="0">
                <a:moveTo>
                  <a:pt x="-1" y="10"/>
                </a:moveTo>
                <a:cubicBezTo>
                  <a:pt x="227" y="3"/>
                  <a:pt x="454" y="-1"/>
                  <a:pt x="682" y="0"/>
                </a:cubicBezTo>
                <a:cubicBezTo>
                  <a:pt x="6808" y="0"/>
                  <a:pt x="12647" y="2601"/>
                  <a:pt x="16744" y="7157"/>
                </a:cubicBezTo>
              </a:path>
              <a:path w="16744" h="21600" stroke="0" extrusionOk="0">
                <a:moveTo>
                  <a:pt x="-1" y="10"/>
                </a:moveTo>
                <a:cubicBezTo>
                  <a:pt x="227" y="3"/>
                  <a:pt x="454" y="-1"/>
                  <a:pt x="682" y="0"/>
                </a:cubicBezTo>
                <a:cubicBezTo>
                  <a:pt x="6808" y="0"/>
                  <a:pt x="12647" y="2601"/>
                  <a:pt x="16744" y="7157"/>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3818" name="Arc 26"/>
          <p:cNvSpPr>
            <a:spLocks/>
          </p:cNvSpPr>
          <p:nvPr/>
        </p:nvSpPr>
        <p:spPr bwMode="auto">
          <a:xfrm flipH="1" flipV="1">
            <a:off x="1828800" y="4876800"/>
            <a:ext cx="687388" cy="914400"/>
          </a:xfrm>
          <a:custGeom>
            <a:avLst/>
            <a:gdLst>
              <a:gd name="T0" fmla="*/ 0 w 16235"/>
              <a:gd name="T1" fmla="*/ 8975 h 21600"/>
              <a:gd name="T2" fmla="*/ 29103927 w 16235"/>
              <a:gd name="T3" fmla="*/ 12292076 h 21600"/>
              <a:gd name="T4" fmla="*/ 801325 w 16235"/>
              <a:gd name="T5" fmla="*/ 38709600 h 21600"/>
              <a:gd name="T6" fmla="*/ 0 60000 65536"/>
              <a:gd name="T7" fmla="*/ 0 60000 65536"/>
              <a:gd name="T8" fmla="*/ 0 60000 65536"/>
            </a:gdLst>
            <a:ahLst/>
            <a:cxnLst>
              <a:cxn ang="T6">
                <a:pos x="T0" y="T1"/>
              </a:cxn>
              <a:cxn ang="T7">
                <a:pos x="T2" y="T3"/>
              </a:cxn>
              <a:cxn ang="T8">
                <a:pos x="T4" y="T5"/>
              </a:cxn>
            </a:cxnLst>
            <a:rect l="0" t="0" r="r" b="b"/>
            <a:pathLst>
              <a:path w="16235" h="21600" fill="none" extrusionOk="0">
                <a:moveTo>
                  <a:pt x="-1" y="4"/>
                </a:moveTo>
                <a:cubicBezTo>
                  <a:pt x="148" y="1"/>
                  <a:pt x="297" y="-1"/>
                  <a:pt x="447" y="0"/>
                </a:cubicBezTo>
                <a:cubicBezTo>
                  <a:pt x="6432" y="0"/>
                  <a:pt x="12150" y="2483"/>
                  <a:pt x="16235" y="6858"/>
                </a:cubicBezTo>
              </a:path>
              <a:path w="16235" h="21600" stroke="0" extrusionOk="0">
                <a:moveTo>
                  <a:pt x="-1" y="4"/>
                </a:moveTo>
                <a:cubicBezTo>
                  <a:pt x="148" y="1"/>
                  <a:pt x="297" y="-1"/>
                  <a:pt x="447" y="0"/>
                </a:cubicBezTo>
                <a:cubicBezTo>
                  <a:pt x="6432" y="0"/>
                  <a:pt x="12150" y="2483"/>
                  <a:pt x="16235" y="6858"/>
                </a:cubicBezTo>
                <a:lnTo>
                  <a:pt x="447" y="21600"/>
                </a:lnTo>
                <a:lnTo>
                  <a:pt x="-1" y="4"/>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3819" name="Arc 27"/>
          <p:cNvSpPr>
            <a:spLocks/>
          </p:cNvSpPr>
          <p:nvPr/>
        </p:nvSpPr>
        <p:spPr bwMode="auto">
          <a:xfrm>
            <a:off x="1143000" y="5181600"/>
            <a:ext cx="685800" cy="914400"/>
          </a:xfrm>
          <a:custGeom>
            <a:avLst/>
            <a:gdLst>
              <a:gd name="T0" fmla="*/ 0 w 16484"/>
              <a:gd name="T1" fmla="*/ 19727 h 21600"/>
              <a:gd name="T2" fmla="*/ 28532009 w 16484"/>
              <a:gd name="T3" fmla="*/ 12318958 h 21600"/>
              <a:gd name="T4" fmla="*/ 1180471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10"/>
                </a:moveTo>
                <a:cubicBezTo>
                  <a:pt x="227" y="3"/>
                  <a:pt x="454" y="-1"/>
                  <a:pt x="682" y="0"/>
                </a:cubicBezTo>
                <a:cubicBezTo>
                  <a:pt x="6674" y="0"/>
                  <a:pt x="12398" y="2489"/>
                  <a:pt x="16484" y="6873"/>
                </a:cubicBezTo>
              </a:path>
              <a:path w="16484" h="21600" stroke="0" extrusionOk="0">
                <a:moveTo>
                  <a:pt x="-1" y="10"/>
                </a:moveTo>
                <a:cubicBezTo>
                  <a:pt x="227" y="3"/>
                  <a:pt x="454" y="-1"/>
                  <a:pt x="682" y="0"/>
                </a:cubicBezTo>
                <a:cubicBezTo>
                  <a:pt x="6674" y="0"/>
                  <a:pt x="12398" y="2489"/>
                  <a:pt x="16484" y="6873"/>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3820" name="Text Box 28"/>
          <p:cNvSpPr txBox="1">
            <a:spLocks noChangeArrowheads="1"/>
          </p:cNvSpPr>
          <p:nvPr/>
        </p:nvSpPr>
        <p:spPr bwMode="auto">
          <a:xfrm>
            <a:off x="2286000" y="55626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270</a:t>
            </a:r>
            <a:endParaRPr lang="el-GR" altLang="en-US" sz="1200">
              <a:latin typeface="Comic Sans MS" pitchFamily="66" charset="0"/>
            </a:endParaRPr>
          </a:p>
        </p:txBody>
      </p:sp>
      <p:sp>
        <p:nvSpPr>
          <p:cNvPr id="33821" name="Text Box 29"/>
          <p:cNvSpPr txBox="1">
            <a:spLocks noChangeArrowheads="1"/>
          </p:cNvSpPr>
          <p:nvPr/>
        </p:nvSpPr>
        <p:spPr bwMode="auto">
          <a:xfrm>
            <a:off x="2971800" y="55626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360</a:t>
            </a:r>
            <a:endParaRPr lang="el-GR" altLang="en-US" sz="1200">
              <a:latin typeface="Comic Sans MS" pitchFamily="66" charset="0"/>
            </a:endParaRPr>
          </a:p>
        </p:txBody>
      </p:sp>
      <p:sp>
        <p:nvSpPr>
          <p:cNvPr id="33822" name="Text Box 30"/>
          <p:cNvSpPr txBox="1">
            <a:spLocks noChangeArrowheads="1"/>
          </p:cNvSpPr>
          <p:nvPr/>
        </p:nvSpPr>
        <p:spPr bwMode="auto">
          <a:xfrm>
            <a:off x="1600200" y="5562600"/>
            <a:ext cx="457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180</a:t>
            </a:r>
            <a:endParaRPr lang="el-GR" altLang="en-US" sz="1200">
              <a:latin typeface="Comic Sans MS" pitchFamily="66" charset="0"/>
            </a:endParaRPr>
          </a:p>
        </p:txBody>
      </p:sp>
      <p:sp>
        <p:nvSpPr>
          <p:cNvPr id="33823" name="Text Box 31"/>
          <p:cNvSpPr txBox="1">
            <a:spLocks noChangeArrowheads="1"/>
          </p:cNvSpPr>
          <p:nvPr/>
        </p:nvSpPr>
        <p:spPr bwMode="auto">
          <a:xfrm>
            <a:off x="152400" y="4648200"/>
            <a:ext cx="304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2</a:t>
            </a:r>
          </a:p>
        </p:txBody>
      </p:sp>
      <p:sp>
        <p:nvSpPr>
          <p:cNvPr id="33824" name="Line 32"/>
          <p:cNvSpPr>
            <a:spLocks noChangeShapeType="1"/>
          </p:cNvSpPr>
          <p:nvPr/>
        </p:nvSpPr>
        <p:spPr bwMode="auto">
          <a:xfrm flipV="1">
            <a:off x="457200" y="51816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3827" name="Text Box 35"/>
          <p:cNvSpPr txBox="1">
            <a:spLocks noChangeArrowheads="1"/>
          </p:cNvSpPr>
          <p:nvPr/>
        </p:nvSpPr>
        <p:spPr bwMode="auto">
          <a:xfrm>
            <a:off x="4572000" y="4648200"/>
            <a:ext cx="27432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Sin</a:t>
            </a:r>
            <a:r>
              <a:rPr lang="el-GR" altLang="en-US" sz="1400">
                <a:solidFill>
                  <a:srgbClr val="FF0000"/>
                </a:solidFill>
                <a:latin typeface="Comic Sans MS" pitchFamily="66" charset="0"/>
              </a:rPr>
              <a:t>θ</a:t>
            </a:r>
            <a:r>
              <a:rPr lang="en-GB" altLang="en-US" sz="1400">
                <a:solidFill>
                  <a:srgbClr val="FF0000"/>
                </a:solidFill>
                <a:latin typeface="Comic Sans MS" pitchFamily="66" charset="0"/>
              </a:rPr>
              <a:t> = 2 has no solutions</a:t>
            </a:r>
            <a:endParaRPr lang="el-GR" altLang="en-US" sz="1400">
              <a:solidFill>
                <a:srgbClr val="FF0000"/>
              </a:solidFill>
              <a:latin typeface="Comic Sans MS" pitchFamily="66" charset="0"/>
            </a:endParaRPr>
          </a:p>
        </p:txBody>
      </p:sp>
      <p:sp>
        <p:nvSpPr>
          <p:cNvPr id="33828" name="Text Box 36"/>
          <p:cNvSpPr txBox="1">
            <a:spLocks noChangeArrowheads="1"/>
          </p:cNvSpPr>
          <p:nvPr/>
        </p:nvSpPr>
        <p:spPr bwMode="auto">
          <a:xfrm>
            <a:off x="4572000" y="5029200"/>
            <a:ext cx="27432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Sin</a:t>
            </a:r>
            <a:r>
              <a:rPr lang="el-GR" altLang="en-US" sz="1400">
                <a:solidFill>
                  <a:srgbClr val="FF0000"/>
                </a:solidFill>
                <a:latin typeface="Comic Sans MS" pitchFamily="66" charset="0"/>
              </a:rPr>
              <a:t>θ</a:t>
            </a:r>
            <a:r>
              <a:rPr lang="en-GB" altLang="en-US" sz="1400">
                <a:solidFill>
                  <a:srgbClr val="FF0000"/>
                </a:solidFill>
                <a:latin typeface="Comic Sans MS" pitchFamily="66" charset="0"/>
              </a:rPr>
              <a:t> = 1 has 1 solution</a:t>
            </a:r>
            <a:endParaRPr lang="el-GR" altLang="en-US" sz="1400">
              <a:solidFill>
                <a:srgbClr val="FF0000"/>
              </a:solidFill>
              <a:latin typeface="Comic Sans MS" pitchFamily="66" charset="0"/>
            </a:endParaRPr>
          </a:p>
        </p:txBody>
      </p:sp>
      <p:sp>
        <p:nvSpPr>
          <p:cNvPr id="33829" name="Line 37"/>
          <p:cNvSpPr>
            <a:spLocks noChangeShapeType="1"/>
          </p:cNvSpPr>
          <p:nvPr/>
        </p:nvSpPr>
        <p:spPr bwMode="auto">
          <a:xfrm flipH="1">
            <a:off x="3505200" y="4800600"/>
            <a:ext cx="12954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3830" name="Line 38"/>
          <p:cNvSpPr>
            <a:spLocks noChangeShapeType="1"/>
          </p:cNvSpPr>
          <p:nvPr/>
        </p:nvSpPr>
        <p:spPr bwMode="auto">
          <a:xfrm flipH="1">
            <a:off x="3505200" y="5181600"/>
            <a:ext cx="12954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aphicFrame>
        <p:nvGraphicFramePr>
          <p:cNvPr id="33831" name="Object 39"/>
          <p:cNvGraphicFramePr>
            <a:graphicFrameLocks noChangeAspect="1"/>
          </p:cNvGraphicFramePr>
          <p:nvPr/>
        </p:nvGraphicFramePr>
        <p:xfrm>
          <a:off x="1447800" y="6172200"/>
          <a:ext cx="762000" cy="330200"/>
        </p:xfrm>
        <a:graphic>
          <a:graphicData uri="http://schemas.openxmlformats.org/presentationml/2006/ole">
            <p:oleObj spid="_x0000_s27692" name="Equation" r:id="rId6" imgW="469696" imgH="203112" progId="">
              <p:embed/>
            </p:oleObj>
          </a:graphicData>
        </a:graphic>
      </p:graphicFrame>
      <p:sp>
        <p:nvSpPr>
          <p:cNvPr id="33832" name="Rectangle 40"/>
          <p:cNvSpPr>
            <a:spLocks noChangeArrowheads="1"/>
          </p:cNvSpPr>
          <p:nvPr/>
        </p:nvSpPr>
        <p:spPr bwMode="auto">
          <a:xfrm>
            <a:off x="1447800" y="6172200"/>
            <a:ext cx="762000" cy="381000"/>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pic>
        <p:nvPicPr>
          <p:cNvPr id="27687" name="Picture 41" descr="fingerprint"/>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88" name="Picture 42" descr="fingerprint"/>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830580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3798"/>
                                        </p:tgtEl>
                                        <p:attrNameLst>
                                          <p:attrName>style.visibility</p:attrName>
                                        </p:attrNameLst>
                                      </p:cBhvr>
                                      <p:to>
                                        <p:strVal val="visible"/>
                                      </p:to>
                                    </p:set>
                                    <p:animEffect transition="in" filter="blinds(horizontal)">
                                      <p:cBhvr>
                                        <p:cTn id="7" dur="500"/>
                                        <p:tgtEl>
                                          <p:spTgt spid="337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3801"/>
                                        </p:tgtEl>
                                        <p:attrNameLst>
                                          <p:attrName>style.visibility</p:attrName>
                                        </p:attrNameLst>
                                      </p:cBhvr>
                                      <p:to>
                                        <p:strVal val="visible"/>
                                      </p:to>
                                    </p:set>
                                    <p:animEffect transition="in" filter="blinds(horizontal)">
                                      <p:cBhvr>
                                        <p:cTn id="12" dur="500"/>
                                        <p:tgtEl>
                                          <p:spTgt spid="3380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3803"/>
                                        </p:tgtEl>
                                        <p:attrNameLst>
                                          <p:attrName>style.visibility</p:attrName>
                                        </p:attrNameLst>
                                      </p:cBhvr>
                                      <p:to>
                                        <p:strVal val="visible"/>
                                      </p:to>
                                    </p:set>
                                    <p:animEffect transition="in" filter="blinds(horizontal)">
                                      <p:cBhvr>
                                        <p:cTn id="17" dur="500"/>
                                        <p:tgtEl>
                                          <p:spTgt spid="338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3799"/>
                                        </p:tgtEl>
                                        <p:attrNameLst>
                                          <p:attrName>style.visibility</p:attrName>
                                        </p:attrNameLst>
                                      </p:cBhvr>
                                      <p:to>
                                        <p:strVal val="visible"/>
                                      </p:to>
                                    </p:set>
                                    <p:animEffect transition="in" filter="blinds(horizontal)">
                                      <p:cBhvr>
                                        <p:cTn id="22" dur="500"/>
                                        <p:tgtEl>
                                          <p:spTgt spid="3379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3802"/>
                                        </p:tgtEl>
                                        <p:attrNameLst>
                                          <p:attrName>style.visibility</p:attrName>
                                        </p:attrNameLst>
                                      </p:cBhvr>
                                      <p:to>
                                        <p:strVal val="visible"/>
                                      </p:to>
                                    </p:set>
                                    <p:animEffect transition="in" filter="blinds(horizontal)">
                                      <p:cBhvr>
                                        <p:cTn id="27" dur="500"/>
                                        <p:tgtEl>
                                          <p:spTgt spid="3380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3804"/>
                                        </p:tgtEl>
                                        <p:attrNameLst>
                                          <p:attrName>style.visibility</p:attrName>
                                        </p:attrNameLst>
                                      </p:cBhvr>
                                      <p:to>
                                        <p:strVal val="visible"/>
                                      </p:to>
                                    </p:set>
                                    <p:animEffect transition="in" filter="blinds(horizontal)">
                                      <p:cBhvr>
                                        <p:cTn id="32" dur="500"/>
                                        <p:tgtEl>
                                          <p:spTgt spid="3380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33800"/>
                                        </p:tgtEl>
                                        <p:attrNameLst>
                                          <p:attrName>style.visibility</p:attrName>
                                        </p:attrNameLst>
                                      </p:cBhvr>
                                      <p:to>
                                        <p:strVal val="visible"/>
                                      </p:to>
                                    </p:set>
                                    <p:animEffect transition="in" filter="blinds(horizontal)">
                                      <p:cBhvr>
                                        <p:cTn id="37" dur="500"/>
                                        <p:tgtEl>
                                          <p:spTgt spid="3380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3805"/>
                                        </p:tgtEl>
                                        <p:attrNameLst>
                                          <p:attrName>style.visibility</p:attrName>
                                        </p:attrNameLst>
                                      </p:cBhvr>
                                      <p:to>
                                        <p:strVal val="visible"/>
                                      </p:to>
                                    </p:set>
                                    <p:animEffect transition="in" filter="blinds(horizontal)">
                                      <p:cBhvr>
                                        <p:cTn id="42" dur="500"/>
                                        <p:tgtEl>
                                          <p:spTgt spid="33805"/>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33806"/>
                                        </p:tgtEl>
                                        <p:attrNameLst>
                                          <p:attrName>style.visibility</p:attrName>
                                        </p:attrNameLst>
                                      </p:cBhvr>
                                      <p:to>
                                        <p:strVal val="visible"/>
                                      </p:to>
                                    </p:set>
                                    <p:animEffect transition="in" filter="blinds(horizontal)">
                                      <p:cBhvr>
                                        <p:cTn id="45" dur="500"/>
                                        <p:tgtEl>
                                          <p:spTgt spid="33806"/>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33807"/>
                                        </p:tgtEl>
                                        <p:attrNameLst>
                                          <p:attrName>style.visibility</p:attrName>
                                        </p:attrNameLst>
                                      </p:cBhvr>
                                      <p:to>
                                        <p:strVal val="visible"/>
                                      </p:to>
                                    </p:set>
                                    <p:animEffect transition="in" filter="blinds(horizontal)">
                                      <p:cBhvr>
                                        <p:cTn id="48" dur="500"/>
                                        <p:tgtEl>
                                          <p:spTgt spid="33807"/>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33808"/>
                                        </p:tgtEl>
                                        <p:attrNameLst>
                                          <p:attrName>style.visibility</p:attrName>
                                        </p:attrNameLst>
                                      </p:cBhvr>
                                      <p:to>
                                        <p:strVal val="visible"/>
                                      </p:to>
                                    </p:set>
                                    <p:animEffect transition="in" filter="blinds(horizontal)">
                                      <p:cBhvr>
                                        <p:cTn id="51" dur="500"/>
                                        <p:tgtEl>
                                          <p:spTgt spid="33808"/>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33809"/>
                                        </p:tgtEl>
                                        <p:attrNameLst>
                                          <p:attrName>style.visibility</p:attrName>
                                        </p:attrNameLst>
                                      </p:cBhvr>
                                      <p:to>
                                        <p:strVal val="visible"/>
                                      </p:to>
                                    </p:set>
                                    <p:animEffect transition="in" filter="blinds(horizontal)">
                                      <p:cBhvr>
                                        <p:cTn id="54" dur="500"/>
                                        <p:tgtEl>
                                          <p:spTgt spid="33809"/>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33810"/>
                                        </p:tgtEl>
                                        <p:attrNameLst>
                                          <p:attrName>style.visibility</p:attrName>
                                        </p:attrNameLst>
                                      </p:cBhvr>
                                      <p:to>
                                        <p:strVal val="visible"/>
                                      </p:to>
                                    </p:set>
                                    <p:animEffect transition="in" filter="blinds(horizontal)">
                                      <p:cBhvr>
                                        <p:cTn id="57" dur="500"/>
                                        <p:tgtEl>
                                          <p:spTgt spid="33810"/>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33811"/>
                                        </p:tgtEl>
                                        <p:attrNameLst>
                                          <p:attrName>style.visibility</p:attrName>
                                        </p:attrNameLst>
                                      </p:cBhvr>
                                      <p:to>
                                        <p:strVal val="visible"/>
                                      </p:to>
                                    </p:set>
                                    <p:animEffect transition="in" filter="blinds(horizontal)">
                                      <p:cBhvr>
                                        <p:cTn id="60" dur="500"/>
                                        <p:tgtEl>
                                          <p:spTgt spid="33811"/>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33812"/>
                                        </p:tgtEl>
                                        <p:attrNameLst>
                                          <p:attrName>style.visibility</p:attrName>
                                        </p:attrNameLst>
                                      </p:cBhvr>
                                      <p:to>
                                        <p:strVal val="visible"/>
                                      </p:to>
                                    </p:set>
                                    <p:animEffect transition="in" filter="blinds(horizontal)">
                                      <p:cBhvr>
                                        <p:cTn id="63" dur="500"/>
                                        <p:tgtEl>
                                          <p:spTgt spid="33812"/>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33815"/>
                                        </p:tgtEl>
                                        <p:attrNameLst>
                                          <p:attrName>style.visibility</p:attrName>
                                        </p:attrNameLst>
                                      </p:cBhvr>
                                      <p:to>
                                        <p:strVal val="visible"/>
                                      </p:to>
                                    </p:set>
                                    <p:animEffect transition="in" filter="blinds(horizontal)">
                                      <p:cBhvr>
                                        <p:cTn id="66" dur="500"/>
                                        <p:tgtEl>
                                          <p:spTgt spid="33815"/>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33817"/>
                                        </p:tgtEl>
                                        <p:attrNameLst>
                                          <p:attrName>style.visibility</p:attrName>
                                        </p:attrNameLst>
                                      </p:cBhvr>
                                      <p:to>
                                        <p:strVal val="visible"/>
                                      </p:to>
                                    </p:set>
                                    <p:animEffect transition="in" filter="blinds(horizontal)">
                                      <p:cBhvr>
                                        <p:cTn id="69" dur="500"/>
                                        <p:tgtEl>
                                          <p:spTgt spid="33817"/>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33818"/>
                                        </p:tgtEl>
                                        <p:attrNameLst>
                                          <p:attrName>style.visibility</p:attrName>
                                        </p:attrNameLst>
                                      </p:cBhvr>
                                      <p:to>
                                        <p:strVal val="visible"/>
                                      </p:to>
                                    </p:set>
                                    <p:animEffect transition="in" filter="blinds(horizontal)">
                                      <p:cBhvr>
                                        <p:cTn id="72" dur="500"/>
                                        <p:tgtEl>
                                          <p:spTgt spid="33818"/>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33819"/>
                                        </p:tgtEl>
                                        <p:attrNameLst>
                                          <p:attrName>style.visibility</p:attrName>
                                        </p:attrNameLst>
                                      </p:cBhvr>
                                      <p:to>
                                        <p:strVal val="visible"/>
                                      </p:to>
                                    </p:set>
                                    <p:animEffect transition="in" filter="blinds(horizontal)">
                                      <p:cBhvr>
                                        <p:cTn id="75" dur="500"/>
                                        <p:tgtEl>
                                          <p:spTgt spid="33819"/>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33820"/>
                                        </p:tgtEl>
                                        <p:attrNameLst>
                                          <p:attrName>style.visibility</p:attrName>
                                        </p:attrNameLst>
                                      </p:cBhvr>
                                      <p:to>
                                        <p:strVal val="visible"/>
                                      </p:to>
                                    </p:set>
                                    <p:animEffect transition="in" filter="blinds(horizontal)">
                                      <p:cBhvr>
                                        <p:cTn id="78" dur="500"/>
                                        <p:tgtEl>
                                          <p:spTgt spid="33820"/>
                                        </p:tgtEl>
                                      </p:cBhvr>
                                    </p:animEffect>
                                  </p:childTnLst>
                                </p:cTn>
                              </p:par>
                              <p:par>
                                <p:cTn id="79" presetID="3" presetClass="entr" presetSubtype="10" fill="hold" grpId="0" nodeType="withEffect">
                                  <p:stCondLst>
                                    <p:cond delay="0"/>
                                  </p:stCondLst>
                                  <p:childTnLst>
                                    <p:set>
                                      <p:cBhvr>
                                        <p:cTn id="80" dur="1" fill="hold">
                                          <p:stCondLst>
                                            <p:cond delay="0"/>
                                          </p:stCondLst>
                                        </p:cTn>
                                        <p:tgtEl>
                                          <p:spTgt spid="33821"/>
                                        </p:tgtEl>
                                        <p:attrNameLst>
                                          <p:attrName>style.visibility</p:attrName>
                                        </p:attrNameLst>
                                      </p:cBhvr>
                                      <p:to>
                                        <p:strVal val="visible"/>
                                      </p:to>
                                    </p:set>
                                    <p:animEffect transition="in" filter="blinds(horizontal)">
                                      <p:cBhvr>
                                        <p:cTn id="81" dur="500"/>
                                        <p:tgtEl>
                                          <p:spTgt spid="33821"/>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33822"/>
                                        </p:tgtEl>
                                        <p:attrNameLst>
                                          <p:attrName>style.visibility</p:attrName>
                                        </p:attrNameLst>
                                      </p:cBhvr>
                                      <p:to>
                                        <p:strVal val="visible"/>
                                      </p:to>
                                    </p:set>
                                    <p:animEffect transition="in" filter="blinds(horizontal)">
                                      <p:cBhvr>
                                        <p:cTn id="84" dur="500"/>
                                        <p:tgtEl>
                                          <p:spTgt spid="33822"/>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5" fill="hold" grpId="0" nodeType="clickEffect">
                                  <p:stCondLst>
                                    <p:cond delay="0"/>
                                  </p:stCondLst>
                                  <p:childTnLst>
                                    <p:set>
                                      <p:cBhvr>
                                        <p:cTn id="88" dur="1" fill="hold">
                                          <p:stCondLst>
                                            <p:cond delay="0"/>
                                          </p:stCondLst>
                                        </p:cTn>
                                        <p:tgtEl>
                                          <p:spTgt spid="33823"/>
                                        </p:tgtEl>
                                        <p:attrNameLst>
                                          <p:attrName>style.visibility</p:attrName>
                                        </p:attrNameLst>
                                      </p:cBhvr>
                                      <p:to>
                                        <p:strVal val="visible"/>
                                      </p:to>
                                    </p:set>
                                    <p:animEffect transition="in" filter="blinds(vertical)">
                                      <p:cBhvr>
                                        <p:cTn id="89" dur="500"/>
                                        <p:tgtEl>
                                          <p:spTgt spid="33823"/>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5" fill="hold" grpId="0" nodeType="clickEffect">
                                  <p:stCondLst>
                                    <p:cond delay="0"/>
                                  </p:stCondLst>
                                  <p:childTnLst>
                                    <p:set>
                                      <p:cBhvr>
                                        <p:cTn id="93" dur="1" fill="hold">
                                          <p:stCondLst>
                                            <p:cond delay="0"/>
                                          </p:stCondLst>
                                        </p:cTn>
                                        <p:tgtEl>
                                          <p:spTgt spid="33813"/>
                                        </p:tgtEl>
                                        <p:attrNameLst>
                                          <p:attrName>style.visibility</p:attrName>
                                        </p:attrNameLst>
                                      </p:cBhvr>
                                      <p:to>
                                        <p:strVal val="visible"/>
                                      </p:to>
                                    </p:set>
                                    <p:animEffect transition="in" filter="blinds(vertical)">
                                      <p:cBhvr>
                                        <p:cTn id="94" dur="500"/>
                                        <p:tgtEl>
                                          <p:spTgt spid="33813"/>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3" presetClass="entr" presetSubtype="5" fill="hold" grpId="0" nodeType="clickEffect">
                                  <p:stCondLst>
                                    <p:cond delay="0"/>
                                  </p:stCondLst>
                                  <p:childTnLst>
                                    <p:set>
                                      <p:cBhvr>
                                        <p:cTn id="98" dur="1" fill="hold">
                                          <p:stCondLst>
                                            <p:cond delay="0"/>
                                          </p:stCondLst>
                                        </p:cTn>
                                        <p:tgtEl>
                                          <p:spTgt spid="33829"/>
                                        </p:tgtEl>
                                        <p:attrNameLst>
                                          <p:attrName>style.visibility</p:attrName>
                                        </p:attrNameLst>
                                      </p:cBhvr>
                                      <p:to>
                                        <p:strVal val="visible"/>
                                      </p:to>
                                    </p:set>
                                    <p:animEffect transition="in" filter="blinds(vertical)">
                                      <p:cBhvr>
                                        <p:cTn id="99" dur="500"/>
                                        <p:tgtEl>
                                          <p:spTgt spid="33829"/>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10" fill="hold" nodeType="clickEffect">
                                  <p:stCondLst>
                                    <p:cond delay="0"/>
                                  </p:stCondLst>
                                  <p:childTnLst>
                                    <p:set>
                                      <p:cBhvr>
                                        <p:cTn id="103" dur="1" fill="hold">
                                          <p:stCondLst>
                                            <p:cond delay="0"/>
                                          </p:stCondLst>
                                        </p:cTn>
                                        <p:tgtEl>
                                          <p:spTgt spid="33827">
                                            <p:txEl>
                                              <p:pRg st="0" end="0"/>
                                            </p:txEl>
                                          </p:spTgt>
                                        </p:tgtEl>
                                        <p:attrNameLst>
                                          <p:attrName>style.visibility</p:attrName>
                                        </p:attrNameLst>
                                      </p:cBhvr>
                                      <p:to>
                                        <p:strVal val="visible"/>
                                      </p:to>
                                    </p:set>
                                    <p:animEffect transition="in" filter="blinds(horizontal)">
                                      <p:cBhvr>
                                        <p:cTn id="104" dur="500"/>
                                        <p:tgtEl>
                                          <p:spTgt spid="33827">
                                            <p:txEl>
                                              <p:pRg st="0" end="0"/>
                                            </p:txEl>
                                          </p:spTgt>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33816"/>
                                        </p:tgtEl>
                                        <p:attrNameLst>
                                          <p:attrName>style.visibility</p:attrName>
                                        </p:attrNameLst>
                                      </p:cBhvr>
                                      <p:to>
                                        <p:strVal val="visible"/>
                                      </p:to>
                                    </p:set>
                                    <p:animEffect transition="in" filter="blinds(horizontal)">
                                      <p:cBhvr>
                                        <p:cTn id="109" dur="500"/>
                                        <p:tgtEl>
                                          <p:spTgt spid="33816"/>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5" fill="hold" grpId="0" nodeType="clickEffect">
                                  <p:stCondLst>
                                    <p:cond delay="0"/>
                                  </p:stCondLst>
                                  <p:childTnLst>
                                    <p:set>
                                      <p:cBhvr>
                                        <p:cTn id="113" dur="1" fill="hold">
                                          <p:stCondLst>
                                            <p:cond delay="0"/>
                                          </p:stCondLst>
                                        </p:cTn>
                                        <p:tgtEl>
                                          <p:spTgt spid="33824"/>
                                        </p:tgtEl>
                                        <p:attrNameLst>
                                          <p:attrName>style.visibility</p:attrName>
                                        </p:attrNameLst>
                                      </p:cBhvr>
                                      <p:to>
                                        <p:strVal val="visible"/>
                                      </p:to>
                                    </p:set>
                                    <p:animEffect transition="in" filter="blinds(vertical)">
                                      <p:cBhvr>
                                        <p:cTn id="114" dur="500"/>
                                        <p:tgtEl>
                                          <p:spTgt spid="33824"/>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33830"/>
                                        </p:tgtEl>
                                        <p:attrNameLst>
                                          <p:attrName>style.visibility</p:attrName>
                                        </p:attrNameLst>
                                      </p:cBhvr>
                                      <p:to>
                                        <p:strVal val="visible"/>
                                      </p:to>
                                    </p:set>
                                    <p:animEffect transition="in" filter="blinds(horizontal)">
                                      <p:cBhvr>
                                        <p:cTn id="119" dur="500"/>
                                        <p:tgtEl>
                                          <p:spTgt spid="33830"/>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33828"/>
                                        </p:tgtEl>
                                        <p:attrNameLst>
                                          <p:attrName>style.visibility</p:attrName>
                                        </p:attrNameLst>
                                      </p:cBhvr>
                                      <p:to>
                                        <p:strVal val="visible"/>
                                      </p:to>
                                    </p:set>
                                    <p:animEffect transition="in" filter="blinds(horizontal)">
                                      <p:cBhvr>
                                        <p:cTn id="124" dur="500"/>
                                        <p:tgtEl>
                                          <p:spTgt spid="33828"/>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33814"/>
                                        </p:tgtEl>
                                        <p:attrNameLst>
                                          <p:attrName>style.visibility</p:attrName>
                                        </p:attrNameLst>
                                      </p:cBhvr>
                                      <p:to>
                                        <p:strVal val="visible"/>
                                      </p:to>
                                    </p:set>
                                    <p:animEffect transition="in" filter="blinds(horizontal)">
                                      <p:cBhvr>
                                        <p:cTn id="129" dur="500"/>
                                        <p:tgtEl>
                                          <p:spTgt spid="33814"/>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3" presetClass="entr" presetSubtype="10" fill="hold" nodeType="clickEffect">
                                  <p:stCondLst>
                                    <p:cond delay="0"/>
                                  </p:stCondLst>
                                  <p:childTnLst>
                                    <p:set>
                                      <p:cBhvr>
                                        <p:cTn id="133" dur="1" fill="hold">
                                          <p:stCondLst>
                                            <p:cond delay="0"/>
                                          </p:stCondLst>
                                        </p:cTn>
                                        <p:tgtEl>
                                          <p:spTgt spid="33831"/>
                                        </p:tgtEl>
                                        <p:attrNameLst>
                                          <p:attrName>style.visibility</p:attrName>
                                        </p:attrNameLst>
                                      </p:cBhvr>
                                      <p:to>
                                        <p:strVal val="visible"/>
                                      </p:to>
                                    </p:set>
                                    <p:animEffect transition="in" filter="blinds(horizontal)">
                                      <p:cBhvr>
                                        <p:cTn id="134" dur="500"/>
                                        <p:tgtEl>
                                          <p:spTgt spid="33831"/>
                                        </p:tgtEl>
                                      </p:cBhvr>
                                    </p:animEffect>
                                  </p:childTnLst>
                                </p:cTn>
                              </p:par>
                              <p:par>
                                <p:cTn id="135" presetID="3" presetClass="entr" presetSubtype="10" fill="hold" grpId="0" nodeType="withEffect">
                                  <p:stCondLst>
                                    <p:cond delay="0"/>
                                  </p:stCondLst>
                                  <p:childTnLst>
                                    <p:set>
                                      <p:cBhvr>
                                        <p:cTn id="136" dur="1" fill="hold">
                                          <p:stCondLst>
                                            <p:cond delay="0"/>
                                          </p:stCondLst>
                                        </p:cTn>
                                        <p:tgtEl>
                                          <p:spTgt spid="33832"/>
                                        </p:tgtEl>
                                        <p:attrNameLst>
                                          <p:attrName>style.visibility</p:attrName>
                                        </p:attrNameLst>
                                      </p:cBhvr>
                                      <p:to>
                                        <p:strVal val="visible"/>
                                      </p:to>
                                    </p:set>
                                    <p:animEffect transition="in" filter="blinds(horizontal)">
                                      <p:cBhvr>
                                        <p:cTn id="137" dur="500"/>
                                        <p:tgtEl>
                                          <p:spTgt spid="338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1" grpId="0" animBg="1"/>
      <p:bldP spid="33802" grpId="0" animBg="1"/>
      <p:bldP spid="33803" grpId="0"/>
      <p:bldP spid="33804" grpId="0"/>
      <p:bldP spid="33805" grpId="0" animBg="1"/>
      <p:bldP spid="33806" grpId="0" animBg="1"/>
      <p:bldP spid="33807" grpId="0" animBg="1"/>
      <p:bldP spid="33808" grpId="0" animBg="1"/>
      <p:bldP spid="33809" grpId="0" animBg="1"/>
      <p:bldP spid="33810" grpId="0" animBg="1"/>
      <p:bldP spid="33811" grpId="0" animBg="1"/>
      <p:bldP spid="33812" grpId="0"/>
      <p:bldP spid="33813" grpId="0" animBg="1"/>
      <p:bldP spid="33814" grpId="0"/>
      <p:bldP spid="33815" grpId="0"/>
      <p:bldP spid="33816" grpId="0"/>
      <p:bldP spid="33817" grpId="0" animBg="1"/>
      <p:bldP spid="33818" grpId="0" animBg="1"/>
      <p:bldP spid="33819" grpId="0" animBg="1"/>
      <p:bldP spid="33820" grpId="0"/>
      <p:bldP spid="33821" grpId="0"/>
      <p:bldP spid="33822" grpId="0"/>
      <p:bldP spid="33823" grpId="0"/>
      <p:bldP spid="33824" grpId="0" animBg="1"/>
      <p:bldP spid="33828" grpId="0"/>
      <p:bldP spid="33829" grpId="0" animBg="1"/>
      <p:bldP spid="33830" grpId="0" animBg="1"/>
      <p:bldP spid="3383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28600" y="274638"/>
            <a:ext cx="8686800" cy="1143000"/>
          </a:xfrm>
        </p:spPr>
        <p:txBody>
          <a:bodyPr/>
          <a:lstStyle/>
          <a:p>
            <a:pPr eaLnBrk="1" hangingPunct="1"/>
            <a:r>
              <a:rPr lang="en-GB" altLang="en-US" sz="3400" smtClean="0">
                <a:latin typeface="Comic Sans MS" pitchFamily="66" charset="0"/>
              </a:rPr>
              <a:t>Trigonometrical Identities and Equations</a:t>
            </a:r>
          </a:p>
        </p:txBody>
      </p:sp>
      <p:sp>
        <p:nvSpPr>
          <p:cNvPr id="28675" name="Rectangle 3"/>
          <p:cNvSpPr>
            <a:spLocks noGrp="1" noChangeArrowheads="1"/>
          </p:cNvSpPr>
          <p:nvPr>
            <p:ph type="body" idx="1"/>
          </p:nvPr>
        </p:nvSpPr>
        <p:spPr>
          <a:xfrm>
            <a:off x="228600" y="1600200"/>
            <a:ext cx="8686800" cy="4525963"/>
          </a:xfrm>
        </p:spPr>
        <p:txBody>
          <a:bodyPr/>
          <a:lstStyle/>
          <a:p>
            <a:pPr marL="0" indent="0" algn="ctr" eaLnBrk="1" hangingPunct="1">
              <a:buFontTx/>
              <a:buNone/>
            </a:pPr>
            <a:r>
              <a:rPr lang="en-GB" altLang="en-US" sz="1600" b="1" u="sng" smtClean="0">
                <a:latin typeface="Comic Sans MS" pitchFamily="66" charset="0"/>
              </a:rPr>
              <a:t>You need to be able to solve Quadratic Equations given to you using Sin, Cos or Tan. The process is identical to standard Quadratics, but there are even more answers (usually!)</a:t>
            </a:r>
          </a:p>
        </p:txBody>
      </p:sp>
      <p:sp>
        <p:nvSpPr>
          <p:cNvPr id="28676" name="Text Box 4"/>
          <p:cNvSpPr txBox="1">
            <a:spLocks noChangeArrowheads="1"/>
          </p:cNvSpPr>
          <p:nvPr/>
        </p:nvSpPr>
        <p:spPr bwMode="auto">
          <a:xfrm>
            <a:off x="8578850" y="6415088"/>
            <a:ext cx="592138"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10D</a:t>
            </a:r>
          </a:p>
        </p:txBody>
      </p:sp>
      <p:sp>
        <p:nvSpPr>
          <p:cNvPr id="28677" name="Text Box 5"/>
          <p:cNvSpPr txBox="1">
            <a:spLocks noChangeArrowheads="1"/>
          </p:cNvSpPr>
          <p:nvPr/>
        </p:nvSpPr>
        <p:spPr bwMode="auto">
          <a:xfrm>
            <a:off x="609600" y="2590800"/>
            <a:ext cx="26670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b="1" u="sng">
                <a:latin typeface="Comic Sans MS" pitchFamily="66" charset="0"/>
              </a:rPr>
              <a:t>Solve the following Equation</a:t>
            </a:r>
          </a:p>
        </p:txBody>
      </p:sp>
      <p:graphicFrame>
        <p:nvGraphicFramePr>
          <p:cNvPr id="35846" name="Object 6"/>
          <p:cNvGraphicFramePr>
            <a:graphicFrameLocks noChangeAspect="1"/>
          </p:cNvGraphicFramePr>
          <p:nvPr/>
        </p:nvGraphicFramePr>
        <p:xfrm>
          <a:off x="533400" y="2971800"/>
          <a:ext cx="2457450" cy="363538"/>
        </p:xfrm>
        <a:graphic>
          <a:graphicData uri="http://schemas.openxmlformats.org/presentationml/2006/ole">
            <p:oleObj spid="_x0000_s28716" name="Equation" r:id="rId3" imgW="1371600" imgH="203200" progId="">
              <p:embed/>
            </p:oleObj>
          </a:graphicData>
        </a:graphic>
      </p:graphicFrame>
      <p:graphicFrame>
        <p:nvGraphicFramePr>
          <p:cNvPr id="35847" name="Object 7"/>
          <p:cNvGraphicFramePr>
            <a:graphicFrameLocks noChangeAspect="1"/>
          </p:cNvGraphicFramePr>
          <p:nvPr/>
        </p:nvGraphicFramePr>
        <p:xfrm>
          <a:off x="228600" y="3505200"/>
          <a:ext cx="2820988" cy="363538"/>
        </p:xfrm>
        <a:graphic>
          <a:graphicData uri="http://schemas.openxmlformats.org/presentationml/2006/ole">
            <p:oleObj spid="_x0000_s28717" name="Equation" r:id="rId4" imgW="1574800" imgH="203200" progId="">
              <p:embed/>
            </p:oleObj>
          </a:graphicData>
        </a:graphic>
      </p:graphicFrame>
      <p:graphicFrame>
        <p:nvGraphicFramePr>
          <p:cNvPr id="35848" name="Object 8"/>
          <p:cNvGraphicFramePr>
            <a:graphicFrameLocks noChangeAspect="1"/>
          </p:cNvGraphicFramePr>
          <p:nvPr/>
        </p:nvGraphicFramePr>
        <p:xfrm>
          <a:off x="228600" y="4038600"/>
          <a:ext cx="2752725" cy="317500"/>
        </p:xfrm>
        <a:graphic>
          <a:graphicData uri="http://schemas.openxmlformats.org/presentationml/2006/ole">
            <p:oleObj spid="_x0000_s28718" name="Equation" r:id="rId5" imgW="1536033" imgH="177723" progId="">
              <p:embed/>
            </p:oleObj>
          </a:graphicData>
        </a:graphic>
      </p:graphicFrame>
      <p:sp>
        <p:nvSpPr>
          <p:cNvPr id="35849" name="Arc 9"/>
          <p:cNvSpPr>
            <a:spLocks/>
          </p:cNvSpPr>
          <p:nvPr/>
        </p:nvSpPr>
        <p:spPr bwMode="auto">
          <a:xfrm>
            <a:off x="3048000" y="3200400"/>
            <a:ext cx="228600" cy="457200"/>
          </a:xfrm>
          <a:custGeom>
            <a:avLst/>
            <a:gdLst>
              <a:gd name="T0" fmla="*/ 0 w 21600"/>
              <a:gd name="T1" fmla="*/ 0 h 43199"/>
              <a:gd name="T2" fmla="*/ 22511 w 21600"/>
              <a:gd name="T3" fmla="*/ 4838812 h 43199"/>
              <a:gd name="T4" fmla="*/ 0 w 21600"/>
              <a:gd name="T5" fmla="*/ 2419459 h 43199"/>
              <a:gd name="T6" fmla="*/ 0 60000 65536"/>
              <a:gd name="T7" fmla="*/ 0 60000 65536"/>
              <a:gd name="T8" fmla="*/ 0 60000 65536"/>
            </a:gdLst>
            <a:ahLst/>
            <a:cxnLst>
              <a:cxn ang="T6">
                <a:pos x="T0" y="T1"/>
              </a:cxn>
              <a:cxn ang="T7">
                <a:pos x="T2" y="T3"/>
              </a:cxn>
              <a:cxn ang="T8">
                <a:pos x="T4" y="T5"/>
              </a:cxn>
            </a:cxnLst>
            <a:rect l="0" t="0" r="r" b="b"/>
            <a:pathLst>
              <a:path w="21600" h="43199" fill="none" extrusionOk="0">
                <a:moveTo>
                  <a:pt x="-1" y="0"/>
                </a:moveTo>
                <a:cubicBezTo>
                  <a:pt x="11929" y="0"/>
                  <a:pt x="21600" y="9670"/>
                  <a:pt x="21600" y="21600"/>
                </a:cubicBezTo>
                <a:cubicBezTo>
                  <a:pt x="21600" y="33450"/>
                  <a:pt x="12051" y="43088"/>
                  <a:pt x="201" y="43199"/>
                </a:cubicBezTo>
              </a:path>
              <a:path w="21600" h="43199" stroke="0" extrusionOk="0">
                <a:moveTo>
                  <a:pt x="-1" y="0"/>
                </a:moveTo>
                <a:cubicBezTo>
                  <a:pt x="11929" y="0"/>
                  <a:pt x="21600" y="9670"/>
                  <a:pt x="21600" y="21600"/>
                </a:cubicBezTo>
                <a:cubicBezTo>
                  <a:pt x="21600" y="33450"/>
                  <a:pt x="12051" y="43088"/>
                  <a:pt x="201" y="43199"/>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5850" name="Arc 10"/>
          <p:cNvSpPr>
            <a:spLocks/>
          </p:cNvSpPr>
          <p:nvPr/>
        </p:nvSpPr>
        <p:spPr bwMode="auto">
          <a:xfrm>
            <a:off x="3048000" y="3733800"/>
            <a:ext cx="228600" cy="457200"/>
          </a:xfrm>
          <a:custGeom>
            <a:avLst/>
            <a:gdLst>
              <a:gd name="T0" fmla="*/ 0 w 21600"/>
              <a:gd name="T1" fmla="*/ 0 h 43199"/>
              <a:gd name="T2" fmla="*/ 22511 w 21600"/>
              <a:gd name="T3" fmla="*/ 4838812 h 43199"/>
              <a:gd name="T4" fmla="*/ 0 w 21600"/>
              <a:gd name="T5" fmla="*/ 2419459 h 43199"/>
              <a:gd name="T6" fmla="*/ 0 60000 65536"/>
              <a:gd name="T7" fmla="*/ 0 60000 65536"/>
              <a:gd name="T8" fmla="*/ 0 60000 65536"/>
            </a:gdLst>
            <a:ahLst/>
            <a:cxnLst>
              <a:cxn ang="T6">
                <a:pos x="T0" y="T1"/>
              </a:cxn>
              <a:cxn ang="T7">
                <a:pos x="T2" y="T3"/>
              </a:cxn>
              <a:cxn ang="T8">
                <a:pos x="T4" y="T5"/>
              </a:cxn>
            </a:cxnLst>
            <a:rect l="0" t="0" r="r" b="b"/>
            <a:pathLst>
              <a:path w="21600" h="43199" fill="none" extrusionOk="0">
                <a:moveTo>
                  <a:pt x="-1" y="0"/>
                </a:moveTo>
                <a:cubicBezTo>
                  <a:pt x="11929" y="0"/>
                  <a:pt x="21600" y="9670"/>
                  <a:pt x="21600" y="21600"/>
                </a:cubicBezTo>
                <a:cubicBezTo>
                  <a:pt x="21600" y="33450"/>
                  <a:pt x="12051" y="43088"/>
                  <a:pt x="201" y="43199"/>
                </a:cubicBezTo>
              </a:path>
              <a:path w="21600" h="43199" stroke="0" extrusionOk="0">
                <a:moveTo>
                  <a:pt x="-1" y="0"/>
                </a:moveTo>
                <a:cubicBezTo>
                  <a:pt x="11929" y="0"/>
                  <a:pt x="21600" y="9670"/>
                  <a:pt x="21600" y="21600"/>
                </a:cubicBezTo>
                <a:cubicBezTo>
                  <a:pt x="21600" y="33450"/>
                  <a:pt x="12051" y="43088"/>
                  <a:pt x="201" y="43199"/>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5851" name="Text Box 11"/>
          <p:cNvSpPr txBox="1">
            <a:spLocks noChangeArrowheads="1"/>
          </p:cNvSpPr>
          <p:nvPr/>
        </p:nvSpPr>
        <p:spPr bwMode="auto">
          <a:xfrm>
            <a:off x="3276600" y="3276600"/>
            <a:ext cx="990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Factorise</a:t>
            </a:r>
          </a:p>
        </p:txBody>
      </p:sp>
      <p:sp>
        <p:nvSpPr>
          <p:cNvPr id="35852" name="Text Box 12"/>
          <p:cNvSpPr txBox="1">
            <a:spLocks noChangeArrowheads="1"/>
          </p:cNvSpPr>
          <p:nvPr/>
        </p:nvSpPr>
        <p:spPr bwMode="auto">
          <a:xfrm>
            <a:off x="3200400" y="3581400"/>
            <a:ext cx="18288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Work out what value would make either bracket 0</a:t>
            </a:r>
          </a:p>
        </p:txBody>
      </p:sp>
      <p:sp>
        <p:nvSpPr>
          <p:cNvPr id="35853" name="Line 13"/>
          <p:cNvSpPr>
            <a:spLocks noChangeShapeType="1"/>
          </p:cNvSpPr>
          <p:nvPr/>
        </p:nvSpPr>
        <p:spPr bwMode="auto">
          <a:xfrm>
            <a:off x="533400" y="51054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5854" name="Line 14"/>
          <p:cNvSpPr>
            <a:spLocks noChangeShapeType="1"/>
          </p:cNvSpPr>
          <p:nvPr/>
        </p:nvSpPr>
        <p:spPr bwMode="auto">
          <a:xfrm>
            <a:off x="533400" y="54102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5855" name="Line 15"/>
          <p:cNvSpPr>
            <a:spLocks noChangeShapeType="1"/>
          </p:cNvSpPr>
          <p:nvPr/>
        </p:nvSpPr>
        <p:spPr bwMode="auto">
          <a:xfrm>
            <a:off x="1219200" y="53340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5856" name="Line 16"/>
          <p:cNvSpPr>
            <a:spLocks noChangeShapeType="1"/>
          </p:cNvSpPr>
          <p:nvPr/>
        </p:nvSpPr>
        <p:spPr bwMode="auto">
          <a:xfrm>
            <a:off x="1905000" y="53340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5857" name="Line 17"/>
          <p:cNvSpPr>
            <a:spLocks noChangeShapeType="1"/>
          </p:cNvSpPr>
          <p:nvPr/>
        </p:nvSpPr>
        <p:spPr bwMode="auto">
          <a:xfrm>
            <a:off x="2590800" y="53340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5858" name="Line 18"/>
          <p:cNvSpPr>
            <a:spLocks noChangeShapeType="1"/>
          </p:cNvSpPr>
          <p:nvPr/>
        </p:nvSpPr>
        <p:spPr bwMode="auto">
          <a:xfrm>
            <a:off x="3276600" y="53340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5859" name="Arc 19"/>
          <p:cNvSpPr>
            <a:spLocks/>
          </p:cNvSpPr>
          <p:nvPr/>
        </p:nvSpPr>
        <p:spPr bwMode="auto">
          <a:xfrm flipV="1">
            <a:off x="1905000" y="4800600"/>
            <a:ext cx="698500" cy="914400"/>
          </a:xfrm>
          <a:custGeom>
            <a:avLst/>
            <a:gdLst>
              <a:gd name="T0" fmla="*/ 0 w 16484"/>
              <a:gd name="T1" fmla="*/ 0 h 21600"/>
              <a:gd name="T2" fmla="*/ 29598535 w 16484"/>
              <a:gd name="T3" fmla="*/ 13693521 h 21600"/>
              <a:gd name="T4" fmla="*/ 0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0"/>
                </a:moveTo>
                <a:cubicBezTo>
                  <a:pt x="6350" y="0"/>
                  <a:pt x="12379" y="2794"/>
                  <a:pt x="16483" y="7641"/>
                </a:cubicBezTo>
              </a:path>
              <a:path w="16484" h="21600" stroke="0" extrusionOk="0">
                <a:moveTo>
                  <a:pt x="-1" y="0"/>
                </a:moveTo>
                <a:cubicBezTo>
                  <a:pt x="6350" y="0"/>
                  <a:pt x="12379" y="2794"/>
                  <a:pt x="16483" y="7641"/>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5860" name="Text Box 20"/>
          <p:cNvSpPr txBox="1">
            <a:spLocks noChangeArrowheads="1"/>
          </p:cNvSpPr>
          <p:nvPr/>
        </p:nvSpPr>
        <p:spPr bwMode="auto">
          <a:xfrm>
            <a:off x="1066800" y="54864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90</a:t>
            </a:r>
            <a:endParaRPr lang="el-GR" altLang="en-US" sz="1200">
              <a:latin typeface="Comic Sans MS" pitchFamily="66" charset="0"/>
            </a:endParaRPr>
          </a:p>
        </p:txBody>
      </p:sp>
      <p:sp>
        <p:nvSpPr>
          <p:cNvPr id="35861" name="Line 21"/>
          <p:cNvSpPr>
            <a:spLocks noChangeShapeType="1"/>
          </p:cNvSpPr>
          <p:nvPr/>
        </p:nvSpPr>
        <p:spPr bwMode="auto">
          <a:xfrm flipV="1">
            <a:off x="457200" y="51054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5862" name="Text Box 22"/>
          <p:cNvSpPr txBox="1">
            <a:spLocks noChangeArrowheads="1"/>
          </p:cNvSpPr>
          <p:nvPr/>
        </p:nvSpPr>
        <p:spPr bwMode="auto">
          <a:xfrm>
            <a:off x="381000" y="4800600"/>
            <a:ext cx="304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0</a:t>
            </a:r>
            <a:endParaRPr lang="el-GR" altLang="en-US" sz="1400">
              <a:solidFill>
                <a:srgbClr val="FF0000"/>
              </a:solidFill>
              <a:latin typeface="Comic Sans MS" pitchFamily="66" charset="0"/>
            </a:endParaRPr>
          </a:p>
        </p:txBody>
      </p:sp>
      <p:sp>
        <p:nvSpPr>
          <p:cNvPr id="35863" name="Text Box 23"/>
          <p:cNvSpPr txBox="1">
            <a:spLocks noChangeArrowheads="1"/>
          </p:cNvSpPr>
          <p:nvPr/>
        </p:nvSpPr>
        <p:spPr bwMode="auto">
          <a:xfrm>
            <a:off x="3352800" y="52578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Cos</a:t>
            </a:r>
            <a:r>
              <a:rPr lang="el-GR" altLang="en-US" sz="1400">
                <a:latin typeface="Comic Sans MS" pitchFamily="66" charset="0"/>
              </a:rPr>
              <a:t>θ</a:t>
            </a:r>
          </a:p>
        </p:txBody>
      </p:sp>
      <p:sp>
        <p:nvSpPr>
          <p:cNvPr id="35864" name="Text Box 24"/>
          <p:cNvSpPr txBox="1">
            <a:spLocks noChangeArrowheads="1"/>
          </p:cNvSpPr>
          <p:nvPr/>
        </p:nvSpPr>
        <p:spPr bwMode="auto">
          <a:xfrm>
            <a:off x="0" y="5410200"/>
            <a:ext cx="609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-0.5</a:t>
            </a:r>
          </a:p>
        </p:txBody>
      </p:sp>
      <p:sp>
        <p:nvSpPr>
          <p:cNvPr id="35865" name="Arc 25"/>
          <p:cNvSpPr>
            <a:spLocks/>
          </p:cNvSpPr>
          <p:nvPr/>
        </p:nvSpPr>
        <p:spPr bwMode="auto">
          <a:xfrm flipH="1">
            <a:off x="2590800" y="5105400"/>
            <a:ext cx="708025" cy="914400"/>
          </a:xfrm>
          <a:custGeom>
            <a:avLst/>
            <a:gdLst>
              <a:gd name="T0" fmla="*/ 0 w 16744"/>
              <a:gd name="T1" fmla="*/ 19727 h 21600"/>
              <a:gd name="T2" fmla="*/ 29939047 w 16744"/>
              <a:gd name="T3" fmla="*/ 12827931 h 21600"/>
              <a:gd name="T4" fmla="*/ 1219466 w 16744"/>
              <a:gd name="T5" fmla="*/ 38709600 h 21600"/>
              <a:gd name="T6" fmla="*/ 0 60000 65536"/>
              <a:gd name="T7" fmla="*/ 0 60000 65536"/>
              <a:gd name="T8" fmla="*/ 0 60000 65536"/>
            </a:gdLst>
            <a:ahLst/>
            <a:cxnLst>
              <a:cxn ang="T6">
                <a:pos x="T0" y="T1"/>
              </a:cxn>
              <a:cxn ang="T7">
                <a:pos x="T2" y="T3"/>
              </a:cxn>
              <a:cxn ang="T8">
                <a:pos x="T4" y="T5"/>
              </a:cxn>
            </a:cxnLst>
            <a:rect l="0" t="0" r="r" b="b"/>
            <a:pathLst>
              <a:path w="16744" h="21600" fill="none" extrusionOk="0">
                <a:moveTo>
                  <a:pt x="-1" y="10"/>
                </a:moveTo>
                <a:cubicBezTo>
                  <a:pt x="227" y="3"/>
                  <a:pt x="454" y="-1"/>
                  <a:pt x="682" y="0"/>
                </a:cubicBezTo>
                <a:cubicBezTo>
                  <a:pt x="6808" y="0"/>
                  <a:pt x="12647" y="2601"/>
                  <a:pt x="16744" y="7157"/>
                </a:cubicBezTo>
              </a:path>
              <a:path w="16744" h="21600" stroke="0" extrusionOk="0">
                <a:moveTo>
                  <a:pt x="-1" y="10"/>
                </a:moveTo>
                <a:cubicBezTo>
                  <a:pt x="227" y="3"/>
                  <a:pt x="454" y="-1"/>
                  <a:pt x="682" y="0"/>
                </a:cubicBezTo>
                <a:cubicBezTo>
                  <a:pt x="6808" y="0"/>
                  <a:pt x="12647" y="2601"/>
                  <a:pt x="16744" y="7157"/>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5866" name="Arc 26"/>
          <p:cNvSpPr>
            <a:spLocks/>
          </p:cNvSpPr>
          <p:nvPr/>
        </p:nvSpPr>
        <p:spPr bwMode="auto">
          <a:xfrm flipH="1" flipV="1">
            <a:off x="1219200" y="4800600"/>
            <a:ext cx="687388" cy="914400"/>
          </a:xfrm>
          <a:custGeom>
            <a:avLst/>
            <a:gdLst>
              <a:gd name="T0" fmla="*/ 0 w 16235"/>
              <a:gd name="T1" fmla="*/ 8975 h 21600"/>
              <a:gd name="T2" fmla="*/ 29103927 w 16235"/>
              <a:gd name="T3" fmla="*/ 12292076 h 21600"/>
              <a:gd name="T4" fmla="*/ 801325 w 16235"/>
              <a:gd name="T5" fmla="*/ 38709600 h 21600"/>
              <a:gd name="T6" fmla="*/ 0 60000 65536"/>
              <a:gd name="T7" fmla="*/ 0 60000 65536"/>
              <a:gd name="T8" fmla="*/ 0 60000 65536"/>
            </a:gdLst>
            <a:ahLst/>
            <a:cxnLst>
              <a:cxn ang="T6">
                <a:pos x="T0" y="T1"/>
              </a:cxn>
              <a:cxn ang="T7">
                <a:pos x="T2" y="T3"/>
              </a:cxn>
              <a:cxn ang="T8">
                <a:pos x="T4" y="T5"/>
              </a:cxn>
            </a:cxnLst>
            <a:rect l="0" t="0" r="r" b="b"/>
            <a:pathLst>
              <a:path w="16235" h="21600" fill="none" extrusionOk="0">
                <a:moveTo>
                  <a:pt x="-1" y="4"/>
                </a:moveTo>
                <a:cubicBezTo>
                  <a:pt x="148" y="1"/>
                  <a:pt x="297" y="-1"/>
                  <a:pt x="447" y="0"/>
                </a:cubicBezTo>
                <a:cubicBezTo>
                  <a:pt x="6432" y="0"/>
                  <a:pt x="12150" y="2483"/>
                  <a:pt x="16235" y="6858"/>
                </a:cubicBezTo>
              </a:path>
              <a:path w="16235" h="21600" stroke="0" extrusionOk="0">
                <a:moveTo>
                  <a:pt x="-1" y="4"/>
                </a:moveTo>
                <a:cubicBezTo>
                  <a:pt x="148" y="1"/>
                  <a:pt x="297" y="-1"/>
                  <a:pt x="447" y="0"/>
                </a:cubicBezTo>
                <a:cubicBezTo>
                  <a:pt x="6432" y="0"/>
                  <a:pt x="12150" y="2483"/>
                  <a:pt x="16235" y="6858"/>
                </a:cubicBezTo>
                <a:lnTo>
                  <a:pt x="447" y="21600"/>
                </a:lnTo>
                <a:lnTo>
                  <a:pt x="-1" y="4"/>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5867" name="Arc 27"/>
          <p:cNvSpPr>
            <a:spLocks/>
          </p:cNvSpPr>
          <p:nvPr/>
        </p:nvSpPr>
        <p:spPr bwMode="auto">
          <a:xfrm>
            <a:off x="533400" y="5105400"/>
            <a:ext cx="685800" cy="914400"/>
          </a:xfrm>
          <a:custGeom>
            <a:avLst/>
            <a:gdLst>
              <a:gd name="T0" fmla="*/ 0 w 16484"/>
              <a:gd name="T1" fmla="*/ 19727 h 21600"/>
              <a:gd name="T2" fmla="*/ 28532009 w 16484"/>
              <a:gd name="T3" fmla="*/ 12318958 h 21600"/>
              <a:gd name="T4" fmla="*/ 1180471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10"/>
                </a:moveTo>
                <a:cubicBezTo>
                  <a:pt x="227" y="3"/>
                  <a:pt x="454" y="-1"/>
                  <a:pt x="682" y="0"/>
                </a:cubicBezTo>
                <a:cubicBezTo>
                  <a:pt x="6674" y="0"/>
                  <a:pt x="12398" y="2489"/>
                  <a:pt x="16484" y="6873"/>
                </a:cubicBezTo>
              </a:path>
              <a:path w="16484" h="21600" stroke="0" extrusionOk="0">
                <a:moveTo>
                  <a:pt x="-1" y="10"/>
                </a:moveTo>
                <a:cubicBezTo>
                  <a:pt x="227" y="3"/>
                  <a:pt x="454" y="-1"/>
                  <a:pt x="682" y="0"/>
                </a:cubicBezTo>
                <a:cubicBezTo>
                  <a:pt x="6674" y="0"/>
                  <a:pt x="12398" y="2489"/>
                  <a:pt x="16484" y="6873"/>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5868" name="Text Box 28"/>
          <p:cNvSpPr txBox="1">
            <a:spLocks noChangeArrowheads="1"/>
          </p:cNvSpPr>
          <p:nvPr/>
        </p:nvSpPr>
        <p:spPr bwMode="auto">
          <a:xfrm>
            <a:off x="2362200" y="54864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270</a:t>
            </a:r>
            <a:endParaRPr lang="el-GR" altLang="en-US" sz="1200">
              <a:latin typeface="Comic Sans MS" pitchFamily="66" charset="0"/>
            </a:endParaRPr>
          </a:p>
        </p:txBody>
      </p:sp>
      <p:sp>
        <p:nvSpPr>
          <p:cNvPr id="35869" name="Text Box 29"/>
          <p:cNvSpPr txBox="1">
            <a:spLocks noChangeArrowheads="1"/>
          </p:cNvSpPr>
          <p:nvPr/>
        </p:nvSpPr>
        <p:spPr bwMode="auto">
          <a:xfrm>
            <a:off x="2971800" y="54864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360</a:t>
            </a:r>
            <a:endParaRPr lang="el-GR" altLang="en-US" sz="1200">
              <a:latin typeface="Comic Sans MS" pitchFamily="66" charset="0"/>
            </a:endParaRPr>
          </a:p>
        </p:txBody>
      </p:sp>
      <p:sp>
        <p:nvSpPr>
          <p:cNvPr id="35870" name="Text Box 30"/>
          <p:cNvSpPr txBox="1">
            <a:spLocks noChangeArrowheads="1"/>
          </p:cNvSpPr>
          <p:nvPr/>
        </p:nvSpPr>
        <p:spPr bwMode="auto">
          <a:xfrm>
            <a:off x="1676400" y="5486400"/>
            <a:ext cx="457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180</a:t>
            </a:r>
            <a:endParaRPr lang="el-GR" altLang="en-US" sz="1200">
              <a:latin typeface="Comic Sans MS" pitchFamily="66" charset="0"/>
            </a:endParaRPr>
          </a:p>
        </p:txBody>
      </p:sp>
      <p:sp>
        <p:nvSpPr>
          <p:cNvPr id="35871" name="Text Box 31"/>
          <p:cNvSpPr txBox="1">
            <a:spLocks noChangeArrowheads="1"/>
          </p:cNvSpPr>
          <p:nvPr/>
        </p:nvSpPr>
        <p:spPr bwMode="auto">
          <a:xfrm>
            <a:off x="152400" y="4953000"/>
            <a:ext cx="304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1</a:t>
            </a:r>
          </a:p>
        </p:txBody>
      </p:sp>
      <p:sp>
        <p:nvSpPr>
          <p:cNvPr id="35872" name="Line 32"/>
          <p:cNvSpPr>
            <a:spLocks noChangeShapeType="1"/>
          </p:cNvSpPr>
          <p:nvPr/>
        </p:nvSpPr>
        <p:spPr bwMode="auto">
          <a:xfrm flipV="1">
            <a:off x="533400" y="55626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5873" name="Text Box 33"/>
          <p:cNvSpPr txBox="1">
            <a:spLocks noChangeArrowheads="1"/>
          </p:cNvSpPr>
          <p:nvPr/>
        </p:nvSpPr>
        <p:spPr bwMode="auto">
          <a:xfrm>
            <a:off x="5410200" y="4953000"/>
            <a:ext cx="27432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Cos</a:t>
            </a:r>
            <a:r>
              <a:rPr lang="el-GR" altLang="en-US" sz="1400">
                <a:solidFill>
                  <a:srgbClr val="FF0000"/>
                </a:solidFill>
                <a:latin typeface="Comic Sans MS" pitchFamily="66" charset="0"/>
              </a:rPr>
              <a:t>θ</a:t>
            </a:r>
            <a:r>
              <a:rPr lang="en-GB" altLang="en-US" sz="1400">
                <a:solidFill>
                  <a:srgbClr val="FF0000"/>
                </a:solidFill>
                <a:latin typeface="Comic Sans MS" pitchFamily="66" charset="0"/>
              </a:rPr>
              <a:t> = 1 has 2 solutions</a:t>
            </a:r>
            <a:endParaRPr lang="el-GR" altLang="en-US" sz="1400">
              <a:solidFill>
                <a:srgbClr val="FF0000"/>
              </a:solidFill>
              <a:latin typeface="Comic Sans MS" pitchFamily="66" charset="0"/>
            </a:endParaRPr>
          </a:p>
        </p:txBody>
      </p:sp>
      <p:sp>
        <p:nvSpPr>
          <p:cNvPr id="35874" name="Text Box 34"/>
          <p:cNvSpPr txBox="1">
            <a:spLocks noChangeArrowheads="1"/>
          </p:cNvSpPr>
          <p:nvPr/>
        </p:nvSpPr>
        <p:spPr bwMode="auto">
          <a:xfrm>
            <a:off x="5562600" y="5410200"/>
            <a:ext cx="27432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Cos</a:t>
            </a:r>
            <a:r>
              <a:rPr lang="el-GR" altLang="en-US" sz="1400">
                <a:solidFill>
                  <a:srgbClr val="FF0000"/>
                </a:solidFill>
                <a:latin typeface="Comic Sans MS" pitchFamily="66" charset="0"/>
              </a:rPr>
              <a:t>θ</a:t>
            </a:r>
            <a:r>
              <a:rPr lang="en-GB" altLang="en-US" sz="1400">
                <a:solidFill>
                  <a:srgbClr val="FF0000"/>
                </a:solidFill>
                <a:latin typeface="Comic Sans MS" pitchFamily="66" charset="0"/>
              </a:rPr>
              <a:t> = -0.5 has 2 solutions</a:t>
            </a:r>
            <a:endParaRPr lang="el-GR" altLang="en-US" sz="1400">
              <a:solidFill>
                <a:srgbClr val="FF0000"/>
              </a:solidFill>
              <a:latin typeface="Comic Sans MS" pitchFamily="66" charset="0"/>
            </a:endParaRPr>
          </a:p>
        </p:txBody>
      </p:sp>
      <p:sp>
        <p:nvSpPr>
          <p:cNvPr id="35875" name="Line 35"/>
          <p:cNvSpPr>
            <a:spLocks noChangeShapeType="1"/>
          </p:cNvSpPr>
          <p:nvPr/>
        </p:nvSpPr>
        <p:spPr bwMode="auto">
          <a:xfrm flipH="1">
            <a:off x="4343400" y="5105400"/>
            <a:ext cx="12954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5876" name="Line 36"/>
          <p:cNvSpPr>
            <a:spLocks noChangeShapeType="1"/>
          </p:cNvSpPr>
          <p:nvPr/>
        </p:nvSpPr>
        <p:spPr bwMode="auto">
          <a:xfrm flipH="1">
            <a:off x="4343400" y="5562600"/>
            <a:ext cx="12954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aphicFrame>
        <p:nvGraphicFramePr>
          <p:cNvPr id="35877" name="Object 37"/>
          <p:cNvGraphicFramePr>
            <a:graphicFrameLocks noChangeAspect="1"/>
          </p:cNvGraphicFramePr>
          <p:nvPr/>
        </p:nvGraphicFramePr>
        <p:xfrm>
          <a:off x="685800" y="6248400"/>
          <a:ext cx="2389188" cy="371475"/>
        </p:xfrm>
        <a:graphic>
          <a:graphicData uri="http://schemas.openxmlformats.org/presentationml/2006/ole">
            <p:oleObj spid="_x0000_s28719" name="Equation" r:id="rId6" imgW="1473200" imgH="228600" progId="">
              <p:embed/>
            </p:oleObj>
          </a:graphicData>
        </a:graphic>
      </p:graphicFrame>
      <p:sp>
        <p:nvSpPr>
          <p:cNvPr id="35878" name="Rectangle 38"/>
          <p:cNvSpPr>
            <a:spLocks noChangeArrowheads="1"/>
          </p:cNvSpPr>
          <p:nvPr/>
        </p:nvSpPr>
        <p:spPr bwMode="auto">
          <a:xfrm>
            <a:off x="609600" y="6248400"/>
            <a:ext cx="2514600" cy="381000"/>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5879" name="Text Box 39"/>
          <p:cNvSpPr txBox="1">
            <a:spLocks noChangeArrowheads="1"/>
          </p:cNvSpPr>
          <p:nvPr/>
        </p:nvSpPr>
        <p:spPr bwMode="auto">
          <a:xfrm>
            <a:off x="2971800" y="4800600"/>
            <a:ext cx="609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360</a:t>
            </a:r>
            <a:endParaRPr lang="el-GR" altLang="en-US" sz="1400">
              <a:solidFill>
                <a:srgbClr val="FF0000"/>
              </a:solidFill>
              <a:latin typeface="Comic Sans MS" pitchFamily="66" charset="0"/>
            </a:endParaRPr>
          </a:p>
        </p:txBody>
      </p:sp>
      <p:sp>
        <p:nvSpPr>
          <p:cNvPr id="35880" name="Text Box 40"/>
          <p:cNvSpPr txBox="1">
            <a:spLocks noChangeArrowheads="1"/>
          </p:cNvSpPr>
          <p:nvPr/>
        </p:nvSpPr>
        <p:spPr bwMode="auto">
          <a:xfrm>
            <a:off x="1066800" y="5715000"/>
            <a:ext cx="609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120</a:t>
            </a:r>
            <a:endParaRPr lang="el-GR" altLang="en-US" sz="1400">
              <a:solidFill>
                <a:srgbClr val="FF0000"/>
              </a:solidFill>
              <a:latin typeface="Comic Sans MS" pitchFamily="66" charset="0"/>
            </a:endParaRPr>
          </a:p>
        </p:txBody>
      </p:sp>
      <p:sp>
        <p:nvSpPr>
          <p:cNvPr id="35881" name="Text Box 41"/>
          <p:cNvSpPr txBox="1">
            <a:spLocks noChangeArrowheads="1"/>
          </p:cNvSpPr>
          <p:nvPr/>
        </p:nvSpPr>
        <p:spPr bwMode="auto">
          <a:xfrm>
            <a:off x="2057400" y="5715000"/>
            <a:ext cx="609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240</a:t>
            </a:r>
            <a:endParaRPr lang="el-GR" altLang="en-US" sz="1400">
              <a:solidFill>
                <a:srgbClr val="FF0000"/>
              </a:solidFill>
              <a:latin typeface="Comic Sans MS" pitchFamily="66" charset="0"/>
            </a:endParaRPr>
          </a:p>
        </p:txBody>
      </p:sp>
      <p:pic>
        <p:nvPicPr>
          <p:cNvPr id="28714" name="Picture 42" descr="fingerprint"/>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8715" name="Picture 43" descr="fingerprint"/>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830580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5846"/>
                                        </p:tgtEl>
                                        <p:attrNameLst>
                                          <p:attrName>style.visibility</p:attrName>
                                        </p:attrNameLst>
                                      </p:cBhvr>
                                      <p:to>
                                        <p:strVal val="visible"/>
                                      </p:to>
                                    </p:set>
                                    <p:animEffect transition="in" filter="blinds(horizontal)">
                                      <p:cBhvr>
                                        <p:cTn id="7" dur="500"/>
                                        <p:tgtEl>
                                          <p:spTgt spid="358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5849"/>
                                        </p:tgtEl>
                                        <p:attrNameLst>
                                          <p:attrName>style.visibility</p:attrName>
                                        </p:attrNameLst>
                                      </p:cBhvr>
                                      <p:to>
                                        <p:strVal val="visible"/>
                                      </p:to>
                                    </p:set>
                                    <p:animEffect transition="in" filter="blinds(horizontal)">
                                      <p:cBhvr>
                                        <p:cTn id="12" dur="500"/>
                                        <p:tgtEl>
                                          <p:spTgt spid="3584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5851"/>
                                        </p:tgtEl>
                                        <p:attrNameLst>
                                          <p:attrName>style.visibility</p:attrName>
                                        </p:attrNameLst>
                                      </p:cBhvr>
                                      <p:to>
                                        <p:strVal val="visible"/>
                                      </p:to>
                                    </p:set>
                                    <p:animEffect transition="in" filter="blinds(horizontal)">
                                      <p:cBhvr>
                                        <p:cTn id="17" dur="500"/>
                                        <p:tgtEl>
                                          <p:spTgt spid="3585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5847"/>
                                        </p:tgtEl>
                                        <p:attrNameLst>
                                          <p:attrName>style.visibility</p:attrName>
                                        </p:attrNameLst>
                                      </p:cBhvr>
                                      <p:to>
                                        <p:strVal val="visible"/>
                                      </p:to>
                                    </p:set>
                                    <p:animEffect transition="in" filter="blinds(horizontal)">
                                      <p:cBhvr>
                                        <p:cTn id="22" dur="500"/>
                                        <p:tgtEl>
                                          <p:spTgt spid="358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5850"/>
                                        </p:tgtEl>
                                        <p:attrNameLst>
                                          <p:attrName>style.visibility</p:attrName>
                                        </p:attrNameLst>
                                      </p:cBhvr>
                                      <p:to>
                                        <p:strVal val="visible"/>
                                      </p:to>
                                    </p:set>
                                    <p:animEffect transition="in" filter="blinds(horizontal)">
                                      <p:cBhvr>
                                        <p:cTn id="27" dur="500"/>
                                        <p:tgtEl>
                                          <p:spTgt spid="3585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5852"/>
                                        </p:tgtEl>
                                        <p:attrNameLst>
                                          <p:attrName>style.visibility</p:attrName>
                                        </p:attrNameLst>
                                      </p:cBhvr>
                                      <p:to>
                                        <p:strVal val="visible"/>
                                      </p:to>
                                    </p:set>
                                    <p:animEffect transition="in" filter="blinds(horizontal)">
                                      <p:cBhvr>
                                        <p:cTn id="32" dur="500"/>
                                        <p:tgtEl>
                                          <p:spTgt spid="3585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35848"/>
                                        </p:tgtEl>
                                        <p:attrNameLst>
                                          <p:attrName>style.visibility</p:attrName>
                                        </p:attrNameLst>
                                      </p:cBhvr>
                                      <p:to>
                                        <p:strVal val="visible"/>
                                      </p:to>
                                    </p:set>
                                    <p:animEffect transition="in" filter="blinds(horizontal)">
                                      <p:cBhvr>
                                        <p:cTn id="37" dur="500"/>
                                        <p:tgtEl>
                                          <p:spTgt spid="3584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5853"/>
                                        </p:tgtEl>
                                        <p:attrNameLst>
                                          <p:attrName>style.visibility</p:attrName>
                                        </p:attrNameLst>
                                      </p:cBhvr>
                                      <p:to>
                                        <p:strVal val="visible"/>
                                      </p:to>
                                    </p:set>
                                    <p:animEffect transition="in" filter="blinds(horizontal)">
                                      <p:cBhvr>
                                        <p:cTn id="42" dur="500"/>
                                        <p:tgtEl>
                                          <p:spTgt spid="35853"/>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35854"/>
                                        </p:tgtEl>
                                        <p:attrNameLst>
                                          <p:attrName>style.visibility</p:attrName>
                                        </p:attrNameLst>
                                      </p:cBhvr>
                                      <p:to>
                                        <p:strVal val="visible"/>
                                      </p:to>
                                    </p:set>
                                    <p:animEffect transition="in" filter="blinds(horizontal)">
                                      <p:cBhvr>
                                        <p:cTn id="45" dur="500"/>
                                        <p:tgtEl>
                                          <p:spTgt spid="35854"/>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35855"/>
                                        </p:tgtEl>
                                        <p:attrNameLst>
                                          <p:attrName>style.visibility</p:attrName>
                                        </p:attrNameLst>
                                      </p:cBhvr>
                                      <p:to>
                                        <p:strVal val="visible"/>
                                      </p:to>
                                    </p:set>
                                    <p:animEffect transition="in" filter="blinds(horizontal)">
                                      <p:cBhvr>
                                        <p:cTn id="48" dur="500"/>
                                        <p:tgtEl>
                                          <p:spTgt spid="35855"/>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35856"/>
                                        </p:tgtEl>
                                        <p:attrNameLst>
                                          <p:attrName>style.visibility</p:attrName>
                                        </p:attrNameLst>
                                      </p:cBhvr>
                                      <p:to>
                                        <p:strVal val="visible"/>
                                      </p:to>
                                    </p:set>
                                    <p:animEffect transition="in" filter="blinds(horizontal)">
                                      <p:cBhvr>
                                        <p:cTn id="51" dur="500"/>
                                        <p:tgtEl>
                                          <p:spTgt spid="35856"/>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35857"/>
                                        </p:tgtEl>
                                        <p:attrNameLst>
                                          <p:attrName>style.visibility</p:attrName>
                                        </p:attrNameLst>
                                      </p:cBhvr>
                                      <p:to>
                                        <p:strVal val="visible"/>
                                      </p:to>
                                    </p:set>
                                    <p:animEffect transition="in" filter="blinds(horizontal)">
                                      <p:cBhvr>
                                        <p:cTn id="54" dur="500"/>
                                        <p:tgtEl>
                                          <p:spTgt spid="35857"/>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35858"/>
                                        </p:tgtEl>
                                        <p:attrNameLst>
                                          <p:attrName>style.visibility</p:attrName>
                                        </p:attrNameLst>
                                      </p:cBhvr>
                                      <p:to>
                                        <p:strVal val="visible"/>
                                      </p:to>
                                    </p:set>
                                    <p:animEffect transition="in" filter="blinds(horizontal)">
                                      <p:cBhvr>
                                        <p:cTn id="57" dur="500"/>
                                        <p:tgtEl>
                                          <p:spTgt spid="35858"/>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35859"/>
                                        </p:tgtEl>
                                        <p:attrNameLst>
                                          <p:attrName>style.visibility</p:attrName>
                                        </p:attrNameLst>
                                      </p:cBhvr>
                                      <p:to>
                                        <p:strVal val="visible"/>
                                      </p:to>
                                    </p:set>
                                    <p:animEffect transition="in" filter="blinds(horizontal)">
                                      <p:cBhvr>
                                        <p:cTn id="60" dur="500"/>
                                        <p:tgtEl>
                                          <p:spTgt spid="35859"/>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35860"/>
                                        </p:tgtEl>
                                        <p:attrNameLst>
                                          <p:attrName>style.visibility</p:attrName>
                                        </p:attrNameLst>
                                      </p:cBhvr>
                                      <p:to>
                                        <p:strVal val="visible"/>
                                      </p:to>
                                    </p:set>
                                    <p:animEffect transition="in" filter="blinds(horizontal)">
                                      <p:cBhvr>
                                        <p:cTn id="63" dur="500"/>
                                        <p:tgtEl>
                                          <p:spTgt spid="35860"/>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35863"/>
                                        </p:tgtEl>
                                        <p:attrNameLst>
                                          <p:attrName>style.visibility</p:attrName>
                                        </p:attrNameLst>
                                      </p:cBhvr>
                                      <p:to>
                                        <p:strVal val="visible"/>
                                      </p:to>
                                    </p:set>
                                    <p:animEffect transition="in" filter="blinds(horizontal)">
                                      <p:cBhvr>
                                        <p:cTn id="66" dur="500"/>
                                        <p:tgtEl>
                                          <p:spTgt spid="35863"/>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35865"/>
                                        </p:tgtEl>
                                        <p:attrNameLst>
                                          <p:attrName>style.visibility</p:attrName>
                                        </p:attrNameLst>
                                      </p:cBhvr>
                                      <p:to>
                                        <p:strVal val="visible"/>
                                      </p:to>
                                    </p:set>
                                    <p:animEffect transition="in" filter="blinds(horizontal)">
                                      <p:cBhvr>
                                        <p:cTn id="69" dur="500"/>
                                        <p:tgtEl>
                                          <p:spTgt spid="35865"/>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35866"/>
                                        </p:tgtEl>
                                        <p:attrNameLst>
                                          <p:attrName>style.visibility</p:attrName>
                                        </p:attrNameLst>
                                      </p:cBhvr>
                                      <p:to>
                                        <p:strVal val="visible"/>
                                      </p:to>
                                    </p:set>
                                    <p:animEffect transition="in" filter="blinds(horizontal)">
                                      <p:cBhvr>
                                        <p:cTn id="72" dur="500"/>
                                        <p:tgtEl>
                                          <p:spTgt spid="35866"/>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35867"/>
                                        </p:tgtEl>
                                        <p:attrNameLst>
                                          <p:attrName>style.visibility</p:attrName>
                                        </p:attrNameLst>
                                      </p:cBhvr>
                                      <p:to>
                                        <p:strVal val="visible"/>
                                      </p:to>
                                    </p:set>
                                    <p:animEffect transition="in" filter="blinds(horizontal)">
                                      <p:cBhvr>
                                        <p:cTn id="75" dur="500"/>
                                        <p:tgtEl>
                                          <p:spTgt spid="35867"/>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35868"/>
                                        </p:tgtEl>
                                        <p:attrNameLst>
                                          <p:attrName>style.visibility</p:attrName>
                                        </p:attrNameLst>
                                      </p:cBhvr>
                                      <p:to>
                                        <p:strVal val="visible"/>
                                      </p:to>
                                    </p:set>
                                    <p:animEffect transition="in" filter="blinds(horizontal)">
                                      <p:cBhvr>
                                        <p:cTn id="78" dur="500"/>
                                        <p:tgtEl>
                                          <p:spTgt spid="35868"/>
                                        </p:tgtEl>
                                      </p:cBhvr>
                                    </p:animEffect>
                                  </p:childTnLst>
                                </p:cTn>
                              </p:par>
                              <p:par>
                                <p:cTn id="79" presetID="3" presetClass="entr" presetSubtype="10" fill="hold" grpId="0" nodeType="withEffect">
                                  <p:stCondLst>
                                    <p:cond delay="0"/>
                                  </p:stCondLst>
                                  <p:childTnLst>
                                    <p:set>
                                      <p:cBhvr>
                                        <p:cTn id="80" dur="1" fill="hold">
                                          <p:stCondLst>
                                            <p:cond delay="0"/>
                                          </p:stCondLst>
                                        </p:cTn>
                                        <p:tgtEl>
                                          <p:spTgt spid="35869"/>
                                        </p:tgtEl>
                                        <p:attrNameLst>
                                          <p:attrName>style.visibility</p:attrName>
                                        </p:attrNameLst>
                                      </p:cBhvr>
                                      <p:to>
                                        <p:strVal val="visible"/>
                                      </p:to>
                                    </p:set>
                                    <p:animEffect transition="in" filter="blinds(horizontal)">
                                      <p:cBhvr>
                                        <p:cTn id="81" dur="500"/>
                                        <p:tgtEl>
                                          <p:spTgt spid="35869"/>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35870"/>
                                        </p:tgtEl>
                                        <p:attrNameLst>
                                          <p:attrName>style.visibility</p:attrName>
                                        </p:attrNameLst>
                                      </p:cBhvr>
                                      <p:to>
                                        <p:strVal val="visible"/>
                                      </p:to>
                                    </p:set>
                                    <p:animEffect transition="in" filter="blinds(horizontal)">
                                      <p:cBhvr>
                                        <p:cTn id="84" dur="500"/>
                                        <p:tgtEl>
                                          <p:spTgt spid="35870"/>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5" fill="hold" grpId="0" nodeType="clickEffect">
                                  <p:stCondLst>
                                    <p:cond delay="0"/>
                                  </p:stCondLst>
                                  <p:childTnLst>
                                    <p:set>
                                      <p:cBhvr>
                                        <p:cTn id="88" dur="1" fill="hold">
                                          <p:stCondLst>
                                            <p:cond delay="0"/>
                                          </p:stCondLst>
                                        </p:cTn>
                                        <p:tgtEl>
                                          <p:spTgt spid="35871"/>
                                        </p:tgtEl>
                                        <p:attrNameLst>
                                          <p:attrName>style.visibility</p:attrName>
                                        </p:attrNameLst>
                                      </p:cBhvr>
                                      <p:to>
                                        <p:strVal val="visible"/>
                                      </p:to>
                                    </p:set>
                                    <p:animEffect transition="in" filter="blinds(vertical)">
                                      <p:cBhvr>
                                        <p:cTn id="89" dur="500"/>
                                        <p:tgtEl>
                                          <p:spTgt spid="35871"/>
                                        </p:tgtEl>
                                      </p:cBhvr>
                                    </p:animEffect>
                                  </p:childTnLst>
                                </p:cTn>
                              </p:par>
                              <p:par>
                                <p:cTn id="90" presetID="3" presetClass="entr" presetSubtype="5" fill="hold" grpId="0" nodeType="withEffect">
                                  <p:stCondLst>
                                    <p:cond delay="0"/>
                                  </p:stCondLst>
                                  <p:childTnLst>
                                    <p:set>
                                      <p:cBhvr>
                                        <p:cTn id="91" dur="1" fill="hold">
                                          <p:stCondLst>
                                            <p:cond delay="0"/>
                                          </p:stCondLst>
                                        </p:cTn>
                                        <p:tgtEl>
                                          <p:spTgt spid="35861"/>
                                        </p:tgtEl>
                                        <p:attrNameLst>
                                          <p:attrName>style.visibility</p:attrName>
                                        </p:attrNameLst>
                                      </p:cBhvr>
                                      <p:to>
                                        <p:strVal val="visible"/>
                                      </p:to>
                                    </p:set>
                                    <p:animEffect transition="in" filter="blinds(vertical)">
                                      <p:cBhvr>
                                        <p:cTn id="92" dur="500"/>
                                        <p:tgtEl>
                                          <p:spTgt spid="35861"/>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35862"/>
                                        </p:tgtEl>
                                        <p:attrNameLst>
                                          <p:attrName>style.visibility</p:attrName>
                                        </p:attrNameLst>
                                      </p:cBhvr>
                                      <p:to>
                                        <p:strVal val="visible"/>
                                      </p:to>
                                    </p:set>
                                    <p:animEffect transition="in" filter="blinds(horizontal)">
                                      <p:cBhvr>
                                        <p:cTn id="97" dur="500"/>
                                        <p:tgtEl>
                                          <p:spTgt spid="35862"/>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35879"/>
                                        </p:tgtEl>
                                        <p:attrNameLst>
                                          <p:attrName>style.visibility</p:attrName>
                                        </p:attrNameLst>
                                      </p:cBhvr>
                                      <p:to>
                                        <p:strVal val="visible"/>
                                      </p:to>
                                    </p:set>
                                    <p:animEffect transition="in" filter="blinds(horizontal)">
                                      <p:cBhvr>
                                        <p:cTn id="102" dur="500"/>
                                        <p:tgtEl>
                                          <p:spTgt spid="35879"/>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3" presetClass="entr" presetSubtype="5" fill="hold" grpId="0" nodeType="clickEffect">
                                  <p:stCondLst>
                                    <p:cond delay="0"/>
                                  </p:stCondLst>
                                  <p:childTnLst>
                                    <p:set>
                                      <p:cBhvr>
                                        <p:cTn id="106" dur="1" fill="hold">
                                          <p:stCondLst>
                                            <p:cond delay="0"/>
                                          </p:stCondLst>
                                        </p:cTn>
                                        <p:tgtEl>
                                          <p:spTgt spid="35875"/>
                                        </p:tgtEl>
                                        <p:attrNameLst>
                                          <p:attrName>style.visibility</p:attrName>
                                        </p:attrNameLst>
                                      </p:cBhvr>
                                      <p:to>
                                        <p:strVal val="visible"/>
                                      </p:to>
                                    </p:set>
                                    <p:animEffect transition="in" filter="blinds(vertical)">
                                      <p:cBhvr>
                                        <p:cTn id="107" dur="500"/>
                                        <p:tgtEl>
                                          <p:spTgt spid="35875"/>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35873"/>
                                        </p:tgtEl>
                                        <p:attrNameLst>
                                          <p:attrName>style.visibility</p:attrName>
                                        </p:attrNameLst>
                                      </p:cBhvr>
                                      <p:to>
                                        <p:strVal val="visible"/>
                                      </p:to>
                                    </p:set>
                                    <p:animEffect transition="in" filter="blinds(horizontal)">
                                      <p:cBhvr>
                                        <p:cTn id="112" dur="500"/>
                                        <p:tgtEl>
                                          <p:spTgt spid="35873"/>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35864"/>
                                        </p:tgtEl>
                                        <p:attrNameLst>
                                          <p:attrName>style.visibility</p:attrName>
                                        </p:attrNameLst>
                                      </p:cBhvr>
                                      <p:to>
                                        <p:strVal val="visible"/>
                                      </p:to>
                                    </p:set>
                                    <p:animEffect transition="in" filter="blinds(horizontal)">
                                      <p:cBhvr>
                                        <p:cTn id="117" dur="500"/>
                                        <p:tgtEl>
                                          <p:spTgt spid="35864"/>
                                        </p:tgtEl>
                                      </p:cBhvr>
                                    </p:animEffect>
                                  </p:childTnLst>
                                </p:cTn>
                              </p:par>
                              <p:par>
                                <p:cTn id="118" presetID="3" presetClass="entr" presetSubtype="5" fill="hold" grpId="0" nodeType="withEffect">
                                  <p:stCondLst>
                                    <p:cond delay="0"/>
                                  </p:stCondLst>
                                  <p:childTnLst>
                                    <p:set>
                                      <p:cBhvr>
                                        <p:cTn id="119" dur="1" fill="hold">
                                          <p:stCondLst>
                                            <p:cond delay="0"/>
                                          </p:stCondLst>
                                        </p:cTn>
                                        <p:tgtEl>
                                          <p:spTgt spid="35872"/>
                                        </p:tgtEl>
                                        <p:attrNameLst>
                                          <p:attrName>style.visibility</p:attrName>
                                        </p:attrNameLst>
                                      </p:cBhvr>
                                      <p:to>
                                        <p:strVal val="visible"/>
                                      </p:to>
                                    </p:set>
                                    <p:animEffect transition="in" filter="blinds(vertical)">
                                      <p:cBhvr>
                                        <p:cTn id="120" dur="500"/>
                                        <p:tgtEl>
                                          <p:spTgt spid="35872"/>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35880"/>
                                        </p:tgtEl>
                                        <p:attrNameLst>
                                          <p:attrName>style.visibility</p:attrName>
                                        </p:attrNameLst>
                                      </p:cBhvr>
                                      <p:to>
                                        <p:strVal val="visible"/>
                                      </p:to>
                                    </p:set>
                                    <p:animEffect transition="in" filter="blinds(horizontal)">
                                      <p:cBhvr>
                                        <p:cTn id="125" dur="500"/>
                                        <p:tgtEl>
                                          <p:spTgt spid="35880"/>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35881"/>
                                        </p:tgtEl>
                                        <p:attrNameLst>
                                          <p:attrName>style.visibility</p:attrName>
                                        </p:attrNameLst>
                                      </p:cBhvr>
                                      <p:to>
                                        <p:strVal val="visible"/>
                                      </p:to>
                                    </p:set>
                                    <p:animEffect transition="in" filter="blinds(horizontal)">
                                      <p:cBhvr>
                                        <p:cTn id="130" dur="500"/>
                                        <p:tgtEl>
                                          <p:spTgt spid="35881"/>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3" presetClass="entr" presetSubtype="5" fill="hold" grpId="0" nodeType="clickEffect">
                                  <p:stCondLst>
                                    <p:cond delay="0"/>
                                  </p:stCondLst>
                                  <p:childTnLst>
                                    <p:set>
                                      <p:cBhvr>
                                        <p:cTn id="134" dur="1" fill="hold">
                                          <p:stCondLst>
                                            <p:cond delay="0"/>
                                          </p:stCondLst>
                                        </p:cTn>
                                        <p:tgtEl>
                                          <p:spTgt spid="35876"/>
                                        </p:tgtEl>
                                        <p:attrNameLst>
                                          <p:attrName>style.visibility</p:attrName>
                                        </p:attrNameLst>
                                      </p:cBhvr>
                                      <p:to>
                                        <p:strVal val="visible"/>
                                      </p:to>
                                    </p:set>
                                    <p:animEffect transition="in" filter="blinds(vertical)">
                                      <p:cBhvr>
                                        <p:cTn id="135" dur="500"/>
                                        <p:tgtEl>
                                          <p:spTgt spid="35876"/>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3" presetClass="entr" presetSubtype="10" fill="hold" grpId="0" nodeType="clickEffect">
                                  <p:stCondLst>
                                    <p:cond delay="0"/>
                                  </p:stCondLst>
                                  <p:childTnLst>
                                    <p:set>
                                      <p:cBhvr>
                                        <p:cTn id="139" dur="1" fill="hold">
                                          <p:stCondLst>
                                            <p:cond delay="0"/>
                                          </p:stCondLst>
                                        </p:cTn>
                                        <p:tgtEl>
                                          <p:spTgt spid="35874"/>
                                        </p:tgtEl>
                                        <p:attrNameLst>
                                          <p:attrName>style.visibility</p:attrName>
                                        </p:attrNameLst>
                                      </p:cBhvr>
                                      <p:to>
                                        <p:strVal val="visible"/>
                                      </p:to>
                                    </p:set>
                                    <p:animEffect transition="in" filter="blinds(horizontal)">
                                      <p:cBhvr>
                                        <p:cTn id="140" dur="500"/>
                                        <p:tgtEl>
                                          <p:spTgt spid="35874"/>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3" presetClass="entr" presetSubtype="10" fill="hold" nodeType="clickEffect">
                                  <p:stCondLst>
                                    <p:cond delay="0"/>
                                  </p:stCondLst>
                                  <p:childTnLst>
                                    <p:set>
                                      <p:cBhvr>
                                        <p:cTn id="144" dur="1" fill="hold">
                                          <p:stCondLst>
                                            <p:cond delay="0"/>
                                          </p:stCondLst>
                                        </p:cTn>
                                        <p:tgtEl>
                                          <p:spTgt spid="35877"/>
                                        </p:tgtEl>
                                        <p:attrNameLst>
                                          <p:attrName>style.visibility</p:attrName>
                                        </p:attrNameLst>
                                      </p:cBhvr>
                                      <p:to>
                                        <p:strVal val="visible"/>
                                      </p:to>
                                    </p:set>
                                    <p:animEffect transition="in" filter="blinds(horizontal)">
                                      <p:cBhvr>
                                        <p:cTn id="145" dur="500"/>
                                        <p:tgtEl>
                                          <p:spTgt spid="35877"/>
                                        </p:tgtEl>
                                      </p:cBhvr>
                                    </p:animEffect>
                                  </p:childTnLst>
                                </p:cTn>
                              </p:par>
                              <p:par>
                                <p:cTn id="146" presetID="3" presetClass="entr" presetSubtype="10" fill="hold" grpId="0" nodeType="withEffect">
                                  <p:stCondLst>
                                    <p:cond delay="0"/>
                                  </p:stCondLst>
                                  <p:childTnLst>
                                    <p:set>
                                      <p:cBhvr>
                                        <p:cTn id="147" dur="1" fill="hold">
                                          <p:stCondLst>
                                            <p:cond delay="0"/>
                                          </p:stCondLst>
                                        </p:cTn>
                                        <p:tgtEl>
                                          <p:spTgt spid="35878"/>
                                        </p:tgtEl>
                                        <p:attrNameLst>
                                          <p:attrName>style.visibility</p:attrName>
                                        </p:attrNameLst>
                                      </p:cBhvr>
                                      <p:to>
                                        <p:strVal val="visible"/>
                                      </p:to>
                                    </p:set>
                                    <p:animEffect transition="in" filter="blinds(horizontal)">
                                      <p:cBhvr>
                                        <p:cTn id="148" dur="500"/>
                                        <p:tgtEl>
                                          <p:spTgt spid="35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9" grpId="0" animBg="1"/>
      <p:bldP spid="35850" grpId="0" animBg="1"/>
      <p:bldP spid="35851" grpId="0"/>
      <p:bldP spid="35852" grpId="0"/>
      <p:bldP spid="35853" grpId="0" animBg="1"/>
      <p:bldP spid="35854" grpId="0" animBg="1"/>
      <p:bldP spid="35855" grpId="0" animBg="1"/>
      <p:bldP spid="35856" grpId="0" animBg="1"/>
      <p:bldP spid="35857" grpId="0" animBg="1"/>
      <p:bldP spid="35858" grpId="0" animBg="1"/>
      <p:bldP spid="35859" grpId="0" animBg="1"/>
      <p:bldP spid="35860" grpId="0"/>
      <p:bldP spid="35861" grpId="0" animBg="1"/>
      <p:bldP spid="35862" grpId="0"/>
      <p:bldP spid="35863" grpId="0"/>
      <p:bldP spid="35864" grpId="0"/>
      <p:bldP spid="35865" grpId="0" animBg="1"/>
      <p:bldP spid="35866" grpId="0" animBg="1"/>
      <p:bldP spid="35867" grpId="0" animBg="1"/>
      <p:bldP spid="35868" grpId="0"/>
      <p:bldP spid="35869" grpId="0"/>
      <p:bldP spid="35870" grpId="0"/>
      <p:bldP spid="35871" grpId="0"/>
      <p:bldP spid="35872" grpId="0" animBg="1"/>
      <p:bldP spid="35873" grpId="0"/>
      <p:bldP spid="35874" grpId="0"/>
      <p:bldP spid="35875" grpId="0" animBg="1"/>
      <p:bldP spid="35876" grpId="0" animBg="1"/>
      <p:bldP spid="35878" grpId="0" animBg="1"/>
      <p:bldP spid="35879" grpId="0"/>
      <p:bldP spid="35880" grpId="0"/>
      <p:bldP spid="3588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28600" y="274638"/>
            <a:ext cx="8686800" cy="1143000"/>
          </a:xfrm>
        </p:spPr>
        <p:txBody>
          <a:bodyPr/>
          <a:lstStyle/>
          <a:p>
            <a:pPr eaLnBrk="1" hangingPunct="1"/>
            <a:r>
              <a:rPr lang="en-GB" altLang="en-US" sz="3400" smtClean="0">
                <a:latin typeface="Comic Sans MS" pitchFamily="66" charset="0"/>
              </a:rPr>
              <a:t>Trigonometrical Identities and Equations</a:t>
            </a:r>
          </a:p>
        </p:txBody>
      </p:sp>
      <p:sp>
        <p:nvSpPr>
          <p:cNvPr id="29699" name="Rectangle 3"/>
          <p:cNvSpPr>
            <a:spLocks noGrp="1" noChangeArrowheads="1"/>
          </p:cNvSpPr>
          <p:nvPr>
            <p:ph type="body" idx="1"/>
          </p:nvPr>
        </p:nvSpPr>
        <p:spPr>
          <a:xfrm>
            <a:off x="228600" y="1600200"/>
            <a:ext cx="8686800" cy="4525963"/>
          </a:xfrm>
        </p:spPr>
        <p:txBody>
          <a:bodyPr/>
          <a:lstStyle/>
          <a:p>
            <a:pPr marL="0" indent="0" algn="ctr" eaLnBrk="1" hangingPunct="1">
              <a:buFontTx/>
              <a:buNone/>
            </a:pPr>
            <a:r>
              <a:rPr lang="en-GB" altLang="en-US" sz="1600" b="1" u="sng" smtClean="0">
                <a:latin typeface="Comic Sans MS" pitchFamily="66" charset="0"/>
              </a:rPr>
              <a:t>You need to be able to solve Quadratic Equations given to you using Sin, Cos or Tan. The process is identical to standard Quadratics, but there are even more answers (usually!)</a:t>
            </a:r>
          </a:p>
        </p:txBody>
      </p:sp>
      <p:sp>
        <p:nvSpPr>
          <p:cNvPr id="29700" name="Text Box 4"/>
          <p:cNvSpPr txBox="1">
            <a:spLocks noChangeArrowheads="1"/>
          </p:cNvSpPr>
          <p:nvPr/>
        </p:nvSpPr>
        <p:spPr bwMode="auto">
          <a:xfrm>
            <a:off x="8578850" y="6415088"/>
            <a:ext cx="592138"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10D</a:t>
            </a:r>
          </a:p>
        </p:txBody>
      </p:sp>
      <p:sp>
        <p:nvSpPr>
          <p:cNvPr id="29701" name="Text Box 5"/>
          <p:cNvSpPr txBox="1">
            <a:spLocks noChangeArrowheads="1"/>
          </p:cNvSpPr>
          <p:nvPr/>
        </p:nvSpPr>
        <p:spPr bwMode="auto">
          <a:xfrm>
            <a:off x="533400" y="2438400"/>
            <a:ext cx="26670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b="1" u="sng">
                <a:latin typeface="Comic Sans MS" pitchFamily="66" charset="0"/>
              </a:rPr>
              <a:t>Solve the following Equation in the range 0 ≤ </a:t>
            </a:r>
            <a:r>
              <a:rPr lang="el-GR" altLang="en-US" sz="1400" b="1" u="sng">
                <a:latin typeface="Comic Sans MS" pitchFamily="66" charset="0"/>
              </a:rPr>
              <a:t>θ</a:t>
            </a:r>
            <a:r>
              <a:rPr lang="en-GB" altLang="en-US" sz="1400" b="1" u="sng">
                <a:latin typeface="Comic Sans MS" pitchFamily="66" charset="0"/>
              </a:rPr>
              <a:t> ≤ 360</a:t>
            </a:r>
          </a:p>
        </p:txBody>
      </p:sp>
      <p:graphicFrame>
        <p:nvGraphicFramePr>
          <p:cNvPr id="29702" name="Object 6"/>
          <p:cNvGraphicFramePr>
            <a:graphicFrameLocks noChangeAspect="1"/>
          </p:cNvGraphicFramePr>
          <p:nvPr/>
        </p:nvGraphicFramePr>
        <p:xfrm>
          <a:off x="685800" y="2971800"/>
          <a:ext cx="1820863" cy="431800"/>
        </p:xfrm>
        <a:graphic>
          <a:graphicData uri="http://schemas.openxmlformats.org/presentationml/2006/ole">
            <p:oleObj spid="_x0000_s29745" name="Equation" r:id="rId3" imgW="1016000" imgH="241300" progId="">
              <p:embed/>
            </p:oleObj>
          </a:graphicData>
        </a:graphic>
      </p:graphicFrame>
      <p:sp>
        <p:nvSpPr>
          <p:cNvPr id="36873" name="Arc 9"/>
          <p:cNvSpPr>
            <a:spLocks/>
          </p:cNvSpPr>
          <p:nvPr/>
        </p:nvSpPr>
        <p:spPr bwMode="auto">
          <a:xfrm>
            <a:off x="2743200" y="3200400"/>
            <a:ext cx="228600" cy="457200"/>
          </a:xfrm>
          <a:custGeom>
            <a:avLst/>
            <a:gdLst>
              <a:gd name="T0" fmla="*/ 0 w 21600"/>
              <a:gd name="T1" fmla="*/ 0 h 43199"/>
              <a:gd name="T2" fmla="*/ 22511 w 21600"/>
              <a:gd name="T3" fmla="*/ 4838812 h 43199"/>
              <a:gd name="T4" fmla="*/ 0 w 21600"/>
              <a:gd name="T5" fmla="*/ 2419459 h 43199"/>
              <a:gd name="T6" fmla="*/ 0 60000 65536"/>
              <a:gd name="T7" fmla="*/ 0 60000 65536"/>
              <a:gd name="T8" fmla="*/ 0 60000 65536"/>
            </a:gdLst>
            <a:ahLst/>
            <a:cxnLst>
              <a:cxn ang="T6">
                <a:pos x="T0" y="T1"/>
              </a:cxn>
              <a:cxn ang="T7">
                <a:pos x="T2" y="T3"/>
              </a:cxn>
              <a:cxn ang="T8">
                <a:pos x="T4" y="T5"/>
              </a:cxn>
            </a:cxnLst>
            <a:rect l="0" t="0" r="r" b="b"/>
            <a:pathLst>
              <a:path w="21600" h="43199" fill="none" extrusionOk="0">
                <a:moveTo>
                  <a:pt x="-1" y="0"/>
                </a:moveTo>
                <a:cubicBezTo>
                  <a:pt x="11929" y="0"/>
                  <a:pt x="21600" y="9670"/>
                  <a:pt x="21600" y="21600"/>
                </a:cubicBezTo>
                <a:cubicBezTo>
                  <a:pt x="21600" y="33450"/>
                  <a:pt x="12051" y="43088"/>
                  <a:pt x="201" y="43199"/>
                </a:cubicBezTo>
              </a:path>
              <a:path w="21600" h="43199" stroke="0" extrusionOk="0">
                <a:moveTo>
                  <a:pt x="-1" y="0"/>
                </a:moveTo>
                <a:cubicBezTo>
                  <a:pt x="11929" y="0"/>
                  <a:pt x="21600" y="9670"/>
                  <a:pt x="21600" y="21600"/>
                </a:cubicBezTo>
                <a:cubicBezTo>
                  <a:pt x="21600" y="33450"/>
                  <a:pt x="12051" y="43088"/>
                  <a:pt x="201" y="43199"/>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6875" name="Text Box 11"/>
          <p:cNvSpPr txBox="1">
            <a:spLocks noChangeArrowheads="1"/>
          </p:cNvSpPr>
          <p:nvPr/>
        </p:nvSpPr>
        <p:spPr bwMode="auto">
          <a:xfrm>
            <a:off x="2971800" y="2971800"/>
            <a:ext cx="2133600"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Square root both sides. On fractions root top and bottom separately. Can be positive or negative.</a:t>
            </a:r>
          </a:p>
        </p:txBody>
      </p:sp>
      <p:sp>
        <p:nvSpPr>
          <p:cNvPr id="36877" name="Line 13"/>
          <p:cNvSpPr>
            <a:spLocks noChangeShapeType="1"/>
          </p:cNvSpPr>
          <p:nvPr/>
        </p:nvSpPr>
        <p:spPr bwMode="auto">
          <a:xfrm>
            <a:off x="609600" y="4343400"/>
            <a:ext cx="0" cy="6096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6878" name="Line 14"/>
          <p:cNvSpPr>
            <a:spLocks noChangeShapeType="1"/>
          </p:cNvSpPr>
          <p:nvPr/>
        </p:nvSpPr>
        <p:spPr bwMode="auto">
          <a:xfrm>
            <a:off x="609600" y="4648200"/>
            <a:ext cx="2743200" cy="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6879" name="Line 15"/>
          <p:cNvSpPr>
            <a:spLocks noChangeShapeType="1"/>
          </p:cNvSpPr>
          <p:nvPr/>
        </p:nvSpPr>
        <p:spPr bwMode="auto">
          <a:xfrm>
            <a:off x="1295400" y="45720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6880" name="Line 16"/>
          <p:cNvSpPr>
            <a:spLocks noChangeShapeType="1"/>
          </p:cNvSpPr>
          <p:nvPr/>
        </p:nvSpPr>
        <p:spPr bwMode="auto">
          <a:xfrm>
            <a:off x="1981200" y="45720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6881" name="Line 17"/>
          <p:cNvSpPr>
            <a:spLocks noChangeShapeType="1"/>
          </p:cNvSpPr>
          <p:nvPr/>
        </p:nvSpPr>
        <p:spPr bwMode="auto">
          <a:xfrm>
            <a:off x="2667000" y="45720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6882" name="Line 18"/>
          <p:cNvSpPr>
            <a:spLocks noChangeShapeType="1"/>
          </p:cNvSpPr>
          <p:nvPr/>
        </p:nvSpPr>
        <p:spPr bwMode="auto">
          <a:xfrm>
            <a:off x="3352800" y="4572000"/>
            <a:ext cx="0" cy="152400"/>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6883" name="Arc 19"/>
          <p:cNvSpPr>
            <a:spLocks/>
          </p:cNvSpPr>
          <p:nvPr/>
        </p:nvSpPr>
        <p:spPr bwMode="auto">
          <a:xfrm flipV="1">
            <a:off x="2667000" y="4038600"/>
            <a:ext cx="698500" cy="914400"/>
          </a:xfrm>
          <a:custGeom>
            <a:avLst/>
            <a:gdLst>
              <a:gd name="T0" fmla="*/ 0 w 16484"/>
              <a:gd name="T1" fmla="*/ 0 h 21600"/>
              <a:gd name="T2" fmla="*/ 29598535 w 16484"/>
              <a:gd name="T3" fmla="*/ 13693521 h 21600"/>
              <a:gd name="T4" fmla="*/ 0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0"/>
                </a:moveTo>
                <a:cubicBezTo>
                  <a:pt x="6350" y="0"/>
                  <a:pt x="12379" y="2794"/>
                  <a:pt x="16483" y="7641"/>
                </a:cubicBezTo>
              </a:path>
              <a:path w="16484" h="21600" stroke="0" extrusionOk="0">
                <a:moveTo>
                  <a:pt x="-1" y="0"/>
                </a:moveTo>
                <a:cubicBezTo>
                  <a:pt x="6350" y="0"/>
                  <a:pt x="12379" y="2794"/>
                  <a:pt x="16483" y="7641"/>
                </a:cubicBezTo>
                <a:lnTo>
                  <a:pt x="0" y="21600"/>
                </a:lnTo>
                <a:lnTo>
                  <a:pt x="-1" y="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6884" name="Text Box 20"/>
          <p:cNvSpPr txBox="1">
            <a:spLocks noChangeArrowheads="1"/>
          </p:cNvSpPr>
          <p:nvPr/>
        </p:nvSpPr>
        <p:spPr bwMode="auto">
          <a:xfrm>
            <a:off x="1143000" y="47244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90</a:t>
            </a:r>
            <a:endParaRPr lang="el-GR" altLang="en-US" sz="1200">
              <a:latin typeface="Comic Sans MS" pitchFamily="66" charset="0"/>
            </a:endParaRPr>
          </a:p>
        </p:txBody>
      </p:sp>
      <p:sp>
        <p:nvSpPr>
          <p:cNvPr id="36885" name="Line 21"/>
          <p:cNvSpPr>
            <a:spLocks noChangeShapeType="1"/>
          </p:cNvSpPr>
          <p:nvPr/>
        </p:nvSpPr>
        <p:spPr bwMode="auto">
          <a:xfrm flipV="1">
            <a:off x="609600" y="44958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6886" name="Text Box 22"/>
          <p:cNvSpPr txBox="1">
            <a:spLocks noChangeArrowheads="1"/>
          </p:cNvSpPr>
          <p:nvPr/>
        </p:nvSpPr>
        <p:spPr bwMode="auto">
          <a:xfrm>
            <a:off x="76200" y="4343400"/>
            <a:ext cx="533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b="1" baseline="30000">
                <a:solidFill>
                  <a:srgbClr val="FF0000"/>
                </a:solidFill>
                <a:latin typeface="Comic Sans MS" pitchFamily="66" charset="0"/>
              </a:rPr>
              <a:t>1</a:t>
            </a:r>
            <a:r>
              <a:rPr lang="en-GB" altLang="en-US" sz="1400" b="1">
                <a:solidFill>
                  <a:srgbClr val="FF0000"/>
                </a:solidFill>
                <a:latin typeface="Comic Sans MS" pitchFamily="66" charset="0"/>
              </a:rPr>
              <a:t>/</a:t>
            </a:r>
            <a:r>
              <a:rPr lang="en-GB" altLang="en-US" sz="1400" b="1" baseline="-25000">
                <a:solidFill>
                  <a:srgbClr val="FF0000"/>
                </a:solidFill>
                <a:latin typeface="Comic Sans MS" pitchFamily="66" charset="0"/>
              </a:rPr>
              <a:t>√2</a:t>
            </a:r>
          </a:p>
        </p:txBody>
      </p:sp>
      <p:sp>
        <p:nvSpPr>
          <p:cNvPr id="36887" name="Text Box 23"/>
          <p:cNvSpPr txBox="1">
            <a:spLocks noChangeArrowheads="1"/>
          </p:cNvSpPr>
          <p:nvPr/>
        </p:nvSpPr>
        <p:spPr bwMode="auto">
          <a:xfrm>
            <a:off x="3429000" y="4495800"/>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400">
                <a:latin typeface="Comic Sans MS" pitchFamily="66" charset="0"/>
              </a:rPr>
              <a:t>y = Sin</a:t>
            </a:r>
            <a:r>
              <a:rPr lang="el-GR" altLang="en-US" sz="1400">
                <a:latin typeface="Comic Sans MS" pitchFamily="66" charset="0"/>
              </a:rPr>
              <a:t>θ</a:t>
            </a:r>
          </a:p>
        </p:txBody>
      </p:sp>
      <p:sp>
        <p:nvSpPr>
          <p:cNvPr id="36889" name="Arc 25"/>
          <p:cNvSpPr>
            <a:spLocks/>
          </p:cNvSpPr>
          <p:nvPr/>
        </p:nvSpPr>
        <p:spPr bwMode="auto">
          <a:xfrm flipH="1">
            <a:off x="609600" y="4343400"/>
            <a:ext cx="708025" cy="914400"/>
          </a:xfrm>
          <a:custGeom>
            <a:avLst/>
            <a:gdLst>
              <a:gd name="T0" fmla="*/ 0 w 16744"/>
              <a:gd name="T1" fmla="*/ 19727 h 21600"/>
              <a:gd name="T2" fmla="*/ 29939047 w 16744"/>
              <a:gd name="T3" fmla="*/ 12827931 h 21600"/>
              <a:gd name="T4" fmla="*/ 1219466 w 16744"/>
              <a:gd name="T5" fmla="*/ 38709600 h 21600"/>
              <a:gd name="T6" fmla="*/ 0 60000 65536"/>
              <a:gd name="T7" fmla="*/ 0 60000 65536"/>
              <a:gd name="T8" fmla="*/ 0 60000 65536"/>
            </a:gdLst>
            <a:ahLst/>
            <a:cxnLst>
              <a:cxn ang="T6">
                <a:pos x="T0" y="T1"/>
              </a:cxn>
              <a:cxn ang="T7">
                <a:pos x="T2" y="T3"/>
              </a:cxn>
              <a:cxn ang="T8">
                <a:pos x="T4" y="T5"/>
              </a:cxn>
            </a:cxnLst>
            <a:rect l="0" t="0" r="r" b="b"/>
            <a:pathLst>
              <a:path w="16744" h="21600" fill="none" extrusionOk="0">
                <a:moveTo>
                  <a:pt x="-1" y="10"/>
                </a:moveTo>
                <a:cubicBezTo>
                  <a:pt x="227" y="3"/>
                  <a:pt x="454" y="-1"/>
                  <a:pt x="682" y="0"/>
                </a:cubicBezTo>
                <a:cubicBezTo>
                  <a:pt x="6808" y="0"/>
                  <a:pt x="12647" y="2601"/>
                  <a:pt x="16744" y="7157"/>
                </a:cubicBezTo>
              </a:path>
              <a:path w="16744" h="21600" stroke="0" extrusionOk="0">
                <a:moveTo>
                  <a:pt x="-1" y="10"/>
                </a:moveTo>
                <a:cubicBezTo>
                  <a:pt x="227" y="3"/>
                  <a:pt x="454" y="-1"/>
                  <a:pt x="682" y="0"/>
                </a:cubicBezTo>
                <a:cubicBezTo>
                  <a:pt x="6808" y="0"/>
                  <a:pt x="12647" y="2601"/>
                  <a:pt x="16744" y="7157"/>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6890" name="Arc 26"/>
          <p:cNvSpPr>
            <a:spLocks/>
          </p:cNvSpPr>
          <p:nvPr/>
        </p:nvSpPr>
        <p:spPr bwMode="auto">
          <a:xfrm flipH="1" flipV="1">
            <a:off x="1981200" y="4038600"/>
            <a:ext cx="687388" cy="914400"/>
          </a:xfrm>
          <a:custGeom>
            <a:avLst/>
            <a:gdLst>
              <a:gd name="T0" fmla="*/ 0 w 16235"/>
              <a:gd name="T1" fmla="*/ 8975 h 21600"/>
              <a:gd name="T2" fmla="*/ 29103927 w 16235"/>
              <a:gd name="T3" fmla="*/ 12292076 h 21600"/>
              <a:gd name="T4" fmla="*/ 801325 w 16235"/>
              <a:gd name="T5" fmla="*/ 38709600 h 21600"/>
              <a:gd name="T6" fmla="*/ 0 60000 65536"/>
              <a:gd name="T7" fmla="*/ 0 60000 65536"/>
              <a:gd name="T8" fmla="*/ 0 60000 65536"/>
            </a:gdLst>
            <a:ahLst/>
            <a:cxnLst>
              <a:cxn ang="T6">
                <a:pos x="T0" y="T1"/>
              </a:cxn>
              <a:cxn ang="T7">
                <a:pos x="T2" y="T3"/>
              </a:cxn>
              <a:cxn ang="T8">
                <a:pos x="T4" y="T5"/>
              </a:cxn>
            </a:cxnLst>
            <a:rect l="0" t="0" r="r" b="b"/>
            <a:pathLst>
              <a:path w="16235" h="21600" fill="none" extrusionOk="0">
                <a:moveTo>
                  <a:pt x="-1" y="4"/>
                </a:moveTo>
                <a:cubicBezTo>
                  <a:pt x="148" y="1"/>
                  <a:pt x="297" y="-1"/>
                  <a:pt x="447" y="0"/>
                </a:cubicBezTo>
                <a:cubicBezTo>
                  <a:pt x="6432" y="0"/>
                  <a:pt x="12150" y="2483"/>
                  <a:pt x="16235" y="6858"/>
                </a:cubicBezTo>
              </a:path>
              <a:path w="16235" h="21600" stroke="0" extrusionOk="0">
                <a:moveTo>
                  <a:pt x="-1" y="4"/>
                </a:moveTo>
                <a:cubicBezTo>
                  <a:pt x="148" y="1"/>
                  <a:pt x="297" y="-1"/>
                  <a:pt x="447" y="0"/>
                </a:cubicBezTo>
                <a:cubicBezTo>
                  <a:pt x="6432" y="0"/>
                  <a:pt x="12150" y="2483"/>
                  <a:pt x="16235" y="6858"/>
                </a:cubicBezTo>
                <a:lnTo>
                  <a:pt x="447" y="21600"/>
                </a:lnTo>
                <a:lnTo>
                  <a:pt x="-1" y="4"/>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6891" name="Arc 27"/>
          <p:cNvSpPr>
            <a:spLocks/>
          </p:cNvSpPr>
          <p:nvPr/>
        </p:nvSpPr>
        <p:spPr bwMode="auto">
          <a:xfrm>
            <a:off x="1295400" y="4343400"/>
            <a:ext cx="685800" cy="914400"/>
          </a:xfrm>
          <a:custGeom>
            <a:avLst/>
            <a:gdLst>
              <a:gd name="T0" fmla="*/ 0 w 16484"/>
              <a:gd name="T1" fmla="*/ 19727 h 21600"/>
              <a:gd name="T2" fmla="*/ 28532009 w 16484"/>
              <a:gd name="T3" fmla="*/ 12318958 h 21600"/>
              <a:gd name="T4" fmla="*/ 1180471 w 16484"/>
              <a:gd name="T5" fmla="*/ 38709600 h 21600"/>
              <a:gd name="T6" fmla="*/ 0 60000 65536"/>
              <a:gd name="T7" fmla="*/ 0 60000 65536"/>
              <a:gd name="T8" fmla="*/ 0 60000 65536"/>
            </a:gdLst>
            <a:ahLst/>
            <a:cxnLst>
              <a:cxn ang="T6">
                <a:pos x="T0" y="T1"/>
              </a:cxn>
              <a:cxn ang="T7">
                <a:pos x="T2" y="T3"/>
              </a:cxn>
              <a:cxn ang="T8">
                <a:pos x="T4" y="T5"/>
              </a:cxn>
            </a:cxnLst>
            <a:rect l="0" t="0" r="r" b="b"/>
            <a:pathLst>
              <a:path w="16484" h="21600" fill="none" extrusionOk="0">
                <a:moveTo>
                  <a:pt x="-1" y="10"/>
                </a:moveTo>
                <a:cubicBezTo>
                  <a:pt x="227" y="3"/>
                  <a:pt x="454" y="-1"/>
                  <a:pt x="682" y="0"/>
                </a:cubicBezTo>
                <a:cubicBezTo>
                  <a:pt x="6674" y="0"/>
                  <a:pt x="12398" y="2489"/>
                  <a:pt x="16484" y="6873"/>
                </a:cubicBezTo>
              </a:path>
              <a:path w="16484" h="21600" stroke="0" extrusionOk="0">
                <a:moveTo>
                  <a:pt x="-1" y="10"/>
                </a:moveTo>
                <a:cubicBezTo>
                  <a:pt x="227" y="3"/>
                  <a:pt x="454" y="-1"/>
                  <a:pt x="682" y="0"/>
                </a:cubicBezTo>
                <a:cubicBezTo>
                  <a:pt x="6674" y="0"/>
                  <a:pt x="12398" y="2489"/>
                  <a:pt x="16484" y="6873"/>
                </a:cubicBezTo>
                <a:lnTo>
                  <a:pt x="682" y="21600"/>
                </a:lnTo>
                <a:lnTo>
                  <a:pt x="-1" y="10"/>
                </a:lnTo>
                <a:close/>
              </a:path>
            </a:pathLst>
          </a:custGeom>
          <a:noFill/>
          <a:ln w="2540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6892" name="Text Box 28"/>
          <p:cNvSpPr txBox="1">
            <a:spLocks noChangeArrowheads="1"/>
          </p:cNvSpPr>
          <p:nvPr/>
        </p:nvSpPr>
        <p:spPr bwMode="auto">
          <a:xfrm>
            <a:off x="2438400" y="47244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270</a:t>
            </a:r>
            <a:endParaRPr lang="el-GR" altLang="en-US" sz="1200">
              <a:latin typeface="Comic Sans MS" pitchFamily="66" charset="0"/>
            </a:endParaRPr>
          </a:p>
        </p:txBody>
      </p:sp>
      <p:sp>
        <p:nvSpPr>
          <p:cNvPr id="36893" name="Text Box 29"/>
          <p:cNvSpPr txBox="1">
            <a:spLocks noChangeArrowheads="1"/>
          </p:cNvSpPr>
          <p:nvPr/>
        </p:nvSpPr>
        <p:spPr bwMode="auto">
          <a:xfrm>
            <a:off x="3048000" y="4724400"/>
            <a:ext cx="5334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360</a:t>
            </a:r>
            <a:endParaRPr lang="el-GR" altLang="en-US" sz="1200">
              <a:latin typeface="Comic Sans MS" pitchFamily="66" charset="0"/>
            </a:endParaRPr>
          </a:p>
        </p:txBody>
      </p:sp>
      <p:sp>
        <p:nvSpPr>
          <p:cNvPr id="36894" name="Text Box 30"/>
          <p:cNvSpPr txBox="1">
            <a:spLocks noChangeArrowheads="1"/>
          </p:cNvSpPr>
          <p:nvPr/>
        </p:nvSpPr>
        <p:spPr bwMode="auto">
          <a:xfrm>
            <a:off x="1752600" y="4724400"/>
            <a:ext cx="4572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1200">
                <a:latin typeface="Comic Sans MS" pitchFamily="66" charset="0"/>
              </a:rPr>
              <a:t>180</a:t>
            </a:r>
            <a:endParaRPr lang="el-GR" altLang="en-US" sz="1200">
              <a:latin typeface="Comic Sans MS" pitchFamily="66" charset="0"/>
            </a:endParaRPr>
          </a:p>
        </p:txBody>
      </p:sp>
      <p:sp>
        <p:nvSpPr>
          <p:cNvPr id="36895" name="Text Box 31"/>
          <p:cNvSpPr txBox="1">
            <a:spLocks noChangeArrowheads="1"/>
          </p:cNvSpPr>
          <p:nvPr/>
        </p:nvSpPr>
        <p:spPr bwMode="auto">
          <a:xfrm>
            <a:off x="533400" y="4191000"/>
            <a:ext cx="4572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45</a:t>
            </a:r>
          </a:p>
        </p:txBody>
      </p:sp>
      <p:sp>
        <p:nvSpPr>
          <p:cNvPr id="36896" name="Line 32"/>
          <p:cNvSpPr>
            <a:spLocks noChangeShapeType="1"/>
          </p:cNvSpPr>
          <p:nvPr/>
        </p:nvSpPr>
        <p:spPr bwMode="auto">
          <a:xfrm flipV="1">
            <a:off x="609600" y="4800600"/>
            <a:ext cx="2743200" cy="0"/>
          </a:xfrm>
          <a:prstGeom prst="line">
            <a:avLst/>
          </a:prstGeom>
          <a:noFill/>
          <a:ln w="25400">
            <a:solidFill>
              <a:srgbClr val="FF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aphicFrame>
        <p:nvGraphicFramePr>
          <p:cNvPr id="36901" name="Object 37"/>
          <p:cNvGraphicFramePr>
            <a:graphicFrameLocks noChangeAspect="1"/>
          </p:cNvGraphicFramePr>
          <p:nvPr/>
        </p:nvGraphicFramePr>
        <p:xfrm>
          <a:off x="457200" y="5562600"/>
          <a:ext cx="3151188" cy="371475"/>
        </p:xfrm>
        <a:graphic>
          <a:graphicData uri="http://schemas.openxmlformats.org/presentationml/2006/ole">
            <p:oleObj spid="_x0000_s29746" name="Equation" r:id="rId4" imgW="1943100" imgH="228600" progId="">
              <p:embed/>
            </p:oleObj>
          </a:graphicData>
        </a:graphic>
      </p:graphicFrame>
      <p:sp>
        <p:nvSpPr>
          <p:cNvPr id="36902" name="Rectangle 38"/>
          <p:cNvSpPr>
            <a:spLocks noChangeArrowheads="1"/>
          </p:cNvSpPr>
          <p:nvPr/>
        </p:nvSpPr>
        <p:spPr bwMode="auto">
          <a:xfrm>
            <a:off x="1066800" y="6096000"/>
            <a:ext cx="2590800" cy="381000"/>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graphicFrame>
        <p:nvGraphicFramePr>
          <p:cNvPr id="36906" name="Object 42"/>
          <p:cNvGraphicFramePr>
            <a:graphicFrameLocks noChangeAspect="1"/>
          </p:cNvGraphicFramePr>
          <p:nvPr/>
        </p:nvGraphicFramePr>
        <p:xfrm>
          <a:off x="685800" y="3429000"/>
          <a:ext cx="2001838" cy="454025"/>
        </p:xfrm>
        <a:graphic>
          <a:graphicData uri="http://schemas.openxmlformats.org/presentationml/2006/ole">
            <p:oleObj spid="_x0000_s29747" name="Equation" r:id="rId5" imgW="1117115" imgH="253890" progId="">
              <p:embed/>
            </p:oleObj>
          </a:graphicData>
        </a:graphic>
      </p:graphicFrame>
      <p:graphicFrame>
        <p:nvGraphicFramePr>
          <p:cNvPr id="36909" name="Object 45"/>
          <p:cNvGraphicFramePr>
            <a:graphicFrameLocks noChangeAspect="1"/>
          </p:cNvGraphicFramePr>
          <p:nvPr/>
        </p:nvGraphicFramePr>
        <p:xfrm>
          <a:off x="5945188" y="2971800"/>
          <a:ext cx="1295400" cy="312738"/>
        </p:xfrm>
        <a:graphic>
          <a:graphicData uri="http://schemas.openxmlformats.org/presentationml/2006/ole">
            <p:oleObj spid="_x0000_s29748" name="Equation" r:id="rId6" imgW="736280" imgH="177723" progId="">
              <p:embed/>
            </p:oleObj>
          </a:graphicData>
        </a:graphic>
      </p:graphicFrame>
      <p:graphicFrame>
        <p:nvGraphicFramePr>
          <p:cNvPr id="36910" name="Object 46"/>
          <p:cNvGraphicFramePr>
            <a:graphicFrameLocks noChangeAspect="1"/>
          </p:cNvGraphicFramePr>
          <p:nvPr/>
        </p:nvGraphicFramePr>
        <p:xfrm>
          <a:off x="5410200" y="3352800"/>
          <a:ext cx="2054225" cy="312738"/>
        </p:xfrm>
        <a:graphic>
          <a:graphicData uri="http://schemas.openxmlformats.org/presentationml/2006/ole">
            <p:oleObj spid="_x0000_s29749" name="Equation" r:id="rId7" imgW="1167893" imgH="177723" progId="">
              <p:embed/>
            </p:oleObj>
          </a:graphicData>
        </a:graphic>
      </p:graphicFrame>
      <p:sp>
        <p:nvSpPr>
          <p:cNvPr id="36911" name="Arc 47"/>
          <p:cNvSpPr>
            <a:spLocks/>
          </p:cNvSpPr>
          <p:nvPr/>
        </p:nvSpPr>
        <p:spPr bwMode="auto">
          <a:xfrm>
            <a:off x="7543800" y="3048000"/>
            <a:ext cx="228600" cy="457200"/>
          </a:xfrm>
          <a:custGeom>
            <a:avLst/>
            <a:gdLst>
              <a:gd name="T0" fmla="*/ 0 w 21600"/>
              <a:gd name="T1" fmla="*/ 0 h 43199"/>
              <a:gd name="T2" fmla="*/ 22511 w 21600"/>
              <a:gd name="T3" fmla="*/ 4838812 h 43199"/>
              <a:gd name="T4" fmla="*/ 0 w 21600"/>
              <a:gd name="T5" fmla="*/ 2419459 h 43199"/>
              <a:gd name="T6" fmla="*/ 0 60000 65536"/>
              <a:gd name="T7" fmla="*/ 0 60000 65536"/>
              <a:gd name="T8" fmla="*/ 0 60000 65536"/>
            </a:gdLst>
            <a:ahLst/>
            <a:cxnLst>
              <a:cxn ang="T6">
                <a:pos x="T0" y="T1"/>
              </a:cxn>
              <a:cxn ang="T7">
                <a:pos x="T2" y="T3"/>
              </a:cxn>
              <a:cxn ang="T8">
                <a:pos x="T4" y="T5"/>
              </a:cxn>
            </a:cxnLst>
            <a:rect l="0" t="0" r="r" b="b"/>
            <a:pathLst>
              <a:path w="21600" h="43199" fill="none" extrusionOk="0">
                <a:moveTo>
                  <a:pt x="-1" y="0"/>
                </a:moveTo>
                <a:cubicBezTo>
                  <a:pt x="11929" y="0"/>
                  <a:pt x="21600" y="9670"/>
                  <a:pt x="21600" y="21600"/>
                </a:cubicBezTo>
                <a:cubicBezTo>
                  <a:pt x="21600" y="33450"/>
                  <a:pt x="12051" y="43088"/>
                  <a:pt x="201" y="43199"/>
                </a:cubicBezTo>
              </a:path>
              <a:path w="21600" h="43199" stroke="0" extrusionOk="0">
                <a:moveTo>
                  <a:pt x="-1" y="0"/>
                </a:moveTo>
                <a:cubicBezTo>
                  <a:pt x="11929" y="0"/>
                  <a:pt x="21600" y="9670"/>
                  <a:pt x="21600" y="21600"/>
                </a:cubicBezTo>
                <a:cubicBezTo>
                  <a:pt x="21600" y="33450"/>
                  <a:pt x="12051" y="43088"/>
                  <a:pt x="201" y="43199"/>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36912" name="Text Box 48"/>
          <p:cNvSpPr txBox="1">
            <a:spLocks noChangeArrowheads="1"/>
          </p:cNvSpPr>
          <p:nvPr/>
        </p:nvSpPr>
        <p:spPr bwMode="auto">
          <a:xfrm>
            <a:off x="7696200" y="2819400"/>
            <a:ext cx="1219200"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Work out the acceptable range. Subtract 30</a:t>
            </a:r>
          </a:p>
        </p:txBody>
      </p:sp>
      <p:graphicFrame>
        <p:nvGraphicFramePr>
          <p:cNvPr id="36913" name="Object 49"/>
          <p:cNvGraphicFramePr>
            <a:graphicFrameLocks noChangeAspect="1"/>
          </p:cNvGraphicFramePr>
          <p:nvPr/>
        </p:nvGraphicFramePr>
        <p:xfrm>
          <a:off x="4572000" y="4038600"/>
          <a:ext cx="1785938" cy="446088"/>
        </p:xfrm>
        <a:graphic>
          <a:graphicData uri="http://schemas.openxmlformats.org/presentationml/2006/ole">
            <p:oleObj spid="_x0000_s29750" name="Equation" r:id="rId8" imgW="1015559" imgH="253890" progId="">
              <p:embed/>
            </p:oleObj>
          </a:graphicData>
        </a:graphic>
      </p:graphicFrame>
      <p:graphicFrame>
        <p:nvGraphicFramePr>
          <p:cNvPr id="36914" name="Object 50"/>
          <p:cNvGraphicFramePr>
            <a:graphicFrameLocks noChangeAspect="1"/>
          </p:cNvGraphicFramePr>
          <p:nvPr/>
        </p:nvGraphicFramePr>
        <p:xfrm>
          <a:off x="4953000" y="4572000"/>
          <a:ext cx="1519238" cy="401638"/>
        </p:xfrm>
        <a:graphic>
          <a:graphicData uri="http://schemas.openxmlformats.org/presentationml/2006/ole">
            <p:oleObj spid="_x0000_s29751" name="Equation" r:id="rId9" imgW="863225" imgH="228501" progId="">
              <p:embed/>
            </p:oleObj>
          </a:graphicData>
        </a:graphic>
      </p:graphicFrame>
      <p:sp>
        <p:nvSpPr>
          <p:cNvPr id="36915" name="Text Box 51"/>
          <p:cNvSpPr txBox="1">
            <a:spLocks noChangeArrowheads="1"/>
          </p:cNvSpPr>
          <p:nvPr/>
        </p:nvSpPr>
        <p:spPr bwMode="auto">
          <a:xfrm>
            <a:off x="0" y="4648200"/>
            <a:ext cx="609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b="1">
                <a:solidFill>
                  <a:srgbClr val="FF0000"/>
                </a:solidFill>
                <a:latin typeface="Comic Sans MS" pitchFamily="66" charset="0"/>
              </a:rPr>
              <a:t>-</a:t>
            </a:r>
            <a:r>
              <a:rPr lang="en-GB" altLang="en-US" sz="1400" b="1" baseline="30000">
                <a:solidFill>
                  <a:srgbClr val="FF0000"/>
                </a:solidFill>
                <a:latin typeface="Comic Sans MS" pitchFamily="66" charset="0"/>
              </a:rPr>
              <a:t>1</a:t>
            </a:r>
            <a:r>
              <a:rPr lang="en-GB" altLang="en-US" sz="1400" b="1">
                <a:solidFill>
                  <a:srgbClr val="FF0000"/>
                </a:solidFill>
                <a:latin typeface="Comic Sans MS" pitchFamily="66" charset="0"/>
              </a:rPr>
              <a:t>/</a:t>
            </a:r>
            <a:r>
              <a:rPr lang="en-GB" altLang="en-US" sz="1400" b="1" baseline="-25000">
                <a:solidFill>
                  <a:srgbClr val="FF0000"/>
                </a:solidFill>
                <a:latin typeface="Comic Sans MS" pitchFamily="66" charset="0"/>
              </a:rPr>
              <a:t>√2</a:t>
            </a:r>
          </a:p>
        </p:txBody>
      </p:sp>
      <p:sp>
        <p:nvSpPr>
          <p:cNvPr id="36916" name="Text Box 52"/>
          <p:cNvSpPr txBox="1">
            <a:spLocks noChangeArrowheads="1"/>
          </p:cNvSpPr>
          <p:nvPr/>
        </p:nvSpPr>
        <p:spPr bwMode="auto">
          <a:xfrm>
            <a:off x="1676400" y="4191000"/>
            <a:ext cx="609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135</a:t>
            </a:r>
          </a:p>
        </p:txBody>
      </p:sp>
      <p:sp>
        <p:nvSpPr>
          <p:cNvPr id="36917" name="Text Box 53"/>
          <p:cNvSpPr txBox="1">
            <a:spLocks noChangeArrowheads="1"/>
          </p:cNvSpPr>
          <p:nvPr/>
        </p:nvSpPr>
        <p:spPr bwMode="auto">
          <a:xfrm>
            <a:off x="1905000" y="4953000"/>
            <a:ext cx="533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225</a:t>
            </a:r>
          </a:p>
        </p:txBody>
      </p:sp>
      <p:sp>
        <p:nvSpPr>
          <p:cNvPr id="36918" name="Text Box 54"/>
          <p:cNvSpPr txBox="1">
            <a:spLocks noChangeArrowheads="1"/>
          </p:cNvSpPr>
          <p:nvPr/>
        </p:nvSpPr>
        <p:spPr bwMode="auto">
          <a:xfrm>
            <a:off x="2819400" y="4953000"/>
            <a:ext cx="609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315</a:t>
            </a:r>
          </a:p>
        </p:txBody>
      </p:sp>
      <p:graphicFrame>
        <p:nvGraphicFramePr>
          <p:cNvPr id="36919" name="Object 55"/>
          <p:cNvGraphicFramePr>
            <a:graphicFrameLocks noChangeAspect="1"/>
          </p:cNvGraphicFramePr>
          <p:nvPr/>
        </p:nvGraphicFramePr>
        <p:xfrm>
          <a:off x="6858000" y="4038600"/>
          <a:ext cx="1963738" cy="446088"/>
        </p:xfrm>
        <a:graphic>
          <a:graphicData uri="http://schemas.openxmlformats.org/presentationml/2006/ole">
            <p:oleObj spid="_x0000_s29752" name="Equation" r:id="rId10" imgW="1117115" imgH="253890" progId="">
              <p:embed/>
            </p:oleObj>
          </a:graphicData>
        </a:graphic>
      </p:graphicFrame>
      <p:graphicFrame>
        <p:nvGraphicFramePr>
          <p:cNvPr id="36920" name="Object 56"/>
          <p:cNvGraphicFramePr>
            <a:graphicFrameLocks noChangeAspect="1"/>
          </p:cNvGraphicFramePr>
          <p:nvPr/>
        </p:nvGraphicFramePr>
        <p:xfrm>
          <a:off x="7239000" y="4572000"/>
          <a:ext cx="1652588" cy="401638"/>
        </p:xfrm>
        <a:graphic>
          <a:graphicData uri="http://schemas.openxmlformats.org/presentationml/2006/ole">
            <p:oleObj spid="_x0000_s29753" name="Equation" r:id="rId11" imgW="939800" imgH="228600" progId="">
              <p:embed/>
            </p:oleObj>
          </a:graphicData>
        </a:graphic>
      </p:graphicFrame>
      <p:graphicFrame>
        <p:nvGraphicFramePr>
          <p:cNvPr id="36921" name="Object 57"/>
          <p:cNvGraphicFramePr>
            <a:graphicFrameLocks noChangeAspect="1"/>
          </p:cNvGraphicFramePr>
          <p:nvPr/>
        </p:nvGraphicFramePr>
        <p:xfrm>
          <a:off x="7239000" y="5105400"/>
          <a:ext cx="1630363" cy="401638"/>
        </p:xfrm>
        <a:graphic>
          <a:graphicData uri="http://schemas.openxmlformats.org/presentationml/2006/ole">
            <p:oleObj spid="_x0000_s29754" name="Equation" r:id="rId12" imgW="927100" imgH="228600" progId="">
              <p:embed/>
            </p:oleObj>
          </a:graphicData>
        </a:graphic>
      </p:graphicFrame>
      <p:graphicFrame>
        <p:nvGraphicFramePr>
          <p:cNvPr id="36922" name="Object 58"/>
          <p:cNvGraphicFramePr>
            <a:graphicFrameLocks noChangeAspect="1"/>
          </p:cNvGraphicFramePr>
          <p:nvPr/>
        </p:nvGraphicFramePr>
        <p:xfrm>
          <a:off x="1143000" y="6096000"/>
          <a:ext cx="2511425" cy="371475"/>
        </p:xfrm>
        <a:graphic>
          <a:graphicData uri="http://schemas.openxmlformats.org/presentationml/2006/ole">
            <p:oleObj spid="_x0000_s29755" name="Equation" r:id="rId13" imgW="1549400" imgH="228600" progId="">
              <p:embed/>
            </p:oleObj>
          </a:graphicData>
        </a:graphic>
      </p:graphicFrame>
      <p:sp>
        <p:nvSpPr>
          <p:cNvPr id="36923" name="Text Box 59"/>
          <p:cNvSpPr txBox="1">
            <a:spLocks noChangeArrowheads="1"/>
          </p:cNvSpPr>
          <p:nvPr/>
        </p:nvSpPr>
        <p:spPr bwMode="auto">
          <a:xfrm>
            <a:off x="5257800" y="5943600"/>
            <a:ext cx="1143000" cy="6397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200">
                <a:solidFill>
                  <a:srgbClr val="FF0000"/>
                </a:solidFill>
                <a:latin typeface="Comic Sans MS" pitchFamily="66" charset="0"/>
              </a:rPr>
              <a:t>360 added to get a value in the range</a:t>
            </a:r>
          </a:p>
        </p:txBody>
      </p:sp>
      <p:sp>
        <p:nvSpPr>
          <p:cNvPr id="36924" name="Line 60"/>
          <p:cNvSpPr>
            <a:spLocks noChangeShapeType="1"/>
          </p:cNvSpPr>
          <p:nvPr/>
        </p:nvSpPr>
        <p:spPr bwMode="auto">
          <a:xfrm flipV="1">
            <a:off x="6477000" y="5486400"/>
            <a:ext cx="762000" cy="60960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pic>
        <p:nvPicPr>
          <p:cNvPr id="29743" name="Picture 61" descr="fingerprint"/>
          <p:cNvPicPr>
            <a:picLocks noChangeAspect="1" noChangeArrowheads="1"/>
          </p:cNvPicPr>
          <p:nvPr/>
        </p:nvPicPr>
        <p:blipFill>
          <a:blip r:embed="rId14" cstate="print">
            <a:extLst>
              <a:ext uri="{28A0092B-C50C-407E-A947-70E740481C1C}">
                <a14:useLocalDpi xmlns:a14="http://schemas.microsoft.com/office/drawing/2010/main" xmlns="" val="0"/>
              </a:ext>
            </a:extLst>
          </a:blip>
          <a:srcRect/>
          <a:stretch>
            <a:fillRect/>
          </a:stretch>
        </p:blipFill>
        <p:spPr bwMode="auto">
          <a:xfrm>
            <a:off x="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9744" name="Picture 62" descr="fingerprint"/>
          <p:cNvPicPr>
            <a:picLocks noChangeAspect="1" noChangeArrowheads="1"/>
          </p:cNvPicPr>
          <p:nvPr/>
        </p:nvPicPr>
        <p:blipFill>
          <a:blip r:embed="rId15" cstate="print">
            <a:extLst>
              <a:ext uri="{28A0092B-C50C-407E-A947-70E740481C1C}">
                <a14:useLocalDpi xmlns:a14="http://schemas.microsoft.com/office/drawing/2010/main" xmlns="" val="0"/>
              </a:ext>
            </a:extLst>
          </a:blip>
          <a:srcRect/>
          <a:stretch>
            <a:fillRect/>
          </a:stretch>
        </p:blipFill>
        <p:spPr bwMode="auto">
          <a:xfrm>
            <a:off x="8305800" y="0"/>
            <a:ext cx="838200" cy="661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6873"/>
                                        </p:tgtEl>
                                        <p:attrNameLst>
                                          <p:attrName>style.visibility</p:attrName>
                                        </p:attrNameLst>
                                      </p:cBhvr>
                                      <p:to>
                                        <p:strVal val="visible"/>
                                      </p:to>
                                    </p:set>
                                    <p:animEffect transition="in" filter="blinds(horizontal)">
                                      <p:cBhvr>
                                        <p:cTn id="7" dur="500"/>
                                        <p:tgtEl>
                                          <p:spTgt spid="368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6875"/>
                                        </p:tgtEl>
                                        <p:attrNameLst>
                                          <p:attrName>style.visibility</p:attrName>
                                        </p:attrNameLst>
                                      </p:cBhvr>
                                      <p:to>
                                        <p:strVal val="visible"/>
                                      </p:to>
                                    </p:set>
                                    <p:animEffect transition="in" filter="blinds(horizontal)">
                                      <p:cBhvr>
                                        <p:cTn id="12" dur="500"/>
                                        <p:tgtEl>
                                          <p:spTgt spid="368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6906"/>
                                        </p:tgtEl>
                                        <p:attrNameLst>
                                          <p:attrName>style.visibility</p:attrName>
                                        </p:attrNameLst>
                                      </p:cBhvr>
                                      <p:to>
                                        <p:strVal val="visible"/>
                                      </p:to>
                                    </p:set>
                                    <p:animEffect transition="in" filter="blinds(horizontal)">
                                      <p:cBhvr>
                                        <p:cTn id="17" dur="500"/>
                                        <p:tgtEl>
                                          <p:spTgt spid="369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6909"/>
                                        </p:tgtEl>
                                        <p:attrNameLst>
                                          <p:attrName>style.visibility</p:attrName>
                                        </p:attrNameLst>
                                      </p:cBhvr>
                                      <p:to>
                                        <p:strVal val="visible"/>
                                      </p:to>
                                    </p:set>
                                    <p:animEffect transition="in" filter="blinds(horizontal)">
                                      <p:cBhvr>
                                        <p:cTn id="22" dur="500"/>
                                        <p:tgtEl>
                                          <p:spTgt spid="3690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6911"/>
                                        </p:tgtEl>
                                        <p:attrNameLst>
                                          <p:attrName>style.visibility</p:attrName>
                                        </p:attrNameLst>
                                      </p:cBhvr>
                                      <p:to>
                                        <p:strVal val="visible"/>
                                      </p:to>
                                    </p:set>
                                    <p:animEffect transition="in" filter="blinds(horizontal)">
                                      <p:cBhvr>
                                        <p:cTn id="27" dur="500"/>
                                        <p:tgtEl>
                                          <p:spTgt spid="369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6912"/>
                                        </p:tgtEl>
                                        <p:attrNameLst>
                                          <p:attrName>style.visibility</p:attrName>
                                        </p:attrNameLst>
                                      </p:cBhvr>
                                      <p:to>
                                        <p:strVal val="visible"/>
                                      </p:to>
                                    </p:set>
                                    <p:animEffect transition="in" filter="blinds(horizontal)">
                                      <p:cBhvr>
                                        <p:cTn id="32" dur="500"/>
                                        <p:tgtEl>
                                          <p:spTgt spid="3691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36910"/>
                                        </p:tgtEl>
                                        <p:attrNameLst>
                                          <p:attrName>style.visibility</p:attrName>
                                        </p:attrNameLst>
                                      </p:cBhvr>
                                      <p:to>
                                        <p:strVal val="visible"/>
                                      </p:to>
                                    </p:set>
                                    <p:animEffect transition="in" filter="blinds(horizontal)">
                                      <p:cBhvr>
                                        <p:cTn id="37" dur="500"/>
                                        <p:tgtEl>
                                          <p:spTgt spid="3691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36913"/>
                                        </p:tgtEl>
                                        <p:attrNameLst>
                                          <p:attrName>style.visibility</p:attrName>
                                        </p:attrNameLst>
                                      </p:cBhvr>
                                      <p:to>
                                        <p:strVal val="visible"/>
                                      </p:to>
                                    </p:set>
                                    <p:animEffect transition="in" filter="blinds(horizontal)">
                                      <p:cBhvr>
                                        <p:cTn id="42" dur="500"/>
                                        <p:tgtEl>
                                          <p:spTgt spid="3691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36914"/>
                                        </p:tgtEl>
                                        <p:attrNameLst>
                                          <p:attrName>style.visibility</p:attrName>
                                        </p:attrNameLst>
                                      </p:cBhvr>
                                      <p:to>
                                        <p:strVal val="visible"/>
                                      </p:to>
                                    </p:set>
                                    <p:animEffect transition="in" filter="blinds(horizontal)">
                                      <p:cBhvr>
                                        <p:cTn id="47" dur="500"/>
                                        <p:tgtEl>
                                          <p:spTgt spid="3691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6877"/>
                                        </p:tgtEl>
                                        <p:attrNameLst>
                                          <p:attrName>style.visibility</p:attrName>
                                        </p:attrNameLst>
                                      </p:cBhvr>
                                      <p:to>
                                        <p:strVal val="visible"/>
                                      </p:to>
                                    </p:set>
                                    <p:animEffect transition="in" filter="blinds(horizontal)">
                                      <p:cBhvr>
                                        <p:cTn id="52" dur="500"/>
                                        <p:tgtEl>
                                          <p:spTgt spid="36877"/>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36878"/>
                                        </p:tgtEl>
                                        <p:attrNameLst>
                                          <p:attrName>style.visibility</p:attrName>
                                        </p:attrNameLst>
                                      </p:cBhvr>
                                      <p:to>
                                        <p:strVal val="visible"/>
                                      </p:to>
                                    </p:set>
                                    <p:animEffect transition="in" filter="blinds(horizontal)">
                                      <p:cBhvr>
                                        <p:cTn id="55" dur="500"/>
                                        <p:tgtEl>
                                          <p:spTgt spid="36878"/>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36879"/>
                                        </p:tgtEl>
                                        <p:attrNameLst>
                                          <p:attrName>style.visibility</p:attrName>
                                        </p:attrNameLst>
                                      </p:cBhvr>
                                      <p:to>
                                        <p:strVal val="visible"/>
                                      </p:to>
                                    </p:set>
                                    <p:animEffect transition="in" filter="blinds(horizontal)">
                                      <p:cBhvr>
                                        <p:cTn id="58" dur="500"/>
                                        <p:tgtEl>
                                          <p:spTgt spid="36879"/>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36880"/>
                                        </p:tgtEl>
                                        <p:attrNameLst>
                                          <p:attrName>style.visibility</p:attrName>
                                        </p:attrNameLst>
                                      </p:cBhvr>
                                      <p:to>
                                        <p:strVal val="visible"/>
                                      </p:to>
                                    </p:set>
                                    <p:animEffect transition="in" filter="blinds(horizontal)">
                                      <p:cBhvr>
                                        <p:cTn id="61" dur="500"/>
                                        <p:tgtEl>
                                          <p:spTgt spid="36880"/>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36881"/>
                                        </p:tgtEl>
                                        <p:attrNameLst>
                                          <p:attrName>style.visibility</p:attrName>
                                        </p:attrNameLst>
                                      </p:cBhvr>
                                      <p:to>
                                        <p:strVal val="visible"/>
                                      </p:to>
                                    </p:set>
                                    <p:animEffect transition="in" filter="blinds(horizontal)">
                                      <p:cBhvr>
                                        <p:cTn id="64" dur="500"/>
                                        <p:tgtEl>
                                          <p:spTgt spid="36881"/>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36882"/>
                                        </p:tgtEl>
                                        <p:attrNameLst>
                                          <p:attrName>style.visibility</p:attrName>
                                        </p:attrNameLst>
                                      </p:cBhvr>
                                      <p:to>
                                        <p:strVal val="visible"/>
                                      </p:to>
                                    </p:set>
                                    <p:animEffect transition="in" filter="blinds(horizontal)">
                                      <p:cBhvr>
                                        <p:cTn id="67" dur="500"/>
                                        <p:tgtEl>
                                          <p:spTgt spid="36882"/>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36883"/>
                                        </p:tgtEl>
                                        <p:attrNameLst>
                                          <p:attrName>style.visibility</p:attrName>
                                        </p:attrNameLst>
                                      </p:cBhvr>
                                      <p:to>
                                        <p:strVal val="visible"/>
                                      </p:to>
                                    </p:set>
                                    <p:animEffect transition="in" filter="blinds(horizontal)">
                                      <p:cBhvr>
                                        <p:cTn id="70" dur="500"/>
                                        <p:tgtEl>
                                          <p:spTgt spid="36883"/>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36884"/>
                                        </p:tgtEl>
                                        <p:attrNameLst>
                                          <p:attrName>style.visibility</p:attrName>
                                        </p:attrNameLst>
                                      </p:cBhvr>
                                      <p:to>
                                        <p:strVal val="visible"/>
                                      </p:to>
                                    </p:set>
                                    <p:animEffect transition="in" filter="blinds(horizontal)">
                                      <p:cBhvr>
                                        <p:cTn id="73" dur="500"/>
                                        <p:tgtEl>
                                          <p:spTgt spid="36884"/>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36887"/>
                                        </p:tgtEl>
                                        <p:attrNameLst>
                                          <p:attrName>style.visibility</p:attrName>
                                        </p:attrNameLst>
                                      </p:cBhvr>
                                      <p:to>
                                        <p:strVal val="visible"/>
                                      </p:to>
                                    </p:set>
                                    <p:animEffect transition="in" filter="blinds(horizontal)">
                                      <p:cBhvr>
                                        <p:cTn id="76" dur="500"/>
                                        <p:tgtEl>
                                          <p:spTgt spid="36887"/>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36889"/>
                                        </p:tgtEl>
                                        <p:attrNameLst>
                                          <p:attrName>style.visibility</p:attrName>
                                        </p:attrNameLst>
                                      </p:cBhvr>
                                      <p:to>
                                        <p:strVal val="visible"/>
                                      </p:to>
                                    </p:set>
                                    <p:animEffect transition="in" filter="blinds(horizontal)">
                                      <p:cBhvr>
                                        <p:cTn id="79" dur="500"/>
                                        <p:tgtEl>
                                          <p:spTgt spid="36889"/>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36890"/>
                                        </p:tgtEl>
                                        <p:attrNameLst>
                                          <p:attrName>style.visibility</p:attrName>
                                        </p:attrNameLst>
                                      </p:cBhvr>
                                      <p:to>
                                        <p:strVal val="visible"/>
                                      </p:to>
                                    </p:set>
                                    <p:animEffect transition="in" filter="blinds(horizontal)">
                                      <p:cBhvr>
                                        <p:cTn id="82" dur="500"/>
                                        <p:tgtEl>
                                          <p:spTgt spid="36890"/>
                                        </p:tgtEl>
                                      </p:cBhvr>
                                    </p:animEffect>
                                  </p:childTnLst>
                                </p:cTn>
                              </p:par>
                              <p:par>
                                <p:cTn id="83" presetID="3" presetClass="entr" presetSubtype="10" fill="hold" grpId="0" nodeType="withEffect">
                                  <p:stCondLst>
                                    <p:cond delay="0"/>
                                  </p:stCondLst>
                                  <p:childTnLst>
                                    <p:set>
                                      <p:cBhvr>
                                        <p:cTn id="84" dur="1" fill="hold">
                                          <p:stCondLst>
                                            <p:cond delay="0"/>
                                          </p:stCondLst>
                                        </p:cTn>
                                        <p:tgtEl>
                                          <p:spTgt spid="36891"/>
                                        </p:tgtEl>
                                        <p:attrNameLst>
                                          <p:attrName>style.visibility</p:attrName>
                                        </p:attrNameLst>
                                      </p:cBhvr>
                                      <p:to>
                                        <p:strVal val="visible"/>
                                      </p:to>
                                    </p:set>
                                    <p:animEffect transition="in" filter="blinds(horizontal)">
                                      <p:cBhvr>
                                        <p:cTn id="85" dur="500"/>
                                        <p:tgtEl>
                                          <p:spTgt spid="36891"/>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36892"/>
                                        </p:tgtEl>
                                        <p:attrNameLst>
                                          <p:attrName>style.visibility</p:attrName>
                                        </p:attrNameLst>
                                      </p:cBhvr>
                                      <p:to>
                                        <p:strVal val="visible"/>
                                      </p:to>
                                    </p:set>
                                    <p:animEffect transition="in" filter="blinds(horizontal)">
                                      <p:cBhvr>
                                        <p:cTn id="88" dur="500"/>
                                        <p:tgtEl>
                                          <p:spTgt spid="36892"/>
                                        </p:tgtEl>
                                      </p:cBhvr>
                                    </p:animEffect>
                                  </p:childTnLst>
                                </p:cTn>
                              </p:par>
                              <p:par>
                                <p:cTn id="89" presetID="3" presetClass="entr" presetSubtype="10" fill="hold" grpId="0" nodeType="withEffect">
                                  <p:stCondLst>
                                    <p:cond delay="0"/>
                                  </p:stCondLst>
                                  <p:childTnLst>
                                    <p:set>
                                      <p:cBhvr>
                                        <p:cTn id="90" dur="1" fill="hold">
                                          <p:stCondLst>
                                            <p:cond delay="0"/>
                                          </p:stCondLst>
                                        </p:cTn>
                                        <p:tgtEl>
                                          <p:spTgt spid="36893"/>
                                        </p:tgtEl>
                                        <p:attrNameLst>
                                          <p:attrName>style.visibility</p:attrName>
                                        </p:attrNameLst>
                                      </p:cBhvr>
                                      <p:to>
                                        <p:strVal val="visible"/>
                                      </p:to>
                                    </p:set>
                                    <p:animEffect transition="in" filter="blinds(horizontal)">
                                      <p:cBhvr>
                                        <p:cTn id="91" dur="500"/>
                                        <p:tgtEl>
                                          <p:spTgt spid="36893"/>
                                        </p:tgtEl>
                                      </p:cBhvr>
                                    </p:animEffect>
                                  </p:childTnLst>
                                </p:cTn>
                              </p:par>
                              <p:par>
                                <p:cTn id="92" presetID="3" presetClass="entr" presetSubtype="10" fill="hold" grpId="0" nodeType="withEffect">
                                  <p:stCondLst>
                                    <p:cond delay="0"/>
                                  </p:stCondLst>
                                  <p:childTnLst>
                                    <p:set>
                                      <p:cBhvr>
                                        <p:cTn id="93" dur="1" fill="hold">
                                          <p:stCondLst>
                                            <p:cond delay="0"/>
                                          </p:stCondLst>
                                        </p:cTn>
                                        <p:tgtEl>
                                          <p:spTgt spid="36894"/>
                                        </p:tgtEl>
                                        <p:attrNameLst>
                                          <p:attrName>style.visibility</p:attrName>
                                        </p:attrNameLst>
                                      </p:cBhvr>
                                      <p:to>
                                        <p:strVal val="visible"/>
                                      </p:to>
                                    </p:set>
                                    <p:animEffect transition="in" filter="blinds(horizontal)">
                                      <p:cBhvr>
                                        <p:cTn id="94" dur="500"/>
                                        <p:tgtEl>
                                          <p:spTgt spid="36894"/>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36886"/>
                                        </p:tgtEl>
                                        <p:attrNameLst>
                                          <p:attrName>style.visibility</p:attrName>
                                        </p:attrNameLst>
                                      </p:cBhvr>
                                      <p:to>
                                        <p:strVal val="visible"/>
                                      </p:to>
                                    </p:set>
                                    <p:animEffect transition="in" filter="blinds(horizontal)">
                                      <p:cBhvr>
                                        <p:cTn id="99" dur="500"/>
                                        <p:tgtEl>
                                          <p:spTgt spid="36886"/>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5" fill="hold" grpId="0" nodeType="clickEffect">
                                  <p:stCondLst>
                                    <p:cond delay="0"/>
                                  </p:stCondLst>
                                  <p:childTnLst>
                                    <p:set>
                                      <p:cBhvr>
                                        <p:cTn id="103" dur="1" fill="hold">
                                          <p:stCondLst>
                                            <p:cond delay="0"/>
                                          </p:stCondLst>
                                        </p:cTn>
                                        <p:tgtEl>
                                          <p:spTgt spid="36885"/>
                                        </p:tgtEl>
                                        <p:attrNameLst>
                                          <p:attrName>style.visibility</p:attrName>
                                        </p:attrNameLst>
                                      </p:cBhvr>
                                      <p:to>
                                        <p:strVal val="visible"/>
                                      </p:to>
                                    </p:set>
                                    <p:animEffect transition="in" filter="blinds(vertical)">
                                      <p:cBhvr>
                                        <p:cTn id="104" dur="500"/>
                                        <p:tgtEl>
                                          <p:spTgt spid="36885"/>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36895"/>
                                        </p:tgtEl>
                                        <p:attrNameLst>
                                          <p:attrName>style.visibility</p:attrName>
                                        </p:attrNameLst>
                                      </p:cBhvr>
                                      <p:to>
                                        <p:strVal val="visible"/>
                                      </p:to>
                                    </p:set>
                                    <p:animEffect transition="in" filter="blinds(horizontal)">
                                      <p:cBhvr>
                                        <p:cTn id="109" dur="500"/>
                                        <p:tgtEl>
                                          <p:spTgt spid="36895"/>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36916"/>
                                        </p:tgtEl>
                                        <p:attrNameLst>
                                          <p:attrName>style.visibility</p:attrName>
                                        </p:attrNameLst>
                                      </p:cBhvr>
                                      <p:to>
                                        <p:strVal val="visible"/>
                                      </p:to>
                                    </p:set>
                                    <p:animEffect transition="in" filter="blinds(horizontal)">
                                      <p:cBhvr>
                                        <p:cTn id="114" dur="500"/>
                                        <p:tgtEl>
                                          <p:spTgt spid="36916"/>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ntr" presetSubtype="10" fill="hold" nodeType="clickEffect">
                                  <p:stCondLst>
                                    <p:cond delay="0"/>
                                  </p:stCondLst>
                                  <p:childTnLst>
                                    <p:set>
                                      <p:cBhvr>
                                        <p:cTn id="118" dur="1" fill="hold">
                                          <p:stCondLst>
                                            <p:cond delay="0"/>
                                          </p:stCondLst>
                                        </p:cTn>
                                        <p:tgtEl>
                                          <p:spTgt spid="36919"/>
                                        </p:tgtEl>
                                        <p:attrNameLst>
                                          <p:attrName>style.visibility</p:attrName>
                                        </p:attrNameLst>
                                      </p:cBhvr>
                                      <p:to>
                                        <p:strVal val="visible"/>
                                      </p:to>
                                    </p:set>
                                    <p:animEffect transition="in" filter="blinds(horizontal)">
                                      <p:cBhvr>
                                        <p:cTn id="119" dur="500"/>
                                        <p:tgtEl>
                                          <p:spTgt spid="36919"/>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nodeType="clickEffect">
                                  <p:stCondLst>
                                    <p:cond delay="0"/>
                                  </p:stCondLst>
                                  <p:childTnLst>
                                    <p:set>
                                      <p:cBhvr>
                                        <p:cTn id="123" dur="1" fill="hold">
                                          <p:stCondLst>
                                            <p:cond delay="0"/>
                                          </p:stCondLst>
                                        </p:cTn>
                                        <p:tgtEl>
                                          <p:spTgt spid="36920"/>
                                        </p:tgtEl>
                                        <p:attrNameLst>
                                          <p:attrName>style.visibility</p:attrName>
                                        </p:attrNameLst>
                                      </p:cBhvr>
                                      <p:to>
                                        <p:strVal val="visible"/>
                                      </p:to>
                                    </p:set>
                                    <p:animEffect transition="in" filter="blinds(horizontal)">
                                      <p:cBhvr>
                                        <p:cTn id="124" dur="500"/>
                                        <p:tgtEl>
                                          <p:spTgt spid="36920"/>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ntr" presetSubtype="10" fill="hold" nodeType="clickEffect">
                                  <p:stCondLst>
                                    <p:cond delay="0"/>
                                  </p:stCondLst>
                                  <p:childTnLst>
                                    <p:set>
                                      <p:cBhvr>
                                        <p:cTn id="128" dur="1" fill="hold">
                                          <p:stCondLst>
                                            <p:cond delay="0"/>
                                          </p:stCondLst>
                                        </p:cTn>
                                        <p:tgtEl>
                                          <p:spTgt spid="36921"/>
                                        </p:tgtEl>
                                        <p:attrNameLst>
                                          <p:attrName>style.visibility</p:attrName>
                                        </p:attrNameLst>
                                      </p:cBhvr>
                                      <p:to>
                                        <p:strVal val="visible"/>
                                      </p:to>
                                    </p:set>
                                    <p:animEffect transition="in" filter="blinds(horizontal)">
                                      <p:cBhvr>
                                        <p:cTn id="129" dur="500"/>
                                        <p:tgtEl>
                                          <p:spTgt spid="36921"/>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36924"/>
                                        </p:tgtEl>
                                        <p:attrNameLst>
                                          <p:attrName>style.visibility</p:attrName>
                                        </p:attrNameLst>
                                      </p:cBhvr>
                                      <p:to>
                                        <p:strVal val="visible"/>
                                      </p:to>
                                    </p:set>
                                    <p:animEffect transition="in" filter="blinds(horizontal)">
                                      <p:cBhvr>
                                        <p:cTn id="134" dur="500"/>
                                        <p:tgtEl>
                                          <p:spTgt spid="36924"/>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36923"/>
                                        </p:tgtEl>
                                        <p:attrNameLst>
                                          <p:attrName>style.visibility</p:attrName>
                                        </p:attrNameLst>
                                      </p:cBhvr>
                                      <p:to>
                                        <p:strVal val="visible"/>
                                      </p:to>
                                    </p:set>
                                    <p:animEffect transition="in" filter="blinds(horizontal)">
                                      <p:cBhvr>
                                        <p:cTn id="139" dur="500"/>
                                        <p:tgtEl>
                                          <p:spTgt spid="36923"/>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36915"/>
                                        </p:tgtEl>
                                        <p:attrNameLst>
                                          <p:attrName>style.visibility</p:attrName>
                                        </p:attrNameLst>
                                      </p:cBhvr>
                                      <p:to>
                                        <p:strVal val="visible"/>
                                      </p:to>
                                    </p:set>
                                    <p:animEffect transition="in" filter="blinds(horizontal)">
                                      <p:cBhvr>
                                        <p:cTn id="144" dur="500"/>
                                        <p:tgtEl>
                                          <p:spTgt spid="36915"/>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3" presetClass="entr" presetSubtype="5" fill="hold" grpId="0" nodeType="clickEffect">
                                  <p:stCondLst>
                                    <p:cond delay="0"/>
                                  </p:stCondLst>
                                  <p:childTnLst>
                                    <p:set>
                                      <p:cBhvr>
                                        <p:cTn id="148" dur="1" fill="hold">
                                          <p:stCondLst>
                                            <p:cond delay="0"/>
                                          </p:stCondLst>
                                        </p:cTn>
                                        <p:tgtEl>
                                          <p:spTgt spid="36896"/>
                                        </p:tgtEl>
                                        <p:attrNameLst>
                                          <p:attrName>style.visibility</p:attrName>
                                        </p:attrNameLst>
                                      </p:cBhvr>
                                      <p:to>
                                        <p:strVal val="visible"/>
                                      </p:to>
                                    </p:set>
                                    <p:animEffect transition="in" filter="blinds(vertical)">
                                      <p:cBhvr>
                                        <p:cTn id="149" dur="500"/>
                                        <p:tgtEl>
                                          <p:spTgt spid="36896"/>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 presetClass="entr" presetSubtype="10" fill="hold" grpId="0" nodeType="clickEffect">
                                  <p:stCondLst>
                                    <p:cond delay="0"/>
                                  </p:stCondLst>
                                  <p:childTnLst>
                                    <p:set>
                                      <p:cBhvr>
                                        <p:cTn id="153" dur="1" fill="hold">
                                          <p:stCondLst>
                                            <p:cond delay="0"/>
                                          </p:stCondLst>
                                        </p:cTn>
                                        <p:tgtEl>
                                          <p:spTgt spid="36918"/>
                                        </p:tgtEl>
                                        <p:attrNameLst>
                                          <p:attrName>style.visibility</p:attrName>
                                        </p:attrNameLst>
                                      </p:cBhvr>
                                      <p:to>
                                        <p:strVal val="visible"/>
                                      </p:to>
                                    </p:set>
                                    <p:animEffect transition="in" filter="blinds(horizontal)">
                                      <p:cBhvr>
                                        <p:cTn id="154" dur="500"/>
                                        <p:tgtEl>
                                          <p:spTgt spid="36918"/>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3" presetClass="entr" presetSubtype="10" fill="hold" grpId="0" nodeType="clickEffect">
                                  <p:stCondLst>
                                    <p:cond delay="0"/>
                                  </p:stCondLst>
                                  <p:childTnLst>
                                    <p:set>
                                      <p:cBhvr>
                                        <p:cTn id="158" dur="1" fill="hold">
                                          <p:stCondLst>
                                            <p:cond delay="0"/>
                                          </p:stCondLst>
                                        </p:cTn>
                                        <p:tgtEl>
                                          <p:spTgt spid="36917"/>
                                        </p:tgtEl>
                                        <p:attrNameLst>
                                          <p:attrName>style.visibility</p:attrName>
                                        </p:attrNameLst>
                                      </p:cBhvr>
                                      <p:to>
                                        <p:strVal val="visible"/>
                                      </p:to>
                                    </p:set>
                                    <p:animEffect transition="in" filter="blinds(horizontal)">
                                      <p:cBhvr>
                                        <p:cTn id="159" dur="500"/>
                                        <p:tgtEl>
                                          <p:spTgt spid="36917"/>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nodeType="clickEffect">
                                  <p:stCondLst>
                                    <p:cond delay="0"/>
                                  </p:stCondLst>
                                  <p:childTnLst>
                                    <p:set>
                                      <p:cBhvr>
                                        <p:cTn id="163" dur="1" fill="hold">
                                          <p:stCondLst>
                                            <p:cond delay="0"/>
                                          </p:stCondLst>
                                        </p:cTn>
                                        <p:tgtEl>
                                          <p:spTgt spid="36901"/>
                                        </p:tgtEl>
                                        <p:attrNameLst>
                                          <p:attrName>style.visibility</p:attrName>
                                        </p:attrNameLst>
                                      </p:cBhvr>
                                      <p:to>
                                        <p:strVal val="visible"/>
                                      </p:to>
                                    </p:set>
                                    <p:animEffect transition="in" filter="blinds(horizontal)">
                                      <p:cBhvr>
                                        <p:cTn id="164" dur="500"/>
                                        <p:tgtEl>
                                          <p:spTgt spid="36901"/>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3" presetClass="entr" presetSubtype="10" fill="hold" nodeType="clickEffect">
                                  <p:stCondLst>
                                    <p:cond delay="0"/>
                                  </p:stCondLst>
                                  <p:childTnLst>
                                    <p:set>
                                      <p:cBhvr>
                                        <p:cTn id="168" dur="1" fill="hold">
                                          <p:stCondLst>
                                            <p:cond delay="0"/>
                                          </p:stCondLst>
                                        </p:cTn>
                                        <p:tgtEl>
                                          <p:spTgt spid="36922"/>
                                        </p:tgtEl>
                                        <p:attrNameLst>
                                          <p:attrName>style.visibility</p:attrName>
                                        </p:attrNameLst>
                                      </p:cBhvr>
                                      <p:to>
                                        <p:strVal val="visible"/>
                                      </p:to>
                                    </p:set>
                                    <p:animEffect transition="in" filter="blinds(horizontal)">
                                      <p:cBhvr>
                                        <p:cTn id="169" dur="500"/>
                                        <p:tgtEl>
                                          <p:spTgt spid="36922"/>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3" presetClass="entr" presetSubtype="10" fill="hold" grpId="0" nodeType="clickEffect">
                                  <p:stCondLst>
                                    <p:cond delay="0"/>
                                  </p:stCondLst>
                                  <p:childTnLst>
                                    <p:set>
                                      <p:cBhvr>
                                        <p:cTn id="173" dur="1" fill="hold">
                                          <p:stCondLst>
                                            <p:cond delay="0"/>
                                          </p:stCondLst>
                                        </p:cTn>
                                        <p:tgtEl>
                                          <p:spTgt spid="36902"/>
                                        </p:tgtEl>
                                        <p:attrNameLst>
                                          <p:attrName>style.visibility</p:attrName>
                                        </p:attrNameLst>
                                      </p:cBhvr>
                                      <p:to>
                                        <p:strVal val="visible"/>
                                      </p:to>
                                    </p:set>
                                    <p:animEffect transition="in" filter="blinds(horizontal)">
                                      <p:cBhvr>
                                        <p:cTn id="174" dur="500"/>
                                        <p:tgtEl>
                                          <p:spTgt spid="369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3" grpId="0" animBg="1"/>
      <p:bldP spid="36875" grpId="0"/>
      <p:bldP spid="36877" grpId="0" animBg="1"/>
      <p:bldP spid="36878" grpId="0" animBg="1"/>
      <p:bldP spid="36879" grpId="0" animBg="1"/>
      <p:bldP spid="36880" grpId="0" animBg="1"/>
      <p:bldP spid="36881" grpId="0" animBg="1"/>
      <p:bldP spid="36882" grpId="0" animBg="1"/>
      <p:bldP spid="36883" grpId="0" animBg="1"/>
      <p:bldP spid="36884" grpId="0"/>
      <p:bldP spid="36885" grpId="0" animBg="1"/>
      <p:bldP spid="36886" grpId="0"/>
      <p:bldP spid="36887" grpId="0"/>
      <p:bldP spid="36889" grpId="0" animBg="1"/>
      <p:bldP spid="36890" grpId="0" animBg="1"/>
      <p:bldP spid="36891" grpId="0" animBg="1"/>
      <p:bldP spid="36892" grpId="0"/>
      <p:bldP spid="36893" grpId="0"/>
      <p:bldP spid="36894" grpId="0"/>
      <p:bldP spid="36895" grpId="0"/>
      <p:bldP spid="36896" grpId="0" animBg="1"/>
      <p:bldP spid="36902" grpId="0" animBg="1"/>
      <p:bldP spid="36911" grpId="0" animBg="1"/>
      <p:bldP spid="36912" grpId="0"/>
      <p:bldP spid="36915" grpId="0"/>
      <p:bldP spid="36916" grpId="0"/>
      <p:bldP spid="36917" grpId="0"/>
      <p:bldP spid="36918" grpId="0"/>
      <p:bldP spid="36923" grpId="0"/>
      <p:bldP spid="3692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GB" altLang="en-US" smtClean="0">
                <a:latin typeface="Comic Sans MS" pitchFamily="66" charset="0"/>
              </a:rPr>
              <a:t>Summary</a:t>
            </a:r>
          </a:p>
        </p:txBody>
      </p:sp>
      <p:sp>
        <p:nvSpPr>
          <p:cNvPr id="30723" name="Rectangle 3"/>
          <p:cNvSpPr>
            <a:spLocks noGrp="1" noChangeArrowheads="1"/>
          </p:cNvSpPr>
          <p:nvPr>
            <p:ph type="body" idx="1"/>
          </p:nvPr>
        </p:nvSpPr>
        <p:spPr/>
        <p:txBody>
          <a:bodyPr/>
          <a:lstStyle/>
          <a:p>
            <a:pPr eaLnBrk="1" hangingPunct="1"/>
            <a:r>
              <a:rPr lang="en-GB" altLang="en-US" sz="2800" smtClean="0">
                <a:latin typeface="Comic Sans MS" pitchFamily="66" charset="0"/>
              </a:rPr>
              <a:t>We have learnt 2 important Trigonometrical identities</a:t>
            </a:r>
          </a:p>
          <a:p>
            <a:pPr eaLnBrk="1" hangingPunct="1"/>
            <a:endParaRPr lang="en-GB" altLang="en-US" sz="2800" smtClean="0">
              <a:latin typeface="Comic Sans MS" pitchFamily="66" charset="0"/>
            </a:endParaRPr>
          </a:p>
          <a:p>
            <a:pPr eaLnBrk="1" hangingPunct="1"/>
            <a:endParaRPr lang="en-GB" altLang="en-US" sz="2800" smtClean="0">
              <a:latin typeface="Comic Sans MS" pitchFamily="66" charset="0"/>
            </a:endParaRPr>
          </a:p>
          <a:p>
            <a:pPr eaLnBrk="1" hangingPunct="1"/>
            <a:r>
              <a:rPr lang="en-GB" altLang="en-US" sz="2800" smtClean="0">
                <a:latin typeface="Comic Sans MS" pitchFamily="66" charset="0"/>
              </a:rPr>
              <a:t>We have looked at solving Trigonometrical Equations under various circumstances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2"/>
          <p:cNvSpPr>
            <a:spLocks noChangeArrowheads="1" noChangeShapeType="1" noTextEdit="1"/>
          </p:cNvSpPr>
          <p:nvPr/>
        </p:nvSpPr>
        <p:spPr bwMode="auto">
          <a:xfrm>
            <a:off x="914400" y="2819400"/>
            <a:ext cx="7315200" cy="571500"/>
          </a:xfrm>
          <a:prstGeom prst="rect">
            <a:avLst/>
          </a:prstGeom>
        </p:spPr>
        <p:txBody>
          <a:bodyPr wrap="none" fromWordArt="1">
            <a:prstTxWarp prst="textPlain">
              <a:avLst>
                <a:gd name="adj" fmla="val 50000"/>
              </a:avLst>
            </a:prstTxWarp>
          </a:bodyPr>
          <a:lstStyle/>
          <a:p>
            <a:pPr algn="ctr"/>
            <a:r>
              <a:rPr lang="en-GB" sz="3600" kern="10">
                <a:ln w="25400">
                  <a:solidFill>
                    <a:schemeClr val="tx1"/>
                  </a:solidFill>
                  <a:round/>
                  <a:headEnd/>
                  <a:tailEnd/>
                </a:ln>
                <a:solidFill>
                  <a:srgbClr val="008000"/>
                </a:solidFill>
                <a:effectLst>
                  <a:outerShdw dist="35921" dir="2700000" algn="ctr" rotWithShape="0">
                    <a:srgbClr val="C0C0C0">
                      <a:alpha val="79999"/>
                    </a:srgbClr>
                  </a:outerShdw>
                </a:effectLst>
                <a:latin typeface="Impact"/>
              </a:rPr>
              <a:t>Teachings for Exercise 10A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7171" name="Rectangle 3"/>
          <p:cNvSpPr>
            <a:spLocks noGrp="1" noChangeArrowheads="1"/>
          </p:cNvSpPr>
          <p:nvPr>
            <p:ph type="body" idx="1"/>
          </p:nvPr>
        </p:nvSpPr>
        <p:spPr>
          <a:xfrm>
            <a:off x="228600" y="1600200"/>
            <a:ext cx="4419600" cy="4525963"/>
          </a:xfrm>
        </p:spPr>
        <p:txBody>
          <a:bodyPr/>
          <a:lstStyle/>
          <a:p>
            <a:pPr marL="0" indent="0" algn="ctr" eaLnBrk="1" hangingPunct="1">
              <a:buFontTx/>
              <a:buNone/>
            </a:pPr>
            <a:r>
              <a:rPr lang="en-GB" altLang="en-US" sz="1800" b="1" u="sng" smtClean="0">
                <a:latin typeface="Comic Sans MS" pitchFamily="66" charset="0"/>
              </a:rPr>
              <a:t>You need to be able to use the Trigonometrical identities</a:t>
            </a:r>
            <a:endParaRPr lang="en-GB" altLang="en-US" sz="1800" smtClean="0">
              <a:latin typeface="Comic Sans MS" pitchFamily="66" charset="0"/>
            </a:endParaRPr>
          </a:p>
          <a:p>
            <a:pPr marL="0" indent="0" algn="ctr" eaLnBrk="1" hangingPunct="1">
              <a:buFontTx/>
              <a:buNone/>
            </a:pPr>
            <a:endParaRPr lang="en-GB" altLang="en-US" sz="1800" smtClean="0">
              <a:latin typeface="Comic Sans MS" pitchFamily="66" charset="0"/>
            </a:endParaRPr>
          </a:p>
          <a:p>
            <a:pPr marL="0" indent="0" algn="ctr" eaLnBrk="1" hangingPunct="1">
              <a:buFontTx/>
              <a:buNone/>
            </a:pPr>
            <a:r>
              <a:rPr lang="en-GB" altLang="en-US" sz="1600" smtClean="0">
                <a:latin typeface="Comic Sans MS" pitchFamily="66" charset="0"/>
              </a:rPr>
              <a:t>You do not need to be able to prove either of these Identities, but it is useful to see where they come from.</a:t>
            </a:r>
          </a:p>
          <a:p>
            <a:pPr marL="0" indent="0" algn="ctr" eaLnBrk="1" hangingPunct="1">
              <a:buFontTx/>
              <a:buNone/>
            </a:pPr>
            <a:endParaRPr lang="en-GB" altLang="en-US" sz="1600" smtClean="0">
              <a:latin typeface="Comic Sans MS" pitchFamily="66" charset="0"/>
            </a:endParaRPr>
          </a:p>
          <a:p>
            <a:pPr marL="0" indent="0" algn="ctr" eaLnBrk="1" hangingPunct="1">
              <a:buFontTx/>
              <a:buNone/>
            </a:pPr>
            <a:r>
              <a:rPr lang="en-GB" altLang="en-US" sz="1600" smtClean="0">
                <a:latin typeface="Comic Sans MS" pitchFamily="66" charset="0"/>
              </a:rPr>
              <a:t>You should remember the ‘SOHCAHTOA’ rule from GCSE Maths.</a:t>
            </a:r>
            <a:endParaRPr lang="en-GB" altLang="en-US" sz="1600" b="1" u="sng" smtClean="0">
              <a:latin typeface="Comic Sans MS" pitchFamily="66" charset="0"/>
            </a:endParaRPr>
          </a:p>
        </p:txBody>
      </p:sp>
      <p:sp>
        <p:nvSpPr>
          <p:cNvPr id="5124" name="Text Box 4"/>
          <p:cNvSpPr txBox="1">
            <a:spLocks noChangeArrowheads="1"/>
          </p:cNvSpPr>
          <p:nvPr/>
        </p:nvSpPr>
        <p:spPr bwMode="auto">
          <a:xfrm>
            <a:off x="8550275" y="6491288"/>
            <a:ext cx="593725"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10A</a:t>
            </a:r>
          </a:p>
        </p:txBody>
      </p:sp>
      <p:sp>
        <p:nvSpPr>
          <p:cNvPr id="7173" name="Text Box 5"/>
          <p:cNvSpPr txBox="1">
            <a:spLocks noChangeArrowheads="1"/>
          </p:cNvSpPr>
          <p:nvPr/>
        </p:nvSpPr>
        <p:spPr bwMode="auto">
          <a:xfrm>
            <a:off x="7758113" y="1447800"/>
            <a:ext cx="3429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Comic Sans MS" pitchFamily="66" charset="0"/>
              </a:rPr>
              <a:t>O</a:t>
            </a:r>
          </a:p>
        </p:txBody>
      </p:sp>
      <p:grpSp>
        <p:nvGrpSpPr>
          <p:cNvPr id="7174" name="Group 6"/>
          <p:cNvGrpSpPr>
            <a:grpSpLocks/>
          </p:cNvGrpSpPr>
          <p:nvPr/>
        </p:nvGrpSpPr>
        <p:grpSpPr bwMode="auto">
          <a:xfrm>
            <a:off x="7391400" y="1371600"/>
            <a:ext cx="1143000" cy="838200"/>
            <a:chOff x="3888" y="1536"/>
            <a:chExt cx="1440" cy="1104"/>
          </a:xfrm>
        </p:grpSpPr>
        <p:sp>
          <p:nvSpPr>
            <p:cNvPr id="5158" name="AutoShape 7"/>
            <p:cNvSpPr>
              <a:spLocks noChangeArrowheads="1"/>
            </p:cNvSpPr>
            <p:nvPr/>
          </p:nvSpPr>
          <p:spPr bwMode="auto">
            <a:xfrm>
              <a:off x="3888" y="1536"/>
              <a:ext cx="1440" cy="1104"/>
            </a:xfrm>
            <a:prstGeom prst="triangle">
              <a:avLst>
                <a:gd name="adj" fmla="val 50000"/>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5159" name="Line 8"/>
            <p:cNvSpPr>
              <a:spLocks noChangeShapeType="1"/>
            </p:cNvSpPr>
            <p:nvPr/>
          </p:nvSpPr>
          <p:spPr bwMode="auto">
            <a:xfrm>
              <a:off x="4224" y="2112"/>
              <a:ext cx="76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pSp>
      <p:sp>
        <p:nvSpPr>
          <p:cNvPr id="7177" name="Text Box 9"/>
          <p:cNvSpPr txBox="1">
            <a:spLocks noChangeArrowheads="1"/>
          </p:cNvSpPr>
          <p:nvPr/>
        </p:nvSpPr>
        <p:spPr bwMode="auto">
          <a:xfrm>
            <a:off x="7543800" y="1828800"/>
            <a:ext cx="3429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Comic Sans MS" pitchFamily="66" charset="0"/>
              </a:rPr>
              <a:t>T</a:t>
            </a:r>
          </a:p>
        </p:txBody>
      </p:sp>
      <p:sp>
        <p:nvSpPr>
          <p:cNvPr id="7178" name="Text Box 10"/>
          <p:cNvSpPr txBox="1">
            <a:spLocks noChangeArrowheads="1"/>
          </p:cNvSpPr>
          <p:nvPr/>
        </p:nvSpPr>
        <p:spPr bwMode="auto">
          <a:xfrm>
            <a:off x="8001000" y="1828800"/>
            <a:ext cx="3429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Comic Sans MS" pitchFamily="66" charset="0"/>
              </a:rPr>
              <a:t>A</a:t>
            </a:r>
          </a:p>
        </p:txBody>
      </p:sp>
      <p:sp>
        <p:nvSpPr>
          <p:cNvPr id="7179" name="Text Box 11"/>
          <p:cNvSpPr txBox="1">
            <a:spLocks noChangeArrowheads="1"/>
          </p:cNvSpPr>
          <p:nvPr/>
        </p:nvSpPr>
        <p:spPr bwMode="auto">
          <a:xfrm>
            <a:off x="6600825" y="1447800"/>
            <a:ext cx="3429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Comic Sans MS" pitchFamily="66" charset="0"/>
              </a:rPr>
              <a:t>A</a:t>
            </a:r>
          </a:p>
        </p:txBody>
      </p:sp>
      <p:grpSp>
        <p:nvGrpSpPr>
          <p:cNvPr id="7180" name="Group 12"/>
          <p:cNvGrpSpPr>
            <a:grpSpLocks/>
          </p:cNvGrpSpPr>
          <p:nvPr/>
        </p:nvGrpSpPr>
        <p:grpSpPr bwMode="auto">
          <a:xfrm>
            <a:off x="6248400" y="1371600"/>
            <a:ext cx="1143000" cy="838200"/>
            <a:chOff x="3888" y="1536"/>
            <a:chExt cx="1440" cy="1104"/>
          </a:xfrm>
        </p:grpSpPr>
        <p:sp>
          <p:nvSpPr>
            <p:cNvPr id="5156" name="AutoShape 13"/>
            <p:cNvSpPr>
              <a:spLocks noChangeArrowheads="1"/>
            </p:cNvSpPr>
            <p:nvPr/>
          </p:nvSpPr>
          <p:spPr bwMode="auto">
            <a:xfrm>
              <a:off x="3888" y="1536"/>
              <a:ext cx="1440" cy="1104"/>
            </a:xfrm>
            <a:prstGeom prst="triangle">
              <a:avLst>
                <a:gd name="adj" fmla="val 50000"/>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5157" name="Line 14"/>
            <p:cNvSpPr>
              <a:spLocks noChangeShapeType="1"/>
            </p:cNvSpPr>
            <p:nvPr/>
          </p:nvSpPr>
          <p:spPr bwMode="auto">
            <a:xfrm>
              <a:off x="4224" y="2112"/>
              <a:ext cx="76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pSp>
      <p:sp>
        <p:nvSpPr>
          <p:cNvPr id="7183" name="Text Box 15"/>
          <p:cNvSpPr txBox="1">
            <a:spLocks noChangeArrowheads="1"/>
          </p:cNvSpPr>
          <p:nvPr/>
        </p:nvSpPr>
        <p:spPr bwMode="auto">
          <a:xfrm>
            <a:off x="6370638" y="1812925"/>
            <a:ext cx="3429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Comic Sans MS" pitchFamily="66" charset="0"/>
              </a:rPr>
              <a:t>C</a:t>
            </a:r>
          </a:p>
        </p:txBody>
      </p:sp>
      <p:sp>
        <p:nvSpPr>
          <p:cNvPr id="7184" name="Text Box 16"/>
          <p:cNvSpPr txBox="1">
            <a:spLocks noChangeArrowheads="1"/>
          </p:cNvSpPr>
          <p:nvPr/>
        </p:nvSpPr>
        <p:spPr bwMode="auto">
          <a:xfrm>
            <a:off x="6858000" y="1828800"/>
            <a:ext cx="3429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Comic Sans MS" pitchFamily="66" charset="0"/>
              </a:rPr>
              <a:t>H</a:t>
            </a:r>
          </a:p>
        </p:txBody>
      </p:sp>
      <p:sp>
        <p:nvSpPr>
          <p:cNvPr id="7185" name="Text Box 17"/>
          <p:cNvSpPr txBox="1">
            <a:spLocks noChangeArrowheads="1"/>
          </p:cNvSpPr>
          <p:nvPr/>
        </p:nvSpPr>
        <p:spPr bwMode="auto">
          <a:xfrm>
            <a:off x="5457825" y="1447800"/>
            <a:ext cx="3429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Comic Sans MS" pitchFamily="66" charset="0"/>
              </a:rPr>
              <a:t>O</a:t>
            </a:r>
          </a:p>
        </p:txBody>
      </p:sp>
      <p:grpSp>
        <p:nvGrpSpPr>
          <p:cNvPr id="7186" name="Group 18"/>
          <p:cNvGrpSpPr>
            <a:grpSpLocks/>
          </p:cNvGrpSpPr>
          <p:nvPr/>
        </p:nvGrpSpPr>
        <p:grpSpPr bwMode="auto">
          <a:xfrm>
            <a:off x="5105400" y="1371600"/>
            <a:ext cx="1143000" cy="838200"/>
            <a:chOff x="3888" y="1536"/>
            <a:chExt cx="1440" cy="1104"/>
          </a:xfrm>
        </p:grpSpPr>
        <p:sp>
          <p:nvSpPr>
            <p:cNvPr id="5154" name="AutoShape 19"/>
            <p:cNvSpPr>
              <a:spLocks noChangeArrowheads="1"/>
            </p:cNvSpPr>
            <p:nvPr/>
          </p:nvSpPr>
          <p:spPr bwMode="auto">
            <a:xfrm>
              <a:off x="3888" y="1536"/>
              <a:ext cx="1440" cy="1104"/>
            </a:xfrm>
            <a:prstGeom prst="triangle">
              <a:avLst>
                <a:gd name="adj" fmla="val 50000"/>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5155" name="Line 20"/>
            <p:cNvSpPr>
              <a:spLocks noChangeShapeType="1"/>
            </p:cNvSpPr>
            <p:nvPr/>
          </p:nvSpPr>
          <p:spPr bwMode="auto">
            <a:xfrm>
              <a:off x="4224" y="2112"/>
              <a:ext cx="76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pSp>
      <p:sp>
        <p:nvSpPr>
          <p:cNvPr id="7189" name="Text Box 21"/>
          <p:cNvSpPr txBox="1">
            <a:spLocks noChangeArrowheads="1"/>
          </p:cNvSpPr>
          <p:nvPr/>
        </p:nvSpPr>
        <p:spPr bwMode="auto">
          <a:xfrm>
            <a:off x="5227638" y="1814513"/>
            <a:ext cx="3429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Comic Sans MS" pitchFamily="66" charset="0"/>
              </a:rPr>
              <a:t>S</a:t>
            </a:r>
          </a:p>
        </p:txBody>
      </p:sp>
      <p:sp>
        <p:nvSpPr>
          <p:cNvPr id="7190" name="Text Box 22"/>
          <p:cNvSpPr txBox="1">
            <a:spLocks noChangeArrowheads="1"/>
          </p:cNvSpPr>
          <p:nvPr/>
        </p:nvSpPr>
        <p:spPr bwMode="auto">
          <a:xfrm>
            <a:off x="5715000" y="1828800"/>
            <a:ext cx="3429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Comic Sans MS" pitchFamily="66" charset="0"/>
              </a:rPr>
              <a:t>H</a:t>
            </a:r>
          </a:p>
        </p:txBody>
      </p:sp>
      <p:sp>
        <p:nvSpPr>
          <p:cNvPr id="7193" name="Oval 25"/>
          <p:cNvSpPr>
            <a:spLocks noChangeArrowheads="1"/>
          </p:cNvSpPr>
          <p:nvPr/>
        </p:nvSpPr>
        <p:spPr bwMode="auto">
          <a:xfrm>
            <a:off x="7315200" y="1303338"/>
            <a:ext cx="1295400" cy="1219200"/>
          </a:xfrm>
          <a:prstGeom prst="ellipse">
            <a:avLst/>
          </a:prstGeom>
          <a:noFill/>
          <a:ln w="254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graphicFrame>
        <p:nvGraphicFramePr>
          <p:cNvPr id="7194" name="Object 26"/>
          <p:cNvGraphicFramePr>
            <a:graphicFrameLocks noChangeAspect="1"/>
          </p:cNvGraphicFramePr>
          <p:nvPr/>
        </p:nvGraphicFramePr>
        <p:xfrm>
          <a:off x="5694363" y="2514600"/>
          <a:ext cx="1812925" cy="687388"/>
        </p:xfrm>
        <a:graphic>
          <a:graphicData uri="http://schemas.openxmlformats.org/presentationml/2006/ole">
            <p:oleObj spid="_x0000_s5160" name="Equation" r:id="rId4" imgW="1104900" imgH="419100" progId="">
              <p:embed/>
            </p:oleObj>
          </a:graphicData>
        </a:graphic>
      </p:graphicFrame>
      <p:graphicFrame>
        <p:nvGraphicFramePr>
          <p:cNvPr id="7195" name="Object 27"/>
          <p:cNvGraphicFramePr>
            <a:graphicFrameLocks noChangeAspect="1"/>
          </p:cNvGraphicFramePr>
          <p:nvPr/>
        </p:nvGraphicFramePr>
        <p:xfrm>
          <a:off x="4876800" y="3352800"/>
          <a:ext cx="1874838" cy="333375"/>
        </p:xfrm>
        <a:graphic>
          <a:graphicData uri="http://schemas.openxmlformats.org/presentationml/2006/ole">
            <p:oleObj spid="_x0000_s5161" name="Equation" r:id="rId5" imgW="1143000" imgH="203200" progId="">
              <p:embed/>
            </p:oleObj>
          </a:graphicData>
        </a:graphic>
      </p:graphicFrame>
      <p:graphicFrame>
        <p:nvGraphicFramePr>
          <p:cNvPr id="7196" name="Object 28"/>
          <p:cNvGraphicFramePr>
            <a:graphicFrameLocks noChangeAspect="1"/>
          </p:cNvGraphicFramePr>
          <p:nvPr/>
        </p:nvGraphicFramePr>
        <p:xfrm>
          <a:off x="6934200" y="3352800"/>
          <a:ext cx="1979613" cy="333375"/>
        </p:xfrm>
        <a:graphic>
          <a:graphicData uri="http://schemas.openxmlformats.org/presentationml/2006/ole">
            <p:oleObj spid="_x0000_s5162" name="Equation" r:id="rId6" imgW="1206500" imgH="203200" progId="">
              <p:embed/>
            </p:oleObj>
          </a:graphicData>
        </a:graphic>
      </p:graphicFrame>
      <p:graphicFrame>
        <p:nvGraphicFramePr>
          <p:cNvPr id="7197" name="Object 29"/>
          <p:cNvGraphicFramePr>
            <a:graphicFrameLocks noChangeAspect="1"/>
          </p:cNvGraphicFramePr>
          <p:nvPr/>
        </p:nvGraphicFramePr>
        <p:xfrm>
          <a:off x="5781675" y="4191000"/>
          <a:ext cx="1604963" cy="646113"/>
        </p:xfrm>
        <a:graphic>
          <a:graphicData uri="http://schemas.openxmlformats.org/presentationml/2006/ole">
            <p:oleObj spid="_x0000_s5163" name="Equation" r:id="rId7" imgW="977476" imgH="393529" progId="">
              <p:embed/>
            </p:oleObj>
          </a:graphicData>
        </a:graphic>
      </p:graphicFrame>
      <p:graphicFrame>
        <p:nvGraphicFramePr>
          <p:cNvPr id="7198" name="Object 30"/>
          <p:cNvGraphicFramePr>
            <a:graphicFrameLocks noChangeAspect="1"/>
          </p:cNvGraphicFramePr>
          <p:nvPr/>
        </p:nvGraphicFramePr>
        <p:xfrm>
          <a:off x="5934075" y="5181600"/>
          <a:ext cx="1417638" cy="646113"/>
        </p:xfrm>
        <a:graphic>
          <a:graphicData uri="http://schemas.openxmlformats.org/presentationml/2006/ole">
            <p:oleObj spid="_x0000_s5164" name="Equation" r:id="rId8" imgW="863225" imgH="393529" progId="">
              <p:embed/>
            </p:oleObj>
          </a:graphicData>
        </a:graphic>
      </p:graphicFrame>
      <p:sp>
        <p:nvSpPr>
          <p:cNvPr id="7199" name="Arc 31"/>
          <p:cNvSpPr>
            <a:spLocks/>
          </p:cNvSpPr>
          <p:nvPr/>
        </p:nvSpPr>
        <p:spPr bwMode="auto">
          <a:xfrm>
            <a:off x="7467600" y="4495800"/>
            <a:ext cx="304800" cy="990600"/>
          </a:xfrm>
          <a:custGeom>
            <a:avLst/>
            <a:gdLst>
              <a:gd name="T0" fmla="*/ 0 w 21600"/>
              <a:gd name="T1" fmla="*/ 0 h 43167"/>
              <a:gd name="T2" fmla="*/ 236954 w 21600"/>
              <a:gd name="T3" fmla="*/ 22732373 h 43167"/>
              <a:gd name="T4" fmla="*/ 0 w 21600"/>
              <a:gd name="T5" fmla="*/ 11374884 h 43167"/>
              <a:gd name="T6" fmla="*/ 0 60000 65536"/>
              <a:gd name="T7" fmla="*/ 0 60000 65536"/>
              <a:gd name="T8" fmla="*/ 0 60000 65536"/>
            </a:gdLst>
            <a:ahLst/>
            <a:cxnLst>
              <a:cxn ang="T6">
                <a:pos x="T0" y="T1"/>
              </a:cxn>
              <a:cxn ang="T7">
                <a:pos x="T2" y="T3"/>
              </a:cxn>
              <a:cxn ang="T8">
                <a:pos x="T4" y="T5"/>
              </a:cxn>
            </a:cxnLst>
            <a:rect l="0" t="0" r="r" b="b"/>
            <a:pathLst>
              <a:path w="21600" h="43167" fill="none" extrusionOk="0">
                <a:moveTo>
                  <a:pt x="-1" y="0"/>
                </a:moveTo>
                <a:cubicBezTo>
                  <a:pt x="11929" y="0"/>
                  <a:pt x="21600" y="9670"/>
                  <a:pt x="21600" y="21600"/>
                </a:cubicBezTo>
                <a:cubicBezTo>
                  <a:pt x="21600" y="33066"/>
                  <a:pt x="12639" y="42535"/>
                  <a:pt x="1190" y="43167"/>
                </a:cubicBezTo>
              </a:path>
              <a:path w="21600" h="43167" stroke="0" extrusionOk="0">
                <a:moveTo>
                  <a:pt x="-1" y="0"/>
                </a:moveTo>
                <a:cubicBezTo>
                  <a:pt x="11929" y="0"/>
                  <a:pt x="21600" y="9670"/>
                  <a:pt x="21600" y="21600"/>
                </a:cubicBezTo>
                <a:cubicBezTo>
                  <a:pt x="21600" y="33066"/>
                  <a:pt x="12639" y="42535"/>
                  <a:pt x="1190" y="43167"/>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7200" name="Text Box 32"/>
          <p:cNvSpPr txBox="1">
            <a:spLocks noChangeArrowheads="1"/>
          </p:cNvSpPr>
          <p:nvPr/>
        </p:nvSpPr>
        <p:spPr bwMode="auto">
          <a:xfrm>
            <a:off x="7696200" y="4648200"/>
            <a:ext cx="1143000" cy="581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a:solidFill>
                  <a:srgbClr val="FF0000"/>
                </a:solidFill>
                <a:latin typeface="Comic Sans MS" pitchFamily="66" charset="0"/>
              </a:rPr>
              <a:t>Cancel the H’s</a:t>
            </a:r>
          </a:p>
        </p:txBody>
      </p:sp>
      <p:sp>
        <p:nvSpPr>
          <p:cNvPr id="7201" name="Oval 33"/>
          <p:cNvSpPr>
            <a:spLocks noChangeArrowheads="1"/>
          </p:cNvSpPr>
          <p:nvPr/>
        </p:nvSpPr>
        <p:spPr bwMode="auto">
          <a:xfrm>
            <a:off x="6172200" y="1295400"/>
            <a:ext cx="1295400" cy="1219200"/>
          </a:xfrm>
          <a:prstGeom prst="ellipse">
            <a:avLst/>
          </a:prstGeom>
          <a:noFill/>
          <a:ln w="254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7202" name="Oval 34"/>
          <p:cNvSpPr>
            <a:spLocks noChangeArrowheads="1"/>
          </p:cNvSpPr>
          <p:nvPr/>
        </p:nvSpPr>
        <p:spPr bwMode="auto">
          <a:xfrm>
            <a:off x="5029200" y="1295400"/>
            <a:ext cx="1295400" cy="1219200"/>
          </a:xfrm>
          <a:prstGeom prst="ellipse">
            <a:avLst/>
          </a:prstGeom>
          <a:noFill/>
          <a:ln w="254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7203" name="Text Box 35"/>
          <p:cNvSpPr txBox="1">
            <a:spLocks noChangeArrowheads="1"/>
          </p:cNvSpPr>
          <p:nvPr/>
        </p:nvSpPr>
        <p:spPr bwMode="auto">
          <a:xfrm>
            <a:off x="4800600" y="3733800"/>
            <a:ext cx="40386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a:solidFill>
                  <a:srgbClr val="FF0000"/>
                </a:solidFill>
                <a:latin typeface="Comic Sans MS" pitchFamily="66" charset="0"/>
              </a:rPr>
              <a:t>Replacing these in the original Equation…</a:t>
            </a:r>
          </a:p>
        </p:txBody>
      </p:sp>
      <p:sp>
        <p:nvSpPr>
          <p:cNvPr id="7204" name="Rectangle 36"/>
          <p:cNvSpPr>
            <a:spLocks noChangeArrowheads="1"/>
          </p:cNvSpPr>
          <p:nvPr/>
        </p:nvSpPr>
        <p:spPr bwMode="auto">
          <a:xfrm>
            <a:off x="5410200" y="1416050"/>
            <a:ext cx="533400" cy="381000"/>
          </a:xfrm>
          <a:prstGeom prst="rect">
            <a:avLst/>
          </a:prstGeom>
          <a:solidFill>
            <a:srgbClr val="FF0000"/>
          </a:solidFill>
          <a:ln w="25400">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7205" name="Rectangle 37"/>
          <p:cNvSpPr>
            <a:spLocks noChangeArrowheads="1"/>
          </p:cNvSpPr>
          <p:nvPr/>
        </p:nvSpPr>
        <p:spPr bwMode="auto">
          <a:xfrm>
            <a:off x="6553200" y="1416050"/>
            <a:ext cx="533400" cy="381000"/>
          </a:xfrm>
          <a:prstGeom prst="rect">
            <a:avLst/>
          </a:prstGeom>
          <a:solidFill>
            <a:srgbClr val="FF0000"/>
          </a:solidFill>
          <a:ln w="25400">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7206" name="Rectangle 38"/>
          <p:cNvSpPr>
            <a:spLocks noChangeArrowheads="1"/>
          </p:cNvSpPr>
          <p:nvPr/>
        </p:nvSpPr>
        <p:spPr bwMode="auto">
          <a:xfrm>
            <a:off x="7435850" y="1828800"/>
            <a:ext cx="533400" cy="381000"/>
          </a:xfrm>
          <a:prstGeom prst="rect">
            <a:avLst/>
          </a:prstGeom>
          <a:solidFill>
            <a:srgbClr val="FF0000"/>
          </a:solidFill>
          <a:ln w="25400">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7207" name="Rectangle 39"/>
          <p:cNvSpPr>
            <a:spLocks noChangeArrowheads="1"/>
          </p:cNvSpPr>
          <p:nvPr/>
        </p:nvSpPr>
        <p:spPr bwMode="auto">
          <a:xfrm>
            <a:off x="5857875" y="5070475"/>
            <a:ext cx="1565275" cy="858838"/>
          </a:xfrm>
          <a:prstGeom prst="rect">
            <a:avLst/>
          </a:prstGeom>
          <a:noFill/>
          <a:ln w="25400">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pic>
        <p:nvPicPr>
          <p:cNvPr id="5152" name="Picture 40" descr="identity"/>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153" name="Picture 41" descr="identity"/>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830580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171">
                                            <p:txEl>
                                              <p:pRg st="4" end="4"/>
                                            </p:txEl>
                                          </p:spTgt>
                                        </p:tgtEl>
                                        <p:attrNameLst>
                                          <p:attrName>style.visibility</p:attrName>
                                        </p:attrNameLst>
                                      </p:cBhvr>
                                      <p:to>
                                        <p:strVal val="visible"/>
                                      </p:to>
                                    </p:set>
                                    <p:animEffect transition="in" filter="blinds(horizontal)">
                                      <p:cBhvr>
                                        <p:cTn id="7" dur="500"/>
                                        <p:tgtEl>
                                          <p:spTgt spid="7171">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blinds(horizontal)">
                                      <p:cBhvr>
                                        <p:cTn id="12" dur="500"/>
                                        <p:tgtEl>
                                          <p:spTgt spid="7173"/>
                                        </p:tgtEl>
                                      </p:cBhvr>
                                    </p:animEffect>
                                  </p:childTnLst>
                                </p:cTn>
                              </p:par>
                              <p:par>
                                <p:cTn id="13" presetID="3" presetClass="entr" presetSubtype="10" fill="hold" nodeType="withEffect">
                                  <p:stCondLst>
                                    <p:cond delay="0"/>
                                  </p:stCondLst>
                                  <p:childTnLst>
                                    <p:set>
                                      <p:cBhvr>
                                        <p:cTn id="14" dur="1" fill="hold">
                                          <p:stCondLst>
                                            <p:cond delay="0"/>
                                          </p:stCondLst>
                                        </p:cTn>
                                        <p:tgtEl>
                                          <p:spTgt spid="7174"/>
                                        </p:tgtEl>
                                        <p:attrNameLst>
                                          <p:attrName>style.visibility</p:attrName>
                                        </p:attrNameLst>
                                      </p:cBhvr>
                                      <p:to>
                                        <p:strVal val="visible"/>
                                      </p:to>
                                    </p:set>
                                    <p:animEffect transition="in" filter="blinds(horizontal)">
                                      <p:cBhvr>
                                        <p:cTn id="15" dur="500"/>
                                        <p:tgtEl>
                                          <p:spTgt spid="7174"/>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7177"/>
                                        </p:tgtEl>
                                        <p:attrNameLst>
                                          <p:attrName>style.visibility</p:attrName>
                                        </p:attrNameLst>
                                      </p:cBhvr>
                                      <p:to>
                                        <p:strVal val="visible"/>
                                      </p:to>
                                    </p:set>
                                    <p:animEffect transition="in" filter="blinds(horizontal)">
                                      <p:cBhvr>
                                        <p:cTn id="18" dur="500"/>
                                        <p:tgtEl>
                                          <p:spTgt spid="7177"/>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7178"/>
                                        </p:tgtEl>
                                        <p:attrNameLst>
                                          <p:attrName>style.visibility</p:attrName>
                                        </p:attrNameLst>
                                      </p:cBhvr>
                                      <p:to>
                                        <p:strVal val="visible"/>
                                      </p:to>
                                    </p:set>
                                    <p:animEffect transition="in" filter="blinds(horizontal)">
                                      <p:cBhvr>
                                        <p:cTn id="21" dur="500"/>
                                        <p:tgtEl>
                                          <p:spTgt spid="7178"/>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7179"/>
                                        </p:tgtEl>
                                        <p:attrNameLst>
                                          <p:attrName>style.visibility</p:attrName>
                                        </p:attrNameLst>
                                      </p:cBhvr>
                                      <p:to>
                                        <p:strVal val="visible"/>
                                      </p:to>
                                    </p:set>
                                    <p:animEffect transition="in" filter="blinds(horizontal)">
                                      <p:cBhvr>
                                        <p:cTn id="24" dur="500"/>
                                        <p:tgtEl>
                                          <p:spTgt spid="7179"/>
                                        </p:tgtEl>
                                      </p:cBhvr>
                                    </p:animEffect>
                                  </p:childTnLst>
                                </p:cTn>
                              </p:par>
                              <p:par>
                                <p:cTn id="25" presetID="3" presetClass="entr" presetSubtype="10" fill="hold" nodeType="withEffect">
                                  <p:stCondLst>
                                    <p:cond delay="0"/>
                                  </p:stCondLst>
                                  <p:childTnLst>
                                    <p:set>
                                      <p:cBhvr>
                                        <p:cTn id="26" dur="1" fill="hold">
                                          <p:stCondLst>
                                            <p:cond delay="0"/>
                                          </p:stCondLst>
                                        </p:cTn>
                                        <p:tgtEl>
                                          <p:spTgt spid="7180"/>
                                        </p:tgtEl>
                                        <p:attrNameLst>
                                          <p:attrName>style.visibility</p:attrName>
                                        </p:attrNameLst>
                                      </p:cBhvr>
                                      <p:to>
                                        <p:strVal val="visible"/>
                                      </p:to>
                                    </p:set>
                                    <p:animEffect transition="in" filter="blinds(horizontal)">
                                      <p:cBhvr>
                                        <p:cTn id="27" dur="500"/>
                                        <p:tgtEl>
                                          <p:spTgt spid="7180"/>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7183"/>
                                        </p:tgtEl>
                                        <p:attrNameLst>
                                          <p:attrName>style.visibility</p:attrName>
                                        </p:attrNameLst>
                                      </p:cBhvr>
                                      <p:to>
                                        <p:strVal val="visible"/>
                                      </p:to>
                                    </p:set>
                                    <p:animEffect transition="in" filter="blinds(horizontal)">
                                      <p:cBhvr>
                                        <p:cTn id="30" dur="500"/>
                                        <p:tgtEl>
                                          <p:spTgt spid="7183"/>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7184"/>
                                        </p:tgtEl>
                                        <p:attrNameLst>
                                          <p:attrName>style.visibility</p:attrName>
                                        </p:attrNameLst>
                                      </p:cBhvr>
                                      <p:to>
                                        <p:strVal val="visible"/>
                                      </p:to>
                                    </p:set>
                                    <p:animEffect transition="in" filter="blinds(horizontal)">
                                      <p:cBhvr>
                                        <p:cTn id="33" dur="500"/>
                                        <p:tgtEl>
                                          <p:spTgt spid="7184"/>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7185"/>
                                        </p:tgtEl>
                                        <p:attrNameLst>
                                          <p:attrName>style.visibility</p:attrName>
                                        </p:attrNameLst>
                                      </p:cBhvr>
                                      <p:to>
                                        <p:strVal val="visible"/>
                                      </p:to>
                                    </p:set>
                                    <p:animEffect transition="in" filter="blinds(horizontal)">
                                      <p:cBhvr>
                                        <p:cTn id="36" dur="500"/>
                                        <p:tgtEl>
                                          <p:spTgt spid="7185"/>
                                        </p:tgtEl>
                                      </p:cBhvr>
                                    </p:animEffect>
                                  </p:childTnLst>
                                </p:cTn>
                              </p:par>
                              <p:par>
                                <p:cTn id="37" presetID="3" presetClass="entr" presetSubtype="10" fill="hold" nodeType="withEffect">
                                  <p:stCondLst>
                                    <p:cond delay="0"/>
                                  </p:stCondLst>
                                  <p:childTnLst>
                                    <p:set>
                                      <p:cBhvr>
                                        <p:cTn id="38" dur="1" fill="hold">
                                          <p:stCondLst>
                                            <p:cond delay="0"/>
                                          </p:stCondLst>
                                        </p:cTn>
                                        <p:tgtEl>
                                          <p:spTgt spid="7186"/>
                                        </p:tgtEl>
                                        <p:attrNameLst>
                                          <p:attrName>style.visibility</p:attrName>
                                        </p:attrNameLst>
                                      </p:cBhvr>
                                      <p:to>
                                        <p:strVal val="visible"/>
                                      </p:to>
                                    </p:set>
                                    <p:animEffect transition="in" filter="blinds(horizontal)">
                                      <p:cBhvr>
                                        <p:cTn id="39" dur="500"/>
                                        <p:tgtEl>
                                          <p:spTgt spid="7186"/>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7189"/>
                                        </p:tgtEl>
                                        <p:attrNameLst>
                                          <p:attrName>style.visibility</p:attrName>
                                        </p:attrNameLst>
                                      </p:cBhvr>
                                      <p:to>
                                        <p:strVal val="visible"/>
                                      </p:to>
                                    </p:set>
                                    <p:animEffect transition="in" filter="blinds(horizontal)">
                                      <p:cBhvr>
                                        <p:cTn id="42" dur="500"/>
                                        <p:tgtEl>
                                          <p:spTgt spid="7189"/>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7190"/>
                                        </p:tgtEl>
                                        <p:attrNameLst>
                                          <p:attrName>style.visibility</p:attrName>
                                        </p:attrNameLst>
                                      </p:cBhvr>
                                      <p:to>
                                        <p:strVal val="visible"/>
                                      </p:to>
                                    </p:set>
                                    <p:animEffect transition="in" filter="blinds(horizontal)">
                                      <p:cBhvr>
                                        <p:cTn id="45" dur="500"/>
                                        <p:tgtEl>
                                          <p:spTgt spid="7190"/>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7193"/>
                                        </p:tgtEl>
                                        <p:attrNameLst>
                                          <p:attrName>style.visibility</p:attrName>
                                        </p:attrNameLst>
                                      </p:cBhvr>
                                      <p:to>
                                        <p:strVal val="visible"/>
                                      </p:to>
                                    </p:set>
                                    <p:animEffect transition="in" filter="blinds(horizontal)">
                                      <p:cBhvr>
                                        <p:cTn id="50" dur="500"/>
                                        <p:tgtEl>
                                          <p:spTgt spid="719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7206"/>
                                        </p:tgtEl>
                                        <p:attrNameLst>
                                          <p:attrName>style.visibility</p:attrName>
                                        </p:attrNameLst>
                                      </p:cBhvr>
                                      <p:to>
                                        <p:strVal val="visible"/>
                                      </p:to>
                                    </p:set>
                                    <p:animEffect transition="in" filter="blinds(horizontal)">
                                      <p:cBhvr>
                                        <p:cTn id="55" dur="500"/>
                                        <p:tgtEl>
                                          <p:spTgt spid="7206"/>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nodeType="clickEffect">
                                  <p:stCondLst>
                                    <p:cond delay="0"/>
                                  </p:stCondLst>
                                  <p:childTnLst>
                                    <p:set>
                                      <p:cBhvr>
                                        <p:cTn id="59" dur="1" fill="hold">
                                          <p:stCondLst>
                                            <p:cond delay="0"/>
                                          </p:stCondLst>
                                        </p:cTn>
                                        <p:tgtEl>
                                          <p:spTgt spid="7194"/>
                                        </p:tgtEl>
                                        <p:attrNameLst>
                                          <p:attrName>style.visibility</p:attrName>
                                        </p:attrNameLst>
                                      </p:cBhvr>
                                      <p:to>
                                        <p:strVal val="visible"/>
                                      </p:to>
                                    </p:set>
                                    <p:animEffect transition="in" filter="blinds(horizontal)">
                                      <p:cBhvr>
                                        <p:cTn id="60" dur="500"/>
                                        <p:tgtEl>
                                          <p:spTgt spid="7194"/>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xit" presetSubtype="10" fill="hold" grpId="1" nodeType="clickEffect">
                                  <p:stCondLst>
                                    <p:cond delay="0"/>
                                  </p:stCondLst>
                                  <p:childTnLst>
                                    <p:animEffect transition="out" filter="blinds(horizontal)">
                                      <p:cBhvr>
                                        <p:cTn id="64" dur="500"/>
                                        <p:tgtEl>
                                          <p:spTgt spid="7206"/>
                                        </p:tgtEl>
                                      </p:cBhvr>
                                    </p:animEffect>
                                    <p:set>
                                      <p:cBhvr>
                                        <p:cTn id="65" dur="1" fill="hold">
                                          <p:stCondLst>
                                            <p:cond delay="499"/>
                                          </p:stCondLst>
                                        </p:cTn>
                                        <p:tgtEl>
                                          <p:spTgt spid="7206"/>
                                        </p:tgtEl>
                                        <p:attrNameLst>
                                          <p:attrName>style.visibility</p:attrName>
                                        </p:attrNameLst>
                                      </p:cBhvr>
                                      <p:to>
                                        <p:strVal val="hidden"/>
                                      </p:to>
                                    </p:set>
                                  </p:childTnLst>
                                </p:cTn>
                              </p:par>
                              <p:par>
                                <p:cTn id="66" presetID="3" presetClass="exit" presetSubtype="10" fill="hold" grpId="1" nodeType="withEffect">
                                  <p:stCondLst>
                                    <p:cond delay="0"/>
                                  </p:stCondLst>
                                  <p:childTnLst>
                                    <p:animEffect transition="out" filter="blinds(horizontal)">
                                      <p:cBhvr>
                                        <p:cTn id="67" dur="500"/>
                                        <p:tgtEl>
                                          <p:spTgt spid="7193"/>
                                        </p:tgtEl>
                                      </p:cBhvr>
                                    </p:animEffect>
                                    <p:set>
                                      <p:cBhvr>
                                        <p:cTn id="68" dur="1" fill="hold">
                                          <p:stCondLst>
                                            <p:cond delay="499"/>
                                          </p:stCondLst>
                                        </p:cTn>
                                        <p:tgtEl>
                                          <p:spTgt spid="7193"/>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7202"/>
                                        </p:tgtEl>
                                        <p:attrNameLst>
                                          <p:attrName>style.visibility</p:attrName>
                                        </p:attrNameLst>
                                      </p:cBhvr>
                                      <p:to>
                                        <p:strVal val="visible"/>
                                      </p:to>
                                    </p:set>
                                    <p:animEffect transition="in" filter="blinds(horizontal)">
                                      <p:cBhvr>
                                        <p:cTn id="73" dur="500"/>
                                        <p:tgtEl>
                                          <p:spTgt spid="7202"/>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7204"/>
                                        </p:tgtEl>
                                        <p:attrNameLst>
                                          <p:attrName>style.visibility</p:attrName>
                                        </p:attrNameLst>
                                      </p:cBhvr>
                                      <p:to>
                                        <p:strVal val="visible"/>
                                      </p:to>
                                    </p:set>
                                    <p:animEffect transition="in" filter="blinds(horizontal)">
                                      <p:cBhvr>
                                        <p:cTn id="78" dur="500"/>
                                        <p:tgtEl>
                                          <p:spTgt spid="7204"/>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3" presetClass="entr" presetSubtype="10" fill="hold" nodeType="clickEffect">
                                  <p:stCondLst>
                                    <p:cond delay="0"/>
                                  </p:stCondLst>
                                  <p:childTnLst>
                                    <p:set>
                                      <p:cBhvr>
                                        <p:cTn id="82" dur="1" fill="hold">
                                          <p:stCondLst>
                                            <p:cond delay="0"/>
                                          </p:stCondLst>
                                        </p:cTn>
                                        <p:tgtEl>
                                          <p:spTgt spid="7195"/>
                                        </p:tgtEl>
                                        <p:attrNameLst>
                                          <p:attrName>style.visibility</p:attrName>
                                        </p:attrNameLst>
                                      </p:cBhvr>
                                      <p:to>
                                        <p:strVal val="visible"/>
                                      </p:to>
                                    </p:set>
                                    <p:animEffect transition="in" filter="blinds(horizontal)">
                                      <p:cBhvr>
                                        <p:cTn id="83" dur="500"/>
                                        <p:tgtEl>
                                          <p:spTgt spid="7195"/>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3" presetClass="exit" presetSubtype="10" fill="hold" grpId="1" nodeType="clickEffect">
                                  <p:stCondLst>
                                    <p:cond delay="0"/>
                                  </p:stCondLst>
                                  <p:childTnLst>
                                    <p:animEffect transition="out" filter="blinds(horizontal)">
                                      <p:cBhvr>
                                        <p:cTn id="87" dur="500"/>
                                        <p:tgtEl>
                                          <p:spTgt spid="7204"/>
                                        </p:tgtEl>
                                      </p:cBhvr>
                                    </p:animEffect>
                                    <p:set>
                                      <p:cBhvr>
                                        <p:cTn id="88" dur="1" fill="hold">
                                          <p:stCondLst>
                                            <p:cond delay="499"/>
                                          </p:stCondLst>
                                        </p:cTn>
                                        <p:tgtEl>
                                          <p:spTgt spid="7204"/>
                                        </p:tgtEl>
                                        <p:attrNameLst>
                                          <p:attrName>style.visibility</p:attrName>
                                        </p:attrNameLst>
                                      </p:cBhvr>
                                      <p:to>
                                        <p:strVal val="hidden"/>
                                      </p:to>
                                    </p:set>
                                  </p:childTnLst>
                                </p:cTn>
                              </p:par>
                              <p:par>
                                <p:cTn id="89" presetID="3" presetClass="exit" presetSubtype="10" fill="hold" grpId="1" nodeType="withEffect">
                                  <p:stCondLst>
                                    <p:cond delay="0"/>
                                  </p:stCondLst>
                                  <p:childTnLst>
                                    <p:animEffect transition="out" filter="blinds(horizontal)">
                                      <p:cBhvr>
                                        <p:cTn id="90" dur="500"/>
                                        <p:tgtEl>
                                          <p:spTgt spid="7202"/>
                                        </p:tgtEl>
                                      </p:cBhvr>
                                    </p:animEffect>
                                    <p:set>
                                      <p:cBhvr>
                                        <p:cTn id="91" dur="1" fill="hold">
                                          <p:stCondLst>
                                            <p:cond delay="499"/>
                                          </p:stCondLst>
                                        </p:cTn>
                                        <p:tgtEl>
                                          <p:spTgt spid="7202"/>
                                        </p:tgtEl>
                                        <p:attrNameLst>
                                          <p:attrName>style.visibility</p:attrName>
                                        </p:attrNameLst>
                                      </p:cBhvr>
                                      <p:to>
                                        <p:strVal val="hidden"/>
                                      </p:to>
                                    </p:set>
                                  </p:childTnLst>
                                </p:cTn>
                              </p:par>
                            </p:childTnLst>
                          </p:cTn>
                        </p:par>
                      </p:childTnLst>
                    </p:cTn>
                  </p:par>
                  <p:par>
                    <p:cTn id="92" fill="hold" nodeType="clickPar">
                      <p:stCondLst>
                        <p:cond delay="indefinite"/>
                      </p:stCondLst>
                      <p:childTnLst>
                        <p:par>
                          <p:cTn id="93" fill="hold" nodeType="withGroup">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7201"/>
                                        </p:tgtEl>
                                        <p:attrNameLst>
                                          <p:attrName>style.visibility</p:attrName>
                                        </p:attrNameLst>
                                      </p:cBhvr>
                                      <p:to>
                                        <p:strVal val="visible"/>
                                      </p:to>
                                    </p:set>
                                    <p:animEffect transition="in" filter="blinds(horizontal)">
                                      <p:cBhvr>
                                        <p:cTn id="96" dur="500"/>
                                        <p:tgtEl>
                                          <p:spTgt spid="7201"/>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7205"/>
                                        </p:tgtEl>
                                        <p:attrNameLst>
                                          <p:attrName>style.visibility</p:attrName>
                                        </p:attrNameLst>
                                      </p:cBhvr>
                                      <p:to>
                                        <p:strVal val="visible"/>
                                      </p:to>
                                    </p:set>
                                    <p:animEffect transition="in" filter="blinds(horizontal)">
                                      <p:cBhvr>
                                        <p:cTn id="101" dur="500"/>
                                        <p:tgtEl>
                                          <p:spTgt spid="7205"/>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3" presetClass="entr" presetSubtype="10" fill="hold" nodeType="clickEffect">
                                  <p:stCondLst>
                                    <p:cond delay="0"/>
                                  </p:stCondLst>
                                  <p:childTnLst>
                                    <p:set>
                                      <p:cBhvr>
                                        <p:cTn id="105" dur="1" fill="hold">
                                          <p:stCondLst>
                                            <p:cond delay="0"/>
                                          </p:stCondLst>
                                        </p:cTn>
                                        <p:tgtEl>
                                          <p:spTgt spid="7196"/>
                                        </p:tgtEl>
                                        <p:attrNameLst>
                                          <p:attrName>style.visibility</p:attrName>
                                        </p:attrNameLst>
                                      </p:cBhvr>
                                      <p:to>
                                        <p:strVal val="visible"/>
                                      </p:to>
                                    </p:set>
                                    <p:animEffect transition="in" filter="blinds(horizontal)">
                                      <p:cBhvr>
                                        <p:cTn id="106" dur="500"/>
                                        <p:tgtEl>
                                          <p:spTgt spid="7196"/>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3" presetClass="exit" presetSubtype="10" fill="hold" grpId="1" nodeType="clickEffect">
                                  <p:stCondLst>
                                    <p:cond delay="0"/>
                                  </p:stCondLst>
                                  <p:childTnLst>
                                    <p:animEffect transition="out" filter="blinds(horizontal)">
                                      <p:cBhvr>
                                        <p:cTn id="110" dur="500"/>
                                        <p:tgtEl>
                                          <p:spTgt spid="7205"/>
                                        </p:tgtEl>
                                      </p:cBhvr>
                                    </p:animEffect>
                                    <p:set>
                                      <p:cBhvr>
                                        <p:cTn id="111" dur="1" fill="hold">
                                          <p:stCondLst>
                                            <p:cond delay="499"/>
                                          </p:stCondLst>
                                        </p:cTn>
                                        <p:tgtEl>
                                          <p:spTgt spid="7205"/>
                                        </p:tgtEl>
                                        <p:attrNameLst>
                                          <p:attrName>style.visibility</p:attrName>
                                        </p:attrNameLst>
                                      </p:cBhvr>
                                      <p:to>
                                        <p:strVal val="hidden"/>
                                      </p:to>
                                    </p:set>
                                  </p:childTnLst>
                                </p:cTn>
                              </p:par>
                              <p:par>
                                <p:cTn id="112" presetID="3" presetClass="exit" presetSubtype="10" fill="hold" grpId="1" nodeType="withEffect">
                                  <p:stCondLst>
                                    <p:cond delay="0"/>
                                  </p:stCondLst>
                                  <p:childTnLst>
                                    <p:animEffect transition="out" filter="blinds(horizontal)">
                                      <p:cBhvr>
                                        <p:cTn id="113" dur="500"/>
                                        <p:tgtEl>
                                          <p:spTgt spid="7201"/>
                                        </p:tgtEl>
                                      </p:cBhvr>
                                    </p:animEffect>
                                    <p:set>
                                      <p:cBhvr>
                                        <p:cTn id="114" dur="1" fill="hold">
                                          <p:stCondLst>
                                            <p:cond delay="499"/>
                                          </p:stCondLst>
                                        </p:cTn>
                                        <p:tgtEl>
                                          <p:spTgt spid="7201"/>
                                        </p:tgtEl>
                                        <p:attrNameLst>
                                          <p:attrName>style.visibility</p:attrName>
                                        </p:attrNameLst>
                                      </p:cBhvr>
                                      <p:to>
                                        <p:strVal val="hidden"/>
                                      </p:to>
                                    </p:se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7203"/>
                                        </p:tgtEl>
                                        <p:attrNameLst>
                                          <p:attrName>style.visibility</p:attrName>
                                        </p:attrNameLst>
                                      </p:cBhvr>
                                      <p:to>
                                        <p:strVal val="visible"/>
                                      </p:to>
                                    </p:set>
                                    <p:animEffect transition="in" filter="blinds(horizontal)">
                                      <p:cBhvr>
                                        <p:cTn id="119" dur="500"/>
                                        <p:tgtEl>
                                          <p:spTgt spid="7203"/>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nodeType="clickEffect">
                                  <p:stCondLst>
                                    <p:cond delay="0"/>
                                  </p:stCondLst>
                                  <p:childTnLst>
                                    <p:set>
                                      <p:cBhvr>
                                        <p:cTn id="123" dur="1" fill="hold">
                                          <p:stCondLst>
                                            <p:cond delay="0"/>
                                          </p:stCondLst>
                                        </p:cTn>
                                        <p:tgtEl>
                                          <p:spTgt spid="7197"/>
                                        </p:tgtEl>
                                        <p:attrNameLst>
                                          <p:attrName>style.visibility</p:attrName>
                                        </p:attrNameLst>
                                      </p:cBhvr>
                                      <p:to>
                                        <p:strVal val="visible"/>
                                      </p:to>
                                    </p:set>
                                    <p:animEffect transition="in" filter="blinds(horizontal)">
                                      <p:cBhvr>
                                        <p:cTn id="124" dur="500"/>
                                        <p:tgtEl>
                                          <p:spTgt spid="7197"/>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7199"/>
                                        </p:tgtEl>
                                        <p:attrNameLst>
                                          <p:attrName>style.visibility</p:attrName>
                                        </p:attrNameLst>
                                      </p:cBhvr>
                                      <p:to>
                                        <p:strVal val="visible"/>
                                      </p:to>
                                    </p:set>
                                    <p:animEffect transition="in" filter="blinds(horizontal)">
                                      <p:cBhvr>
                                        <p:cTn id="129" dur="500"/>
                                        <p:tgtEl>
                                          <p:spTgt spid="7199"/>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7200"/>
                                        </p:tgtEl>
                                        <p:attrNameLst>
                                          <p:attrName>style.visibility</p:attrName>
                                        </p:attrNameLst>
                                      </p:cBhvr>
                                      <p:to>
                                        <p:strVal val="visible"/>
                                      </p:to>
                                    </p:set>
                                    <p:animEffect transition="in" filter="blinds(horizontal)">
                                      <p:cBhvr>
                                        <p:cTn id="134" dur="500"/>
                                        <p:tgtEl>
                                          <p:spTgt spid="7200"/>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10" fill="hold" nodeType="clickEffect">
                                  <p:stCondLst>
                                    <p:cond delay="0"/>
                                  </p:stCondLst>
                                  <p:childTnLst>
                                    <p:set>
                                      <p:cBhvr>
                                        <p:cTn id="138" dur="1" fill="hold">
                                          <p:stCondLst>
                                            <p:cond delay="0"/>
                                          </p:stCondLst>
                                        </p:cTn>
                                        <p:tgtEl>
                                          <p:spTgt spid="7198"/>
                                        </p:tgtEl>
                                        <p:attrNameLst>
                                          <p:attrName>style.visibility</p:attrName>
                                        </p:attrNameLst>
                                      </p:cBhvr>
                                      <p:to>
                                        <p:strVal val="visible"/>
                                      </p:to>
                                    </p:set>
                                    <p:animEffect transition="in" filter="blinds(horizontal)">
                                      <p:cBhvr>
                                        <p:cTn id="139" dur="500"/>
                                        <p:tgtEl>
                                          <p:spTgt spid="7198"/>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7207"/>
                                        </p:tgtEl>
                                        <p:attrNameLst>
                                          <p:attrName>style.visibility</p:attrName>
                                        </p:attrNameLst>
                                      </p:cBhvr>
                                      <p:to>
                                        <p:strVal val="visible"/>
                                      </p:to>
                                    </p:set>
                                    <p:animEffect transition="in" filter="blinds(horizontal)">
                                      <p:cBhvr>
                                        <p:cTn id="144" dur="500"/>
                                        <p:tgtEl>
                                          <p:spTgt spid="72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p:bldP spid="7177" grpId="0"/>
      <p:bldP spid="7178" grpId="0"/>
      <p:bldP spid="7179" grpId="0"/>
      <p:bldP spid="7183" grpId="0"/>
      <p:bldP spid="7184" grpId="0"/>
      <p:bldP spid="7185" grpId="0"/>
      <p:bldP spid="7189" grpId="0"/>
      <p:bldP spid="7190" grpId="0"/>
      <p:bldP spid="7193" grpId="0" animBg="1"/>
      <p:bldP spid="7193" grpId="1" animBg="1"/>
      <p:bldP spid="7199" grpId="0" animBg="1"/>
      <p:bldP spid="7200" grpId="0"/>
      <p:bldP spid="7201" grpId="0" animBg="1"/>
      <p:bldP spid="7201" grpId="1" animBg="1"/>
      <p:bldP spid="7202" grpId="0" animBg="1"/>
      <p:bldP spid="7202" grpId="1" animBg="1"/>
      <p:bldP spid="7203" grpId="0"/>
      <p:bldP spid="7204" grpId="0" animBg="1"/>
      <p:bldP spid="7204" grpId="1" animBg="1"/>
      <p:bldP spid="7205" grpId="0" animBg="1"/>
      <p:bldP spid="7205" grpId="1" animBg="1"/>
      <p:bldP spid="7206" grpId="0" animBg="1"/>
      <p:bldP spid="7206" grpId="1" animBg="1"/>
      <p:bldP spid="720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Unit </a:t>
            </a:r>
            <a:r>
              <a:rPr lang="en-US" b="1" dirty="0" smtClean="0"/>
              <a:t>Circle</a:t>
            </a:r>
            <a:endParaRPr lang="en-US" dirty="0"/>
          </a:p>
        </p:txBody>
      </p:sp>
      <p:pic>
        <p:nvPicPr>
          <p:cNvPr id="4" name="Content Placeholder 3" descr="http://www.mathsisfun.com/geometry/images/circle-unit.gif"/>
          <p:cNvPicPr>
            <a:picLocks noGrp="1"/>
          </p:cNvPicPr>
          <p:nvPr>
            <p:ph idx="1"/>
          </p:nvPr>
        </p:nvPicPr>
        <p:blipFill>
          <a:blip r:embed="rId3" cstate="print"/>
          <a:srcRect/>
          <a:stretch>
            <a:fillRect/>
          </a:stretch>
        </p:blipFill>
        <p:spPr bwMode="auto">
          <a:xfrm>
            <a:off x="3400424" y="1591543"/>
            <a:ext cx="2343150" cy="2095500"/>
          </a:xfrm>
          <a:prstGeom prst="rect">
            <a:avLst/>
          </a:prstGeom>
          <a:noFill/>
          <a:ln w="9525">
            <a:noFill/>
            <a:miter lim="800000"/>
            <a:headEnd/>
            <a:tailEnd/>
          </a:ln>
        </p:spPr>
      </p:pic>
      <p:sp>
        <p:nvSpPr>
          <p:cNvPr id="5" name="Rectangle 4"/>
          <p:cNvSpPr/>
          <p:nvPr/>
        </p:nvSpPr>
        <p:spPr>
          <a:xfrm>
            <a:off x="1772529" y="4301589"/>
            <a:ext cx="4958862" cy="923330"/>
          </a:xfrm>
          <a:prstGeom prst="rect">
            <a:avLst/>
          </a:prstGeom>
        </p:spPr>
        <p:txBody>
          <a:bodyPr wrap="square">
            <a:spAutoFit/>
          </a:bodyPr>
          <a:lstStyle/>
          <a:p>
            <a:r>
              <a:rPr lang="en-US" dirty="0" smtClean="0"/>
              <a:t>The "Unit Circle" is a circle with a radius of 1</a:t>
            </a:r>
            <a:r>
              <a:rPr lang="en-US" dirty="0" smtClean="0"/>
              <a:t>.</a:t>
            </a:r>
          </a:p>
          <a:p>
            <a:endParaRPr lang="en-US" dirty="0" smtClean="0"/>
          </a:p>
          <a:p>
            <a:r>
              <a:rPr lang="en-US" dirty="0" smtClean="0"/>
              <a:t>Derivation of  Basic Identity :  </a:t>
            </a:r>
            <a:endParaRPr lang="en-US" dirty="0"/>
          </a:p>
        </p:txBody>
      </p:sp>
      <p:graphicFrame>
        <p:nvGraphicFramePr>
          <p:cNvPr id="46082" name="Object 2"/>
          <p:cNvGraphicFramePr>
            <a:graphicFrameLocks noChangeAspect="1"/>
          </p:cNvGraphicFramePr>
          <p:nvPr/>
        </p:nvGraphicFramePr>
        <p:xfrm>
          <a:off x="2876843" y="5536810"/>
          <a:ext cx="2895600" cy="520700"/>
        </p:xfrm>
        <a:graphic>
          <a:graphicData uri="http://schemas.openxmlformats.org/presentationml/2006/ole">
            <p:oleObj spid="_x0000_s46082" name="Equation" r:id="rId4" imgW="1104900" imgH="203200"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6082"/>
                                        </p:tgtEl>
                                        <p:attrNameLst>
                                          <p:attrName>style.visibility</p:attrName>
                                        </p:attrNameLst>
                                      </p:cBhvr>
                                      <p:to>
                                        <p:strVal val="visible"/>
                                      </p:to>
                                    </p:set>
                                    <p:animEffect transition="in" filter="blinds(horizontal)">
                                      <p:cBhvr>
                                        <p:cTn id="7" dur="500"/>
                                        <p:tgtEl>
                                          <p:spTgt spid="46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7171" name="Rectangle 3"/>
          <p:cNvSpPr>
            <a:spLocks noGrp="1" noChangeArrowheads="1"/>
          </p:cNvSpPr>
          <p:nvPr>
            <p:ph type="body" idx="1"/>
          </p:nvPr>
        </p:nvSpPr>
        <p:spPr>
          <a:xfrm>
            <a:off x="228600" y="1600200"/>
            <a:ext cx="4419600" cy="4525963"/>
          </a:xfrm>
        </p:spPr>
        <p:txBody>
          <a:bodyPr/>
          <a:lstStyle/>
          <a:p>
            <a:pPr marL="0" indent="0" algn="ctr" eaLnBrk="1" hangingPunct="1">
              <a:buFontTx/>
              <a:buNone/>
            </a:pPr>
            <a:r>
              <a:rPr lang="en-GB" altLang="en-US" sz="1800" b="1" u="sng" smtClean="0">
                <a:latin typeface="Comic Sans MS" pitchFamily="66" charset="0"/>
              </a:rPr>
              <a:t>You need to be able to use the Trigonometrical identities</a:t>
            </a:r>
            <a:endParaRPr lang="en-GB" altLang="en-US" sz="1800" smtClean="0">
              <a:latin typeface="Comic Sans MS" pitchFamily="66" charset="0"/>
            </a:endParaRPr>
          </a:p>
        </p:txBody>
      </p:sp>
      <p:sp>
        <p:nvSpPr>
          <p:cNvPr id="7172" name="Text Box 4"/>
          <p:cNvSpPr txBox="1">
            <a:spLocks noChangeArrowheads="1"/>
          </p:cNvSpPr>
          <p:nvPr/>
        </p:nvSpPr>
        <p:spPr bwMode="auto">
          <a:xfrm>
            <a:off x="8550275" y="6491288"/>
            <a:ext cx="593725"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10A</a:t>
            </a:r>
          </a:p>
        </p:txBody>
      </p:sp>
      <p:graphicFrame>
        <p:nvGraphicFramePr>
          <p:cNvPr id="10290" name="Object 50"/>
          <p:cNvGraphicFramePr>
            <a:graphicFrameLocks noChangeAspect="1"/>
          </p:cNvGraphicFramePr>
          <p:nvPr/>
        </p:nvGraphicFramePr>
        <p:xfrm>
          <a:off x="1355725" y="2438400"/>
          <a:ext cx="2165350" cy="987425"/>
        </p:xfrm>
        <a:graphic>
          <a:graphicData uri="http://schemas.openxmlformats.org/presentationml/2006/ole">
            <p:oleObj spid="_x0000_s7182" name="Equation" r:id="rId3" imgW="863225" imgH="393529" progId="">
              <p:embed/>
            </p:oleObj>
          </a:graphicData>
        </a:graphic>
      </p:graphicFrame>
      <p:graphicFrame>
        <p:nvGraphicFramePr>
          <p:cNvPr id="10291" name="Object 51"/>
          <p:cNvGraphicFramePr>
            <a:graphicFrameLocks noChangeAspect="1"/>
          </p:cNvGraphicFramePr>
          <p:nvPr/>
        </p:nvGraphicFramePr>
        <p:xfrm>
          <a:off x="5029200" y="2667000"/>
          <a:ext cx="2895600" cy="528638"/>
        </p:xfrm>
        <a:graphic>
          <a:graphicData uri="http://schemas.openxmlformats.org/presentationml/2006/ole">
            <p:oleObj spid="_x0000_s7183" name="Equation" r:id="rId4" imgW="1104900" imgH="203200" progId="">
              <p:embed/>
            </p:oleObj>
          </a:graphicData>
        </a:graphic>
      </p:graphicFrame>
      <p:graphicFrame>
        <p:nvGraphicFramePr>
          <p:cNvPr id="10292" name="Object 52"/>
          <p:cNvGraphicFramePr>
            <a:graphicFrameLocks noChangeAspect="1"/>
          </p:cNvGraphicFramePr>
          <p:nvPr/>
        </p:nvGraphicFramePr>
        <p:xfrm>
          <a:off x="1189038" y="4495800"/>
          <a:ext cx="2422525" cy="925513"/>
        </p:xfrm>
        <a:graphic>
          <a:graphicData uri="http://schemas.openxmlformats.org/presentationml/2006/ole">
            <p:oleObj spid="_x0000_s7184" name="Equation" r:id="rId5" imgW="1028254" imgH="393529" progId="">
              <p:embed/>
            </p:oleObj>
          </a:graphicData>
        </a:graphic>
      </p:graphicFrame>
      <p:graphicFrame>
        <p:nvGraphicFramePr>
          <p:cNvPr id="10293" name="Object 53"/>
          <p:cNvGraphicFramePr>
            <a:graphicFrameLocks noChangeAspect="1"/>
          </p:cNvGraphicFramePr>
          <p:nvPr/>
        </p:nvGraphicFramePr>
        <p:xfrm>
          <a:off x="4648200" y="4648200"/>
          <a:ext cx="4114800" cy="554038"/>
        </p:xfrm>
        <a:graphic>
          <a:graphicData uri="http://schemas.openxmlformats.org/presentationml/2006/ole">
            <p:oleObj spid="_x0000_s7185" name="Equation" r:id="rId6" imgW="1497950" imgH="203112" progId="">
              <p:embed/>
            </p:oleObj>
          </a:graphicData>
        </a:graphic>
      </p:graphicFrame>
      <p:sp>
        <p:nvSpPr>
          <p:cNvPr id="10294" name="Line 54"/>
          <p:cNvSpPr>
            <a:spLocks noChangeShapeType="1"/>
          </p:cNvSpPr>
          <p:nvPr/>
        </p:nvSpPr>
        <p:spPr bwMode="auto">
          <a:xfrm>
            <a:off x="2362200" y="3657600"/>
            <a:ext cx="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0295" name="Line 55"/>
          <p:cNvSpPr>
            <a:spLocks noChangeShapeType="1"/>
          </p:cNvSpPr>
          <p:nvPr/>
        </p:nvSpPr>
        <p:spPr bwMode="auto">
          <a:xfrm>
            <a:off x="6477000" y="3657600"/>
            <a:ext cx="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10296" name="Text Box 56"/>
          <p:cNvSpPr txBox="1">
            <a:spLocks noChangeArrowheads="1"/>
          </p:cNvSpPr>
          <p:nvPr/>
        </p:nvSpPr>
        <p:spPr bwMode="auto">
          <a:xfrm>
            <a:off x="2819400" y="5791200"/>
            <a:ext cx="3276600" cy="59055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a:solidFill>
                  <a:srgbClr val="FF0000"/>
                </a:solidFill>
                <a:latin typeface="Comic Sans MS" pitchFamily="66" charset="0"/>
              </a:rPr>
              <a:t>The Identities are unchanged if there is a value in front of </a:t>
            </a:r>
            <a:r>
              <a:rPr lang="el-GR" altLang="en-US" sz="1600">
                <a:solidFill>
                  <a:srgbClr val="FF0000"/>
                </a:solidFill>
                <a:latin typeface="Comic Sans MS" pitchFamily="66" charset="0"/>
              </a:rPr>
              <a:t>θ</a:t>
            </a:r>
            <a:r>
              <a:rPr lang="en-GB" altLang="en-US" sz="1600">
                <a:solidFill>
                  <a:srgbClr val="FF0000"/>
                </a:solidFill>
                <a:latin typeface="Comic Sans MS" pitchFamily="66" charset="0"/>
              </a:rPr>
              <a:t>.</a:t>
            </a:r>
            <a:endParaRPr lang="el-GR" altLang="en-US" sz="1600">
              <a:solidFill>
                <a:srgbClr val="FF0000"/>
              </a:solidFill>
              <a:latin typeface="Comic Sans MS" pitchFamily="66" charset="0"/>
            </a:endParaRPr>
          </a:p>
        </p:txBody>
      </p:sp>
      <p:pic>
        <p:nvPicPr>
          <p:cNvPr id="7180" name="Picture 57" descr="identity"/>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181" name="Picture 58" descr="identity"/>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830580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290"/>
                                        </p:tgtEl>
                                        <p:attrNameLst>
                                          <p:attrName>style.visibility</p:attrName>
                                        </p:attrNameLst>
                                      </p:cBhvr>
                                      <p:to>
                                        <p:strVal val="visible"/>
                                      </p:to>
                                    </p:set>
                                    <p:animEffect transition="in" filter="blinds(horizontal)">
                                      <p:cBhvr>
                                        <p:cTn id="7" dur="500"/>
                                        <p:tgtEl>
                                          <p:spTgt spid="102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294"/>
                                        </p:tgtEl>
                                        <p:attrNameLst>
                                          <p:attrName>style.visibility</p:attrName>
                                        </p:attrNameLst>
                                      </p:cBhvr>
                                      <p:to>
                                        <p:strVal val="visible"/>
                                      </p:to>
                                    </p:set>
                                    <p:animEffect transition="in" filter="blinds(horizontal)">
                                      <p:cBhvr>
                                        <p:cTn id="12" dur="500"/>
                                        <p:tgtEl>
                                          <p:spTgt spid="1029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0292"/>
                                        </p:tgtEl>
                                        <p:attrNameLst>
                                          <p:attrName>style.visibility</p:attrName>
                                        </p:attrNameLst>
                                      </p:cBhvr>
                                      <p:to>
                                        <p:strVal val="visible"/>
                                      </p:to>
                                    </p:set>
                                    <p:animEffect transition="in" filter="blinds(horizontal)">
                                      <p:cBhvr>
                                        <p:cTn id="17" dur="500"/>
                                        <p:tgtEl>
                                          <p:spTgt spid="1029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0291"/>
                                        </p:tgtEl>
                                        <p:attrNameLst>
                                          <p:attrName>style.visibility</p:attrName>
                                        </p:attrNameLst>
                                      </p:cBhvr>
                                      <p:to>
                                        <p:strVal val="visible"/>
                                      </p:to>
                                    </p:set>
                                    <p:animEffect transition="in" filter="blinds(horizontal)">
                                      <p:cBhvr>
                                        <p:cTn id="22" dur="500"/>
                                        <p:tgtEl>
                                          <p:spTgt spid="1029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295"/>
                                        </p:tgtEl>
                                        <p:attrNameLst>
                                          <p:attrName>style.visibility</p:attrName>
                                        </p:attrNameLst>
                                      </p:cBhvr>
                                      <p:to>
                                        <p:strVal val="visible"/>
                                      </p:to>
                                    </p:set>
                                    <p:animEffect transition="in" filter="blinds(horizontal)">
                                      <p:cBhvr>
                                        <p:cTn id="27" dur="500"/>
                                        <p:tgtEl>
                                          <p:spTgt spid="1029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0293"/>
                                        </p:tgtEl>
                                        <p:attrNameLst>
                                          <p:attrName>style.visibility</p:attrName>
                                        </p:attrNameLst>
                                      </p:cBhvr>
                                      <p:to>
                                        <p:strVal val="visible"/>
                                      </p:to>
                                    </p:set>
                                    <p:animEffect transition="in" filter="blinds(horizontal)">
                                      <p:cBhvr>
                                        <p:cTn id="32" dur="500"/>
                                        <p:tgtEl>
                                          <p:spTgt spid="1029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296"/>
                                        </p:tgtEl>
                                        <p:attrNameLst>
                                          <p:attrName>style.visibility</p:attrName>
                                        </p:attrNameLst>
                                      </p:cBhvr>
                                      <p:to>
                                        <p:strVal val="visible"/>
                                      </p:to>
                                    </p:set>
                                    <p:animEffect transition="in" filter="blinds(horizontal)">
                                      <p:cBhvr>
                                        <p:cTn id="37" dur="500"/>
                                        <p:tgtEl>
                                          <p:spTgt spid="10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4" grpId="0" animBg="1"/>
      <p:bldP spid="10295" grpId="0" animBg="1"/>
      <p:bldP spid="1029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8195" name="Rectangle 3"/>
          <p:cNvSpPr>
            <a:spLocks noGrp="1" noChangeArrowheads="1"/>
          </p:cNvSpPr>
          <p:nvPr>
            <p:ph type="body" idx="1"/>
          </p:nvPr>
        </p:nvSpPr>
        <p:spPr>
          <a:xfrm>
            <a:off x="228600" y="1600200"/>
            <a:ext cx="4419600" cy="4525963"/>
          </a:xfrm>
        </p:spPr>
        <p:txBody>
          <a:bodyPr/>
          <a:lstStyle/>
          <a:p>
            <a:pPr marL="0" indent="0" algn="ctr" eaLnBrk="1" hangingPunct="1">
              <a:buFontTx/>
              <a:buNone/>
            </a:pPr>
            <a:r>
              <a:rPr lang="en-GB" altLang="en-US" sz="1800" b="1" u="sng" smtClean="0">
                <a:latin typeface="Comic Sans MS" pitchFamily="66" charset="0"/>
              </a:rPr>
              <a:t>You need to be able to use the Trigonometrical identities</a:t>
            </a:r>
            <a:endParaRPr lang="en-GB" altLang="en-US" sz="1800" smtClean="0">
              <a:latin typeface="Comic Sans MS" pitchFamily="66" charset="0"/>
            </a:endParaRPr>
          </a:p>
          <a:p>
            <a:pPr marL="0" indent="0" algn="ctr" eaLnBrk="1" hangingPunct="1">
              <a:buFontTx/>
              <a:buNone/>
            </a:pPr>
            <a:endParaRPr lang="en-GB" altLang="en-US" sz="1800" smtClean="0">
              <a:latin typeface="Comic Sans MS" pitchFamily="66" charset="0"/>
            </a:endParaRPr>
          </a:p>
          <a:p>
            <a:pPr marL="0" indent="0" algn="ctr" eaLnBrk="1" hangingPunct="1">
              <a:buFontTx/>
              <a:buNone/>
            </a:pPr>
            <a:r>
              <a:rPr lang="en-GB" altLang="en-US" sz="1600" smtClean="0">
                <a:latin typeface="Comic Sans MS" pitchFamily="66" charset="0"/>
              </a:rPr>
              <a:t>You will need to </a:t>
            </a:r>
            <a:r>
              <a:rPr lang="en-GB" altLang="en-US" sz="1600" u="sng" smtClean="0">
                <a:latin typeface="Comic Sans MS" pitchFamily="66" charset="0"/>
              </a:rPr>
              <a:t>spend a lot of time</a:t>
            </a:r>
            <a:r>
              <a:rPr lang="en-GB" altLang="en-US" sz="1600" smtClean="0">
                <a:latin typeface="Comic Sans MS" pitchFamily="66" charset="0"/>
              </a:rPr>
              <a:t> on this topic, and develop your own understanding of how to manipulate these Identities</a:t>
            </a:r>
          </a:p>
        </p:txBody>
      </p:sp>
      <p:sp>
        <p:nvSpPr>
          <p:cNvPr id="8196" name="Text Box 4"/>
          <p:cNvSpPr txBox="1">
            <a:spLocks noChangeArrowheads="1"/>
          </p:cNvSpPr>
          <p:nvPr/>
        </p:nvSpPr>
        <p:spPr bwMode="auto">
          <a:xfrm>
            <a:off x="8550275" y="6491288"/>
            <a:ext cx="593725"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10A</a:t>
            </a:r>
          </a:p>
        </p:txBody>
      </p:sp>
      <p:graphicFrame>
        <p:nvGraphicFramePr>
          <p:cNvPr id="8197" name="Object 5"/>
          <p:cNvGraphicFramePr>
            <a:graphicFrameLocks noChangeAspect="1"/>
          </p:cNvGraphicFramePr>
          <p:nvPr/>
        </p:nvGraphicFramePr>
        <p:xfrm>
          <a:off x="1666875" y="3962400"/>
          <a:ext cx="1392238" cy="635000"/>
        </p:xfrm>
        <a:graphic>
          <a:graphicData uri="http://schemas.openxmlformats.org/presentationml/2006/ole">
            <p:oleObj spid="_x0000_s8206" name="Equation" r:id="rId3" imgW="863225" imgH="393529" progId="">
              <p:embed/>
            </p:oleObj>
          </a:graphicData>
        </a:graphic>
      </p:graphicFrame>
      <p:graphicFrame>
        <p:nvGraphicFramePr>
          <p:cNvPr id="8198" name="Object 6"/>
          <p:cNvGraphicFramePr>
            <a:graphicFrameLocks noChangeAspect="1"/>
          </p:cNvGraphicFramePr>
          <p:nvPr/>
        </p:nvGraphicFramePr>
        <p:xfrm>
          <a:off x="1524000" y="4953000"/>
          <a:ext cx="1828800" cy="333375"/>
        </p:xfrm>
        <a:graphic>
          <a:graphicData uri="http://schemas.openxmlformats.org/presentationml/2006/ole">
            <p:oleObj spid="_x0000_s8207" name="Equation" r:id="rId4" imgW="1104900" imgH="203200" progId="">
              <p:embed/>
            </p:oleObj>
          </a:graphicData>
        </a:graphic>
      </p:graphicFrame>
      <p:sp>
        <p:nvSpPr>
          <p:cNvPr id="8199" name="Text Box 13"/>
          <p:cNvSpPr txBox="1">
            <a:spLocks noChangeArrowheads="1"/>
          </p:cNvSpPr>
          <p:nvPr/>
        </p:nvSpPr>
        <p:spPr bwMode="auto">
          <a:xfrm>
            <a:off x="4953000" y="1600200"/>
            <a:ext cx="3581400" cy="655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p>
          <a:p>
            <a:pPr algn="ctr" eaLnBrk="1" hangingPunct="1">
              <a:spcBef>
                <a:spcPct val="50000"/>
              </a:spcBef>
            </a:pPr>
            <a:r>
              <a:rPr lang="en-GB" altLang="en-US" sz="1400">
                <a:latin typeface="Comic Sans MS" pitchFamily="66" charset="0"/>
              </a:rPr>
              <a:t>Simplify the following Expression:</a:t>
            </a:r>
          </a:p>
        </p:txBody>
      </p:sp>
      <p:graphicFrame>
        <p:nvGraphicFramePr>
          <p:cNvPr id="11278" name="Object 14"/>
          <p:cNvGraphicFramePr>
            <a:graphicFrameLocks noChangeAspect="1"/>
          </p:cNvGraphicFramePr>
          <p:nvPr/>
        </p:nvGraphicFramePr>
        <p:xfrm>
          <a:off x="5105400" y="2514600"/>
          <a:ext cx="1765300" cy="333375"/>
        </p:xfrm>
        <a:graphic>
          <a:graphicData uri="http://schemas.openxmlformats.org/presentationml/2006/ole">
            <p:oleObj spid="_x0000_s8208" name="Equation" r:id="rId5" imgW="1066337" imgH="203112" progId="">
              <p:embed/>
            </p:oleObj>
          </a:graphicData>
        </a:graphic>
      </p:graphicFrame>
      <p:graphicFrame>
        <p:nvGraphicFramePr>
          <p:cNvPr id="11279" name="Object 15"/>
          <p:cNvGraphicFramePr>
            <a:graphicFrameLocks noChangeAspect="1"/>
          </p:cNvGraphicFramePr>
          <p:nvPr/>
        </p:nvGraphicFramePr>
        <p:xfrm>
          <a:off x="5105400" y="3124200"/>
          <a:ext cx="2100263" cy="333375"/>
        </p:xfrm>
        <a:graphic>
          <a:graphicData uri="http://schemas.openxmlformats.org/presentationml/2006/ole">
            <p:oleObj spid="_x0000_s8209" name="Equation" r:id="rId6" imgW="1269449" imgH="203112" progId="">
              <p:embed/>
            </p:oleObj>
          </a:graphicData>
        </a:graphic>
      </p:graphicFrame>
      <p:sp>
        <p:nvSpPr>
          <p:cNvPr id="11280" name="Arc 16"/>
          <p:cNvSpPr>
            <a:spLocks/>
          </p:cNvSpPr>
          <p:nvPr/>
        </p:nvSpPr>
        <p:spPr bwMode="auto">
          <a:xfrm>
            <a:off x="7315200" y="2743200"/>
            <a:ext cx="228600" cy="533400"/>
          </a:xfrm>
          <a:custGeom>
            <a:avLst/>
            <a:gdLst>
              <a:gd name="T0" fmla="*/ 0 w 21600"/>
              <a:gd name="T1" fmla="*/ 0 h 43184"/>
              <a:gd name="T2" fmla="*/ 94530 w 21600"/>
              <a:gd name="T3" fmla="*/ 6588448 h 43184"/>
              <a:gd name="T4" fmla="*/ 0 w 21600"/>
              <a:gd name="T5" fmla="*/ 3295447 h 43184"/>
              <a:gd name="T6" fmla="*/ 0 60000 65536"/>
              <a:gd name="T7" fmla="*/ 0 60000 65536"/>
              <a:gd name="T8" fmla="*/ 0 60000 65536"/>
            </a:gdLst>
            <a:ahLst/>
            <a:cxnLst>
              <a:cxn ang="T6">
                <a:pos x="T0" y="T1"/>
              </a:cxn>
              <a:cxn ang="T7">
                <a:pos x="T2" y="T3"/>
              </a:cxn>
              <a:cxn ang="T8">
                <a:pos x="T4" y="T5"/>
              </a:cxn>
            </a:cxnLst>
            <a:rect l="0" t="0" r="r" b="b"/>
            <a:pathLst>
              <a:path w="21600" h="43184" fill="none" extrusionOk="0">
                <a:moveTo>
                  <a:pt x="-1" y="0"/>
                </a:moveTo>
                <a:cubicBezTo>
                  <a:pt x="11929" y="0"/>
                  <a:pt x="21600" y="9670"/>
                  <a:pt x="21600" y="21600"/>
                </a:cubicBezTo>
                <a:cubicBezTo>
                  <a:pt x="21600" y="33200"/>
                  <a:pt x="12436" y="42730"/>
                  <a:pt x="843" y="43183"/>
                </a:cubicBezTo>
              </a:path>
              <a:path w="21600" h="43184" stroke="0" extrusionOk="0">
                <a:moveTo>
                  <a:pt x="-1" y="0"/>
                </a:moveTo>
                <a:cubicBezTo>
                  <a:pt x="11929" y="0"/>
                  <a:pt x="21600" y="9670"/>
                  <a:pt x="21600" y="21600"/>
                </a:cubicBezTo>
                <a:cubicBezTo>
                  <a:pt x="21600" y="33200"/>
                  <a:pt x="12436" y="42730"/>
                  <a:pt x="843" y="43183"/>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1281" name="Text Box 17"/>
          <p:cNvSpPr txBox="1">
            <a:spLocks noChangeArrowheads="1"/>
          </p:cNvSpPr>
          <p:nvPr/>
        </p:nvSpPr>
        <p:spPr bwMode="auto">
          <a:xfrm>
            <a:off x="7467600" y="2514600"/>
            <a:ext cx="1676400" cy="942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The value in front of </a:t>
            </a:r>
            <a:r>
              <a:rPr lang="el-GR" altLang="en-US" sz="1400">
                <a:solidFill>
                  <a:srgbClr val="FF0000"/>
                </a:solidFill>
                <a:latin typeface="Comic Sans MS" pitchFamily="66" charset="0"/>
              </a:rPr>
              <a:t>θ</a:t>
            </a:r>
            <a:r>
              <a:rPr lang="en-GB" altLang="en-US" sz="1400">
                <a:solidFill>
                  <a:srgbClr val="FF0000"/>
                </a:solidFill>
                <a:latin typeface="Comic Sans MS" pitchFamily="66" charset="0"/>
              </a:rPr>
              <a:t> does not affect the identity</a:t>
            </a:r>
            <a:endParaRPr lang="el-GR" altLang="en-US" sz="1400">
              <a:solidFill>
                <a:srgbClr val="FF0000"/>
              </a:solidFill>
              <a:latin typeface="Comic Sans MS" pitchFamily="66" charset="0"/>
            </a:endParaRPr>
          </a:p>
        </p:txBody>
      </p:sp>
      <p:pic>
        <p:nvPicPr>
          <p:cNvPr id="8204" name="Picture 18" descr="identity"/>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205" name="Picture 19" descr="identity"/>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830580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1278"/>
                                        </p:tgtEl>
                                        <p:attrNameLst>
                                          <p:attrName>style.visibility</p:attrName>
                                        </p:attrNameLst>
                                      </p:cBhvr>
                                      <p:to>
                                        <p:strVal val="visible"/>
                                      </p:to>
                                    </p:set>
                                    <p:animEffect transition="in" filter="blinds(horizontal)">
                                      <p:cBhvr>
                                        <p:cTn id="7" dur="500"/>
                                        <p:tgtEl>
                                          <p:spTgt spid="112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280"/>
                                        </p:tgtEl>
                                        <p:attrNameLst>
                                          <p:attrName>style.visibility</p:attrName>
                                        </p:attrNameLst>
                                      </p:cBhvr>
                                      <p:to>
                                        <p:strVal val="visible"/>
                                      </p:to>
                                    </p:set>
                                    <p:animEffect transition="in" filter="blinds(horizontal)">
                                      <p:cBhvr>
                                        <p:cTn id="12" dur="500"/>
                                        <p:tgtEl>
                                          <p:spTgt spid="1128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281"/>
                                        </p:tgtEl>
                                        <p:attrNameLst>
                                          <p:attrName>style.visibility</p:attrName>
                                        </p:attrNameLst>
                                      </p:cBhvr>
                                      <p:to>
                                        <p:strVal val="visible"/>
                                      </p:to>
                                    </p:set>
                                    <p:animEffect transition="in" filter="blinds(horizontal)">
                                      <p:cBhvr>
                                        <p:cTn id="17" dur="500"/>
                                        <p:tgtEl>
                                          <p:spTgt spid="1128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1279"/>
                                        </p:tgtEl>
                                        <p:attrNameLst>
                                          <p:attrName>style.visibility</p:attrName>
                                        </p:attrNameLst>
                                      </p:cBhvr>
                                      <p:to>
                                        <p:strVal val="visible"/>
                                      </p:to>
                                    </p:set>
                                    <p:animEffect transition="in" filter="blinds(horizontal)">
                                      <p:cBhvr>
                                        <p:cTn id="22" dur="500"/>
                                        <p:tgtEl>
                                          <p:spTgt spid="112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0" grpId="0" animBg="1"/>
      <p:bldP spid="1128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9219" name="Rectangle 3"/>
          <p:cNvSpPr>
            <a:spLocks noGrp="1" noChangeArrowheads="1"/>
          </p:cNvSpPr>
          <p:nvPr>
            <p:ph type="body" idx="1"/>
          </p:nvPr>
        </p:nvSpPr>
        <p:spPr>
          <a:xfrm>
            <a:off x="228600" y="1600200"/>
            <a:ext cx="4419600" cy="4525963"/>
          </a:xfrm>
        </p:spPr>
        <p:txBody>
          <a:bodyPr/>
          <a:lstStyle/>
          <a:p>
            <a:pPr marL="0" indent="0" algn="ctr" eaLnBrk="1" hangingPunct="1">
              <a:buFontTx/>
              <a:buNone/>
            </a:pPr>
            <a:r>
              <a:rPr lang="en-GB" altLang="en-US" sz="1800" b="1" u="sng" smtClean="0">
                <a:latin typeface="Comic Sans MS" pitchFamily="66" charset="0"/>
              </a:rPr>
              <a:t>You need to be able to use the Trigonometrical identities</a:t>
            </a:r>
            <a:endParaRPr lang="en-GB" altLang="en-US" sz="1800" smtClean="0">
              <a:latin typeface="Comic Sans MS" pitchFamily="66" charset="0"/>
            </a:endParaRPr>
          </a:p>
          <a:p>
            <a:pPr marL="0" indent="0" algn="ctr" eaLnBrk="1" hangingPunct="1">
              <a:buFontTx/>
              <a:buNone/>
            </a:pPr>
            <a:endParaRPr lang="en-GB" altLang="en-US" sz="1800" smtClean="0">
              <a:latin typeface="Comic Sans MS" pitchFamily="66" charset="0"/>
            </a:endParaRPr>
          </a:p>
          <a:p>
            <a:pPr marL="0" indent="0" algn="ctr" eaLnBrk="1" hangingPunct="1">
              <a:buFontTx/>
              <a:buNone/>
            </a:pPr>
            <a:r>
              <a:rPr lang="en-GB" altLang="en-US" sz="1600" smtClean="0">
                <a:latin typeface="Comic Sans MS" pitchFamily="66" charset="0"/>
              </a:rPr>
              <a:t>You will need to </a:t>
            </a:r>
            <a:r>
              <a:rPr lang="en-GB" altLang="en-US" sz="1600" u="sng" smtClean="0">
                <a:latin typeface="Comic Sans MS" pitchFamily="66" charset="0"/>
              </a:rPr>
              <a:t>spend a lot of time</a:t>
            </a:r>
            <a:r>
              <a:rPr lang="en-GB" altLang="en-US" sz="1600" smtClean="0">
                <a:latin typeface="Comic Sans MS" pitchFamily="66" charset="0"/>
              </a:rPr>
              <a:t> on this topic, and develop your own understanding of how to manipulate these Identities</a:t>
            </a:r>
          </a:p>
        </p:txBody>
      </p:sp>
      <p:sp>
        <p:nvSpPr>
          <p:cNvPr id="9220" name="Text Box 4"/>
          <p:cNvSpPr txBox="1">
            <a:spLocks noChangeArrowheads="1"/>
          </p:cNvSpPr>
          <p:nvPr/>
        </p:nvSpPr>
        <p:spPr bwMode="auto">
          <a:xfrm>
            <a:off x="8550275" y="6491288"/>
            <a:ext cx="593725"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10A</a:t>
            </a:r>
          </a:p>
        </p:txBody>
      </p:sp>
      <p:graphicFrame>
        <p:nvGraphicFramePr>
          <p:cNvPr id="9221" name="Object 5"/>
          <p:cNvGraphicFramePr>
            <a:graphicFrameLocks noChangeAspect="1"/>
          </p:cNvGraphicFramePr>
          <p:nvPr/>
        </p:nvGraphicFramePr>
        <p:xfrm>
          <a:off x="1666875" y="3962400"/>
          <a:ext cx="1392238" cy="635000"/>
        </p:xfrm>
        <a:graphic>
          <a:graphicData uri="http://schemas.openxmlformats.org/presentationml/2006/ole">
            <p:oleObj spid="_x0000_s9232" name="Equation" r:id="rId3" imgW="863225" imgH="393529" progId="">
              <p:embed/>
            </p:oleObj>
          </a:graphicData>
        </a:graphic>
      </p:graphicFrame>
      <p:graphicFrame>
        <p:nvGraphicFramePr>
          <p:cNvPr id="9222" name="Object 6"/>
          <p:cNvGraphicFramePr>
            <a:graphicFrameLocks noChangeAspect="1"/>
          </p:cNvGraphicFramePr>
          <p:nvPr/>
        </p:nvGraphicFramePr>
        <p:xfrm>
          <a:off x="1524000" y="4953000"/>
          <a:ext cx="1828800" cy="333375"/>
        </p:xfrm>
        <a:graphic>
          <a:graphicData uri="http://schemas.openxmlformats.org/presentationml/2006/ole">
            <p:oleObj spid="_x0000_s9233" name="Equation" r:id="rId4" imgW="1104900" imgH="203200" progId="">
              <p:embed/>
            </p:oleObj>
          </a:graphicData>
        </a:graphic>
      </p:graphicFrame>
      <p:sp>
        <p:nvSpPr>
          <p:cNvPr id="9223" name="Text Box 7"/>
          <p:cNvSpPr txBox="1">
            <a:spLocks noChangeArrowheads="1"/>
          </p:cNvSpPr>
          <p:nvPr/>
        </p:nvSpPr>
        <p:spPr bwMode="auto">
          <a:xfrm>
            <a:off x="4953000" y="1600200"/>
            <a:ext cx="3581400" cy="655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p>
          <a:p>
            <a:pPr algn="ctr" eaLnBrk="1" hangingPunct="1">
              <a:spcBef>
                <a:spcPct val="50000"/>
              </a:spcBef>
            </a:pPr>
            <a:r>
              <a:rPr lang="en-GB" altLang="en-US" sz="1400">
                <a:latin typeface="Comic Sans MS" pitchFamily="66" charset="0"/>
              </a:rPr>
              <a:t>Simplify the following Expression:</a:t>
            </a:r>
          </a:p>
        </p:txBody>
      </p:sp>
      <p:graphicFrame>
        <p:nvGraphicFramePr>
          <p:cNvPr id="9224" name="Object 8"/>
          <p:cNvGraphicFramePr>
            <a:graphicFrameLocks noChangeAspect="1"/>
          </p:cNvGraphicFramePr>
          <p:nvPr/>
        </p:nvGraphicFramePr>
        <p:xfrm>
          <a:off x="6248400" y="2438400"/>
          <a:ext cx="946150" cy="333375"/>
        </p:xfrm>
        <a:graphic>
          <a:graphicData uri="http://schemas.openxmlformats.org/presentationml/2006/ole">
            <p:oleObj spid="_x0000_s9234" name="Equation" r:id="rId5" imgW="571252" imgH="203112" progId="">
              <p:embed/>
            </p:oleObj>
          </a:graphicData>
        </a:graphic>
      </p:graphicFrame>
      <p:graphicFrame>
        <p:nvGraphicFramePr>
          <p:cNvPr id="12297" name="Object 9"/>
          <p:cNvGraphicFramePr>
            <a:graphicFrameLocks noChangeAspect="1"/>
          </p:cNvGraphicFramePr>
          <p:nvPr/>
        </p:nvGraphicFramePr>
        <p:xfrm>
          <a:off x="4876800" y="3581400"/>
          <a:ext cx="1827213" cy="333375"/>
        </p:xfrm>
        <a:graphic>
          <a:graphicData uri="http://schemas.openxmlformats.org/presentationml/2006/ole">
            <p:oleObj spid="_x0000_s9235" name="Equation" r:id="rId6" imgW="1104900" imgH="203200" progId="">
              <p:embed/>
            </p:oleObj>
          </a:graphicData>
        </a:graphic>
      </p:graphicFrame>
      <p:sp>
        <p:nvSpPr>
          <p:cNvPr id="12298" name="Arc 10"/>
          <p:cNvSpPr>
            <a:spLocks/>
          </p:cNvSpPr>
          <p:nvPr/>
        </p:nvSpPr>
        <p:spPr bwMode="auto">
          <a:xfrm>
            <a:off x="7543800" y="3733800"/>
            <a:ext cx="228600" cy="533400"/>
          </a:xfrm>
          <a:custGeom>
            <a:avLst/>
            <a:gdLst>
              <a:gd name="T0" fmla="*/ 0 w 21600"/>
              <a:gd name="T1" fmla="*/ 0 h 43184"/>
              <a:gd name="T2" fmla="*/ 94530 w 21600"/>
              <a:gd name="T3" fmla="*/ 6588448 h 43184"/>
              <a:gd name="T4" fmla="*/ 0 w 21600"/>
              <a:gd name="T5" fmla="*/ 3295447 h 43184"/>
              <a:gd name="T6" fmla="*/ 0 60000 65536"/>
              <a:gd name="T7" fmla="*/ 0 60000 65536"/>
              <a:gd name="T8" fmla="*/ 0 60000 65536"/>
            </a:gdLst>
            <a:ahLst/>
            <a:cxnLst>
              <a:cxn ang="T6">
                <a:pos x="T0" y="T1"/>
              </a:cxn>
              <a:cxn ang="T7">
                <a:pos x="T2" y="T3"/>
              </a:cxn>
              <a:cxn ang="T8">
                <a:pos x="T4" y="T5"/>
              </a:cxn>
            </a:cxnLst>
            <a:rect l="0" t="0" r="r" b="b"/>
            <a:pathLst>
              <a:path w="21600" h="43184" fill="none" extrusionOk="0">
                <a:moveTo>
                  <a:pt x="-1" y="0"/>
                </a:moveTo>
                <a:cubicBezTo>
                  <a:pt x="11929" y="0"/>
                  <a:pt x="21600" y="9670"/>
                  <a:pt x="21600" y="21600"/>
                </a:cubicBezTo>
                <a:cubicBezTo>
                  <a:pt x="21600" y="33200"/>
                  <a:pt x="12436" y="42730"/>
                  <a:pt x="843" y="43183"/>
                </a:cubicBezTo>
              </a:path>
              <a:path w="21600" h="43184" stroke="0" extrusionOk="0">
                <a:moveTo>
                  <a:pt x="-1" y="0"/>
                </a:moveTo>
                <a:cubicBezTo>
                  <a:pt x="11929" y="0"/>
                  <a:pt x="21600" y="9670"/>
                  <a:pt x="21600" y="21600"/>
                </a:cubicBezTo>
                <a:cubicBezTo>
                  <a:pt x="21600" y="33200"/>
                  <a:pt x="12436" y="42730"/>
                  <a:pt x="843" y="43183"/>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2299" name="Text Box 11"/>
          <p:cNvSpPr txBox="1">
            <a:spLocks noChangeArrowheads="1"/>
          </p:cNvSpPr>
          <p:nvPr/>
        </p:nvSpPr>
        <p:spPr bwMode="auto">
          <a:xfrm>
            <a:off x="7696200" y="3733800"/>
            <a:ext cx="12192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Subtract Sin²</a:t>
            </a:r>
            <a:r>
              <a:rPr lang="el-GR" altLang="en-US" sz="1400">
                <a:solidFill>
                  <a:srgbClr val="FF0000"/>
                </a:solidFill>
                <a:latin typeface="Comic Sans MS" pitchFamily="66" charset="0"/>
              </a:rPr>
              <a:t>θ</a:t>
            </a:r>
          </a:p>
        </p:txBody>
      </p:sp>
      <p:graphicFrame>
        <p:nvGraphicFramePr>
          <p:cNvPr id="12300" name="Object 12"/>
          <p:cNvGraphicFramePr>
            <a:graphicFrameLocks noChangeAspect="1"/>
          </p:cNvGraphicFramePr>
          <p:nvPr/>
        </p:nvGraphicFramePr>
        <p:xfrm>
          <a:off x="5638800" y="4114800"/>
          <a:ext cx="1827213" cy="333375"/>
        </p:xfrm>
        <a:graphic>
          <a:graphicData uri="http://schemas.openxmlformats.org/presentationml/2006/ole">
            <p:oleObj spid="_x0000_s9236" name="Equation" r:id="rId7" imgW="1104900" imgH="203200" progId="">
              <p:embed/>
            </p:oleObj>
          </a:graphicData>
        </a:graphic>
      </p:graphicFrame>
      <p:sp>
        <p:nvSpPr>
          <p:cNvPr id="12305" name="Oval 17"/>
          <p:cNvSpPr>
            <a:spLocks noChangeArrowheads="1"/>
          </p:cNvSpPr>
          <p:nvPr/>
        </p:nvSpPr>
        <p:spPr bwMode="auto">
          <a:xfrm>
            <a:off x="5562600" y="4038600"/>
            <a:ext cx="838200" cy="533400"/>
          </a:xfrm>
          <a:prstGeom prst="ellipse">
            <a:avLst/>
          </a:prstGeom>
          <a:noFill/>
          <a:ln w="254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pic>
        <p:nvPicPr>
          <p:cNvPr id="9230" name="Picture 18" descr="identity"/>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231" name="Picture 19" descr="identity"/>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830580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297"/>
                                        </p:tgtEl>
                                        <p:attrNameLst>
                                          <p:attrName>style.visibility</p:attrName>
                                        </p:attrNameLst>
                                      </p:cBhvr>
                                      <p:to>
                                        <p:strVal val="visible"/>
                                      </p:to>
                                    </p:set>
                                    <p:animEffect transition="in" filter="blinds(horizontal)">
                                      <p:cBhvr>
                                        <p:cTn id="7" dur="500"/>
                                        <p:tgtEl>
                                          <p:spTgt spid="1229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298"/>
                                        </p:tgtEl>
                                        <p:attrNameLst>
                                          <p:attrName>style.visibility</p:attrName>
                                        </p:attrNameLst>
                                      </p:cBhvr>
                                      <p:to>
                                        <p:strVal val="visible"/>
                                      </p:to>
                                    </p:set>
                                    <p:animEffect transition="in" filter="blinds(horizontal)">
                                      <p:cBhvr>
                                        <p:cTn id="12" dur="500"/>
                                        <p:tgtEl>
                                          <p:spTgt spid="122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2299"/>
                                        </p:tgtEl>
                                        <p:attrNameLst>
                                          <p:attrName>style.visibility</p:attrName>
                                        </p:attrNameLst>
                                      </p:cBhvr>
                                      <p:to>
                                        <p:strVal val="visible"/>
                                      </p:to>
                                    </p:set>
                                    <p:animEffect transition="in" filter="blinds(horizontal)">
                                      <p:cBhvr>
                                        <p:cTn id="17" dur="500"/>
                                        <p:tgtEl>
                                          <p:spTgt spid="1229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2300"/>
                                        </p:tgtEl>
                                        <p:attrNameLst>
                                          <p:attrName>style.visibility</p:attrName>
                                        </p:attrNameLst>
                                      </p:cBhvr>
                                      <p:to>
                                        <p:strVal val="visible"/>
                                      </p:to>
                                    </p:set>
                                    <p:animEffect transition="in" filter="blinds(horizontal)">
                                      <p:cBhvr>
                                        <p:cTn id="22" dur="500"/>
                                        <p:tgtEl>
                                          <p:spTgt spid="1230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305"/>
                                        </p:tgtEl>
                                        <p:attrNameLst>
                                          <p:attrName>style.visibility</p:attrName>
                                        </p:attrNameLst>
                                      </p:cBhvr>
                                      <p:to>
                                        <p:strVal val="visible"/>
                                      </p:to>
                                    </p:set>
                                    <p:animEffect transition="in" filter="blinds(horizontal)">
                                      <p:cBhvr>
                                        <p:cTn id="27" dur="500"/>
                                        <p:tgtEl>
                                          <p:spTgt spid="123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8" grpId="0" animBg="1"/>
      <p:bldP spid="12299" grpId="0"/>
      <p:bldP spid="1230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04800" y="274638"/>
            <a:ext cx="8534400" cy="1143000"/>
          </a:xfrm>
        </p:spPr>
        <p:txBody>
          <a:bodyPr/>
          <a:lstStyle/>
          <a:p>
            <a:pPr eaLnBrk="1" hangingPunct="1"/>
            <a:r>
              <a:rPr lang="en-GB" altLang="en-US" sz="3400" smtClean="0">
                <a:latin typeface="Comic Sans MS" pitchFamily="66" charset="0"/>
              </a:rPr>
              <a:t>Trigonometrical Identities and Equations</a:t>
            </a:r>
          </a:p>
        </p:txBody>
      </p:sp>
      <p:sp>
        <p:nvSpPr>
          <p:cNvPr id="10243" name="Rectangle 3"/>
          <p:cNvSpPr>
            <a:spLocks noGrp="1" noChangeArrowheads="1"/>
          </p:cNvSpPr>
          <p:nvPr>
            <p:ph type="body" idx="1"/>
          </p:nvPr>
        </p:nvSpPr>
        <p:spPr>
          <a:xfrm>
            <a:off x="228600" y="1600200"/>
            <a:ext cx="4419600" cy="4525963"/>
          </a:xfrm>
        </p:spPr>
        <p:txBody>
          <a:bodyPr/>
          <a:lstStyle/>
          <a:p>
            <a:pPr marL="0" indent="0" algn="ctr" eaLnBrk="1" hangingPunct="1">
              <a:buFontTx/>
              <a:buNone/>
            </a:pPr>
            <a:r>
              <a:rPr lang="en-GB" altLang="en-US" sz="1800" b="1" u="sng" smtClean="0">
                <a:latin typeface="Comic Sans MS" pitchFamily="66" charset="0"/>
              </a:rPr>
              <a:t>You need to be able to use the Trigonometrical identities</a:t>
            </a:r>
            <a:endParaRPr lang="en-GB" altLang="en-US" sz="1800" smtClean="0">
              <a:latin typeface="Comic Sans MS" pitchFamily="66" charset="0"/>
            </a:endParaRPr>
          </a:p>
          <a:p>
            <a:pPr marL="0" indent="0" algn="ctr" eaLnBrk="1" hangingPunct="1">
              <a:buFontTx/>
              <a:buNone/>
            </a:pPr>
            <a:endParaRPr lang="en-GB" altLang="en-US" sz="1800" smtClean="0">
              <a:latin typeface="Comic Sans MS" pitchFamily="66" charset="0"/>
            </a:endParaRPr>
          </a:p>
          <a:p>
            <a:pPr marL="0" indent="0" algn="ctr" eaLnBrk="1" hangingPunct="1">
              <a:buFontTx/>
              <a:buNone/>
            </a:pPr>
            <a:r>
              <a:rPr lang="en-GB" altLang="en-US" sz="1600" smtClean="0">
                <a:latin typeface="Comic Sans MS" pitchFamily="66" charset="0"/>
              </a:rPr>
              <a:t>You will need to </a:t>
            </a:r>
            <a:r>
              <a:rPr lang="en-GB" altLang="en-US" sz="1600" u="sng" smtClean="0">
                <a:latin typeface="Comic Sans MS" pitchFamily="66" charset="0"/>
              </a:rPr>
              <a:t>spend a lot of time</a:t>
            </a:r>
            <a:r>
              <a:rPr lang="en-GB" altLang="en-US" sz="1600" smtClean="0">
                <a:latin typeface="Comic Sans MS" pitchFamily="66" charset="0"/>
              </a:rPr>
              <a:t> on this topic, and develop your own understanding of how to manipulate these Identities</a:t>
            </a:r>
          </a:p>
        </p:txBody>
      </p:sp>
      <p:sp>
        <p:nvSpPr>
          <p:cNvPr id="10244" name="Text Box 4"/>
          <p:cNvSpPr txBox="1">
            <a:spLocks noChangeArrowheads="1"/>
          </p:cNvSpPr>
          <p:nvPr/>
        </p:nvSpPr>
        <p:spPr bwMode="auto">
          <a:xfrm>
            <a:off x="8550275" y="6491288"/>
            <a:ext cx="593725"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latin typeface="Comic Sans MS" pitchFamily="66" charset="0"/>
              </a:rPr>
              <a:t>10A</a:t>
            </a:r>
          </a:p>
        </p:txBody>
      </p:sp>
      <p:graphicFrame>
        <p:nvGraphicFramePr>
          <p:cNvPr id="10245" name="Object 5"/>
          <p:cNvGraphicFramePr>
            <a:graphicFrameLocks noChangeAspect="1"/>
          </p:cNvGraphicFramePr>
          <p:nvPr/>
        </p:nvGraphicFramePr>
        <p:xfrm>
          <a:off x="1666875" y="3962400"/>
          <a:ext cx="1392238" cy="635000"/>
        </p:xfrm>
        <a:graphic>
          <a:graphicData uri="http://schemas.openxmlformats.org/presentationml/2006/ole">
            <p:oleObj spid="_x0000_s10261" name="Equation" r:id="rId3" imgW="863225" imgH="393529" progId="">
              <p:embed/>
            </p:oleObj>
          </a:graphicData>
        </a:graphic>
      </p:graphicFrame>
      <p:graphicFrame>
        <p:nvGraphicFramePr>
          <p:cNvPr id="10246" name="Object 6"/>
          <p:cNvGraphicFramePr>
            <a:graphicFrameLocks noChangeAspect="1"/>
          </p:cNvGraphicFramePr>
          <p:nvPr/>
        </p:nvGraphicFramePr>
        <p:xfrm>
          <a:off x="1524000" y="4953000"/>
          <a:ext cx="1828800" cy="333375"/>
        </p:xfrm>
        <a:graphic>
          <a:graphicData uri="http://schemas.openxmlformats.org/presentationml/2006/ole">
            <p:oleObj spid="_x0000_s10262" name="Equation" r:id="rId4" imgW="1104900" imgH="203200" progId="">
              <p:embed/>
            </p:oleObj>
          </a:graphicData>
        </a:graphic>
      </p:graphicFrame>
      <p:sp>
        <p:nvSpPr>
          <p:cNvPr id="10247" name="Text Box 7"/>
          <p:cNvSpPr txBox="1">
            <a:spLocks noChangeArrowheads="1"/>
          </p:cNvSpPr>
          <p:nvPr/>
        </p:nvSpPr>
        <p:spPr bwMode="auto">
          <a:xfrm>
            <a:off x="4953000" y="1600200"/>
            <a:ext cx="3581400" cy="655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600" b="1" u="sng">
                <a:latin typeface="Comic Sans MS" pitchFamily="66" charset="0"/>
              </a:rPr>
              <a:t>Example Question</a:t>
            </a:r>
          </a:p>
          <a:p>
            <a:pPr algn="ctr" eaLnBrk="1" hangingPunct="1">
              <a:spcBef>
                <a:spcPct val="50000"/>
              </a:spcBef>
            </a:pPr>
            <a:r>
              <a:rPr lang="en-GB" altLang="en-US" sz="1400">
                <a:latin typeface="Comic Sans MS" pitchFamily="66" charset="0"/>
              </a:rPr>
              <a:t>Simplify the following Expression:</a:t>
            </a:r>
          </a:p>
        </p:txBody>
      </p:sp>
      <p:graphicFrame>
        <p:nvGraphicFramePr>
          <p:cNvPr id="10248" name="Object 8"/>
          <p:cNvGraphicFramePr>
            <a:graphicFrameLocks noChangeAspect="1"/>
          </p:cNvGraphicFramePr>
          <p:nvPr/>
        </p:nvGraphicFramePr>
        <p:xfrm>
          <a:off x="6096000" y="2286000"/>
          <a:ext cx="1325563" cy="708025"/>
        </p:xfrm>
        <a:graphic>
          <a:graphicData uri="http://schemas.openxmlformats.org/presentationml/2006/ole">
            <p:oleObj spid="_x0000_s10263" name="Equation" r:id="rId5" imgW="799753" imgH="431613" progId="">
              <p:embed/>
            </p:oleObj>
          </a:graphicData>
        </a:graphic>
      </p:graphicFrame>
      <p:graphicFrame>
        <p:nvGraphicFramePr>
          <p:cNvPr id="13326" name="Object 14"/>
          <p:cNvGraphicFramePr>
            <a:graphicFrameLocks noChangeAspect="1"/>
          </p:cNvGraphicFramePr>
          <p:nvPr/>
        </p:nvGraphicFramePr>
        <p:xfrm>
          <a:off x="4876800" y="3276600"/>
          <a:ext cx="990600" cy="528638"/>
        </p:xfrm>
        <a:graphic>
          <a:graphicData uri="http://schemas.openxmlformats.org/presentationml/2006/ole">
            <p:oleObj spid="_x0000_s10264" name="Equation" r:id="rId6" imgW="799753" imgH="431613" progId="">
              <p:embed/>
            </p:oleObj>
          </a:graphicData>
        </a:graphic>
      </p:graphicFrame>
      <p:graphicFrame>
        <p:nvGraphicFramePr>
          <p:cNvPr id="13327" name="Object 15"/>
          <p:cNvGraphicFramePr>
            <a:graphicFrameLocks noChangeAspect="1"/>
          </p:cNvGraphicFramePr>
          <p:nvPr/>
        </p:nvGraphicFramePr>
        <p:xfrm>
          <a:off x="4876800" y="4114800"/>
          <a:ext cx="817563" cy="528638"/>
        </p:xfrm>
        <a:graphic>
          <a:graphicData uri="http://schemas.openxmlformats.org/presentationml/2006/ole">
            <p:oleObj spid="_x0000_s10265" name="Equation" r:id="rId7" imgW="660113" imgH="431613" progId="">
              <p:embed/>
            </p:oleObj>
          </a:graphicData>
        </a:graphic>
      </p:graphicFrame>
      <p:graphicFrame>
        <p:nvGraphicFramePr>
          <p:cNvPr id="13328" name="Object 16"/>
          <p:cNvGraphicFramePr>
            <a:graphicFrameLocks noChangeAspect="1"/>
          </p:cNvGraphicFramePr>
          <p:nvPr/>
        </p:nvGraphicFramePr>
        <p:xfrm>
          <a:off x="4876800" y="4953000"/>
          <a:ext cx="581025" cy="481013"/>
        </p:xfrm>
        <a:graphic>
          <a:graphicData uri="http://schemas.openxmlformats.org/presentationml/2006/ole">
            <p:oleObj spid="_x0000_s10266" name="Equation" r:id="rId8" imgW="469696" imgH="393529" progId="">
              <p:embed/>
            </p:oleObj>
          </a:graphicData>
        </a:graphic>
      </p:graphicFrame>
      <p:graphicFrame>
        <p:nvGraphicFramePr>
          <p:cNvPr id="13329" name="Object 17"/>
          <p:cNvGraphicFramePr>
            <a:graphicFrameLocks noChangeAspect="1"/>
          </p:cNvGraphicFramePr>
          <p:nvPr/>
        </p:nvGraphicFramePr>
        <p:xfrm>
          <a:off x="4876800" y="5715000"/>
          <a:ext cx="690563" cy="217488"/>
        </p:xfrm>
        <a:graphic>
          <a:graphicData uri="http://schemas.openxmlformats.org/presentationml/2006/ole">
            <p:oleObj spid="_x0000_s10267" name="Equation" r:id="rId9" imgW="558558" imgH="177723" progId="">
              <p:embed/>
            </p:oleObj>
          </a:graphicData>
        </a:graphic>
      </p:graphicFrame>
      <p:sp>
        <p:nvSpPr>
          <p:cNvPr id="13330" name="Arc 18"/>
          <p:cNvSpPr>
            <a:spLocks/>
          </p:cNvSpPr>
          <p:nvPr/>
        </p:nvSpPr>
        <p:spPr bwMode="auto">
          <a:xfrm>
            <a:off x="6019800" y="3505200"/>
            <a:ext cx="228600" cy="838200"/>
          </a:xfrm>
          <a:custGeom>
            <a:avLst/>
            <a:gdLst>
              <a:gd name="T0" fmla="*/ 0 w 21600"/>
              <a:gd name="T1" fmla="*/ 0 h 43191"/>
              <a:gd name="T2" fmla="*/ 71236 w 21600"/>
              <a:gd name="T3" fmla="*/ 16266797 h 43191"/>
              <a:gd name="T4" fmla="*/ 0 w 21600"/>
              <a:gd name="T5" fmla="*/ 8135087 h 43191"/>
              <a:gd name="T6" fmla="*/ 0 60000 65536"/>
              <a:gd name="T7" fmla="*/ 0 60000 65536"/>
              <a:gd name="T8" fmla="*/ 0 60000 65536"/>
            </a:gdLst>
            <a:ahLst/>
            <a:cxnLst>
              <a:cxn ang="T6">
                <a:pos x="T0" y="T1"/>
              </a:cxn>
              <a:cxn ang="T7">
                <a:pos x="T2" y="T3"/>
              </a:cxn>
              <a:cxn ang="T8">
                <a:pos x="T4" y="T5"/>
              </a:cxn>
            </a:cxnLst>
            <a:rect l="0" t="0" r="r" b="b"/>
            <a:pathLst>
              <a:path w="21600" h="43191" fill="none" extrusionOk="0">
                <a:moveTo>
                  <a:pt x="-1" y="0"/>
                </a:moveTo>
                <a:cubicBezTo>
                  <a:pt x="11929" y="0"/>
                  <a:pt x="21600" y="9670"/>
                  <a:pt x="21600" y="21600"/>
                </a:cubicBezTo>
                <a:cubicBezTo>
                  <a:pt x="21600" y="33281"/>
                  <a:pt x="12312" y="42846"/>
                  <a:pt x="635" y="43190"/>
                </a:cubicBezTo>
              </a:path>
              <a:path w="21600" h="43191" stroke="0" extrusionOk="0">
                <a:moveTo>
                  <a:pt x="-1" y="0"/>
                </a:moveTo>
                <a:cubicBezTo>
                  <a:pt x="11929" y="0"/>
                  <a:pt x="21600" y="9670"/>
                  <a:pt x="21600" y="21600"/>
                </a:cubicBezTo>
                <a:cubicBezTo>
                  <a:pt x="21600" y="33281"/>
                  <a:pt x="12312" y="42846"/>
                  <a:pt x="635" y="43190"/>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31" name="Arc 19"/>
          <p:cNvSpPr>
            <a:spLocks/>
          </p:cNvSpPr>
          <p:nvPr/>
        </p:nvSpPr>
        <p:spPr bwMode="auto">
          <a:xfrm>
            <a:off x="6019800" y="4343400"/>
            <a:ext cx="228600" cy="838200"/>
          </a:xfrm>
          <a:custGeom>
            <a:avLst/>
            <a:gdLst>
              <a:gd name="T0" fmla="*/ 0 w 21600"/>
              <a:gd name="T1" fmla="*/ 0 h 43191"/>
              <a:gd name="T2" fmla="*/ 71236 w 21600"/>
              <a:gd name="T3" fmla="*/ 16266797 h 43191"/>
              <a:gd name="T4" fmla="*/ 0 w 21600"/>
              <a:gd name="T5" fmla="*/ 8135087 h 43191"/>
              <a:gd name="T6" fmla="*/ 0 60000 65536"/>
              <a:gd name="T7" fmla="*/ 0 60000 65536"/>
              <a:gd name="T8" fmla="*/ 0 60000 65536"/>
            </a:gdLst>
            <a:ahLst/>
            <a:cxnLst>
              <a:cxn ang="T6">
                <a:pos x="T0" y="T1"/>
              </a:cxn>
              <a:cxn ang="T7">
                <a:pos x="T2" y="T3"/>
              </a:cxn>
              <a:cxn ang="T8">
                <a:pos x="T4" y="T5"/>
              </a:cxn>
            </a:cxnLst>
            <a:rect l="0" t="0" r="r" b="b"/>
            <a:pathLst>
              <a:path w="21600" h="43191" fill="none" extrusionOk="0">
                <a:moveTo>
                  <a:pt x="-1" y="0"/>
                </a:moveTo>
                <a:cubicBezTo>
                  <a:pt x="11929" y="0"/>
                  <a:pt x="21600" y="9670"/>
                  <a:pt x="21600" y="21600"/>
                </a:cubicBezTo>
                <a:cubicBezTo>
                  <a:pt x="21600" y="33281"/>
                  <a:pt x="12312" y="42846"/>
                  <a:pt x="635" y="43190"/>
                </a:cubicBezTo>
              </a:path>
              <a:path w="21600" h="43191" stroke="0" extrusionOk="0">
                <a:moveTo>
                  <a:pt x="-1" y="0"/>
                </a:moveTo>
                <a:cubicBezTo>
                  <a:pt x="11929" y="0"/>
                  <a:pt x="21600" y="9670"/>
                  <a:pt x="21600" y="21600"/>
                </a:cubicBezTo>
                <a:cubicBezTo>
                  <a:pt x="21600" y="33281"/>
                  <a:pt x="12312" y="42846"/>
                  <a:pt x="635" y="43190"/>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32" name="Arc 20"/>
          <p:cNvSpPr>
            <a:spLocks/>
          </p:cNvSpPr>
          <p:nvPr/>
        </p:nvSpPr>
        <p:spPr bwMode="auto">
          <a:xfrm>
            <a:off x="6019800" y="5181600"/>
            <a:ext cx="228600" cy="685800"/>
          </a:xfrm>
          <a:custGeom>
            <a:avLst/>
            <a:gdLst>
              <a:gd name="T0" fmla="*/ 0 w 21600"/>
              <a:gd name="T1" fmla="*/ 0 h 43191"/>
              <a:gd name="T2" fmla="*/ 71236 w 21600"/>
              <a:gd name="T3" fmla="*/ 10889344 h 43191"/>
              <a:gd name="T4" fmla="*/ 0 w 21600"/>
              <a:gd name="T5" fmla="*/ 5445799 h 43191"/>
              <a:gd name="T6" fmla="*/ 0 60000 65536"/>
              <a:gd name="T7" fmla="*/ 0 60000 65536"/>
              <a:gd name="T8" fmla="*/ 0 60000 65536"/>
            </a:gdLst>
            <a:ahLst/>
            <a:cxnLst>
              <a:cxn ang="T6">
                <a:pos x="T0" y="T1"/>
              </a:cxn>
              <a:cxn ang="T7">
                <a:pos x="T2" y="T3"/>
              </a:cxn>
              <a:cxn ang="T8">
                <a:pos x="T4" y="T5"/>
              </a:cxn>
            </a:cxnLst>
            <a:rect l="0" t="0" r="r" b="b"/>
            <a:pathLst>
              <a:path w="21600" h="43191" fill="none" extrusionOk="0">
                <a:moveTo>
                  <a:pt x="-1" y="0"/>
                </a:moveTo>
                <a:cubicBezTo>
                  <a:pt x="11929" y="0"/>
                  <a:pt x="21600" y="9670"/>
                  <a:pt x="21600" y="21600"/>
                </a:cubicBezTo>
                <a:cubicBezTo>
                  <a:pt x="21600" y="33281"/>
                  <a:pt x="12312" y="42846"/>
                  <a:pt x="635" y="43190"/>
                </a:cubicBezTo>
              </a:path>
              <a:path w="21600" h="43191" stroke="0" extrusionOk="0">
                <a:moveTo>
                  <a:pt x="-1" y="0"/>
                </a:moveTo>
                <a:cubicBezTo>
                  <a:pt x="11929" y="0"/>
                  <a:pt x="21600" y="9670"/>
                  <a:pt x="21600" y="21600"/>
                </a:cubicBezTo>
                <a:cubicBezTo>
                  <a:pt x="21600" y="33281"/>
                  <a:pt x="12312" y="42846"/>
                  <a:pt x="635" y="43190"/>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sp>
        <p:nvSpPr>
          <p:cNvPr id="13333" name="Text Box 21"/>
          <p:cNvSpPr txBox="1">
            <a:spLocks noChangeArrowheads="1"/>
          </p:cNvSpPr>
          <p:nvPr/>
        </p:nvSpPr>
        <p:spPr bwMode="auto">
          <a:xfrm>
            <a:off x="6248400" y="3505200"/>
            <a:ext cx="16002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Replace the bottom using the 2</a:t>
            </a:r>
            <a:r>
              <a:rPr lang="en-GB" altLang="en-US" sz="1400" baseline="30000">
                <a:solidFill>
                  <a:srgbClr val="FF0000"/>
                </a:solidFill>
                <a:latin typeface="Comic Sans MS" pitchFamily="66" charset="0"/>
              </a:rPr>
              <a:t>nd</a:t>
            </a:r>
            <a:r>
              <a:rPr lang="en-GB" altLang="en-US" sz="1400">
                <a:solidFill>
                  <a:srgbClr val="FF0000"/>
                </a:solidFill>
                <a:latin typeface="Comic Sans MS" pitchFamily="66" charset="0"/>
              </a:rPr>
              <a:t> Identity</a:t>
            </a:r>
          </a:p>
        </p:txBody>
      </p:sp>
      <p:sp>
        <p:nvSpPr>
          <p:cNvPr id="13334" name="Text Box 22"/>
          <p:cNvSpPr txBox="1">
            <a:spLocks noChangeArrowheads="1"/>
          </p:cNvSpPr>
          <p:nvPr/>
        </p:nvSpPr>
        <p:spPr bwMode="auto">
          <a:xfrm>
            <a:off x="6248400" y="4495800"/>
            <a:ext cx="16002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Square root the bottom</a:t>
            </a:r>
          </a:p>
        </p:txBody>
      </p:sp>
      <p:sp>
        <p:nvSpPr>
          <p:cNvPr id="13335" name="Text Box 23"/>
          <p:cNvSpPr txBox="1">
            <a:spLocks noChangeArrowheads="1"/>
          </p:cNvSpPr>
          <p:nvPr/>
        </p:nvSpPr>
        <p:spPr bwMode="auto">
          <a:xfrm>
            <a:off x="6324600" y="5181600"/>
            <a:ext cx="1600200"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altLang="en-US" sz="1400">
                <a:solidFill>
                  <a:srgbClr val="FF0000"/>
                </a:solidFill>
                <a:latin typeface="Comic Sans MS" pitchFamily="66" charset="0"/>
              </a:rPr>
              <a:t>Looks a bit like the first Identity?</a:t>
            </a:r>
          </a:p>
        </p:txBody>
      </p:sp>
      <p:pic>
        <p:nvPicPr>
          <p:cNvPr id="10259" name="Picture 24" descr="identity"/>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260" name="Picture 25" descr="identity"/>
          <p:cNvPicPr>
            <a:picLocks noChangeAspect="1" noChangeArrowheads="1"/>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8305800" y="0"/>
            <a:ext cx="838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326"/>
                                        </p:tgtEl>
                                        <p:attrNameLst>
                                          <p:attrName>style.visibility</p:attrName>
                                        </p:attrNameLst>
                                      </p:cBhvr>
                                      <p:to>
                                        <p:strVal val="visible"/>
                                      </p:to>
                                    </p:set>
                                    <p:animEffect transition="in" filter="blinds(horizontal)">
                                      <p:cBhvr>
                                        <p:cTn id="7" dur="500"/>
                                        <p:tgtEl>
                                          <p:spTgt spid="133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330"/>
                                        </p:tgtEl>
                                        <p:attrNameLst>
                                          <p:attrName>style.visibility</p:attrName>
                                        </p:attrNameLst>
                                      </p:cBhvr>
                                      <p:to>
                                        <p:strVal val="visible"/>
                                      </p:to>
                                    </p:set>
                                    <p:animEffect transition="in" filter="blinds(horizontal)">
                                      <p:cBhvr>
                                        <p:cTn id="12" dur="500"/>
                                        <p:tgtEl>
                                          <p:spTgt spid="1333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333"/>
                                        </p:tgtEl>
                                        <p:attrNameLst>
                                          <p:attrName>style.visibility</p:attrName>
                                        </p:attrNameLst>
                                      </p:cBhvr>
                                      <p:to>
                                        <p:strVal val="visible"/>
                                      </p:to>
                                    </p:set>
                                    <p:animEffect transition="in" filter="blinds(horizontal)">
                                      <p:cBhvr>
                                        <p:cTn id="17" dur="500"/>
                                        <p:tgtEl>
                                          <p:spTgt spid="1333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3327"/>
                                        </p:tgtEl>
                                        <p:attrNameLst>
                                          <p:attrName>style.visibility</p:attrName>
                                        </p:attrNameLst>
                                      </p:cBhvr>
                                      <p:to>
                                        <p:strVal val="visible"/>
                                      </p:to>
                                    </p:set>
                                    <p:animEffect transition="in" filter="blinds(horizontal)">
                                      <p:cBhvr>
                                        <p:cTn id="22" dur="500"/>
                                        <p:tgtEl>
                                          <p:spTgt spid="1332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331"/>
                                        </p:tgtEl>
                                        <p:attrNameLst>
                                          <p:attrName>style.visibility</p:attrName>
                                        </p:attrNameLst>
                                      </p:cBhvr>
                                      <p:to>
                                        <p:strVal val="visible"/>
                                      </p:to>
                                    </p:set>
                                    <p:animEffect transition="in" filter="blinds(horizontal)">
                                      <p:cBhvr>
                                        <p:cTn id="27" dur="500"/>
                                        <p:tgtEl>
                                          <p:spTgt spid="1333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3334"/>
                                        </p:tgtEl>
                                        <p:attrNameLst>
                                          <p:attrName>style.visibility</p:attrName>
                                        </p:attrNameLst>
                                      </p:cBhvr>
                                      <p:to>
                                        <p:strVal val="visible"/>
                                      </p:to>
                                    </p:set>
                                    <p:animEffect transition="in" filter="blinds(horizontal)">
                                      <p:cBhvr>
                                        <p:cTn id="32" dur="500"/>
                                        <p:tgtEl>
                                          <p:spTgt spid="1333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3328"/>
                                        </p:tgtEl>
                                        <p:attrNameLst>
                                          <p:attrName>style.visibility</p:attrName>
                                        </p:attrNameLst>
                                      </p:cBhvr>
                                      <p:to>
                                        <p:strVal val="visible"/>
                                      </p:to>
                                    </p:set>
                                    <p:animEffect transition="in" filter="blinds(horizontal)">
                                      <p:cBhvr>
                                        <p:cTn id="37" dur="500"/>
                                        <p:tgtEl>
                                          <p:spTgt spid="1332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3332"/>
                                        </p:tgtEl>
                                        <p:attrNameLst>
                                          <p:attrName>style.visibility</p:attrName>
                                        </p:attrNameLst>
                                      </p:cBhvr>
                                      <p:to>
                                        <p:strVal val="visible"/>
                                      </p:to>
                                    </p:set>
                                    <p:animEffect transition="in" filter="blinds(horizontal)">
                                      <p:cBhvr>
                                        <p:cTn id="42" dur="500"/>
                                        <p:tgtEl>
                                          <p:spTgt spid="1333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335"/>
                                        </p:tgtEl>
                                        <p:attrNameLst>
                                          <p:attrName>style.visibility</p:attrName>
                                        </p:attrNameLst>
                                      </p:cBhvr>
                                      <p:to>
                                        <p:strVal val="visible"/>
                                      </p:to>
                                    </p:set>
                                    <p:animEffect transition="in" filter="blinds(horizontal)">
                                      <p:cBhvr>
                                        <p:cTn id="47" dur="500"/>
                                        <p:tgtEl>
                                          <p:spTgt spid="1333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3329"/>
                                        </p:tgtEl>
                                        <p:attrNameLst>
                                          <p:attrName>style.visibility</p:attrName>
                                        </p:attrNameLst>
                                      </p:cBhvr>
                                      <p:to>
                                        <p:strVal val="visible"/>
                                      </p:to>
                                    </p:set>
                                    <p:animEffect transition="in" filter="blinds(horizontal)">
                                      <p:cBhvr>
                                        <p:cTn id="52" dur="500"/>
                                        <p:tgtEl>
                                          <p:spTgt spid="133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30" grpId="0" animBg="1"/>
      <p:bldP spid="13331" grpId="0" animBg="1"/>
      <p:bldP spid="13332" grpId="0" animBg="1"/>
      <p:bldP spid="13333" grpId="0"/>
      <p:bldP spid="13334" grpId="0"/>
      <p:bldP spid="13335" grpId="0"/>
    </p:bld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462</TotalTime>
  <Words>2042</Words>
  <Application>Microsoft Office PowerPoint</Application>
  <PresentationFormat>On-screen Show (4:3)</PresentationFormat>
  <Paragraphs>357</Paragraphs>
  <Slides>27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Default Design</vt:lpstr>
      <vt:lpstr>Equation</vt:lpstr>
      <vt:lpstr>Slide 1</vt:lpstr>
      <vt:lpstr>Introduction</vt:lpstr>
      <vt:lpstr>Slide 3</vt:lpstr>
      <vt:lpstr>Trigonometrical Identities and Equations</vt:lpstr>
      <vt:lpstr>Unit Circle</vt:lpstr>
      <vt:lpstr>Trigonometrical Identities and Equations</vt:lpstr>
      <vt:lpstr>Trigonometrical Identities and Equations</vt:lpstr>
      <vt:lpstr>Trigonometrical Identities and Equations</vt:lpstr>
      <vt:lpstr>Trigonometrical Identities and Equations</vt:lpstr>
      <vt:lpstr>Trigonometrical Identities and Equations</vt:lpstr>
      <vt:lpstr>Trigonometrical Identities and Equations</vt:lpstr>
      <vt:lpstr>Trigonometrical Identities and Equations</vt:lpstr>
      <vt:lpstr>Slide 13</vt:lpstr>
      <vt:lpstr>Trigonometrical Identities and Equations</vt:lpstr>
      <vt:lpstr>Trigonometrical Identities and Equations</vt:lpstr>
      <vt:lpstr>Trigonometrical Identities and Equations</vt:lpstr>
      <vt:lpstr>Trigonometrical Identities and Equations</vt:lpstr>
      <vt:lpstr>Slide 18</vt:lpstr>
      <vt:lpstr>Trigonometrical Identities and Equations</vt:lpstr>
      <vt:lpstr>Trigonometrical Identities and Equations</vt:lpstr>
      <vt:lpstr>Trigonometrical Identities and Equations</vt:lpstr>
      <vt:lpstr>Slide 22</vt:lpstr>
      <vt:lpstr>Trigonometrical Identities and Equations</vt:lpstr>
      <vt:lpstr>Trigonometrical Identities and Equations</vt:lpstr>
      <vt:lpstr>Trigonometrical Identities and Equations</vt:lpstr>
      <vt:lpstr>Trigonometrical Identities and Equations</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dc:creator>
  <cp:lastModifiedBy>Jayesh</cp:lastModifiedBy>
  <cp:revision>44</cp:revision>
  <cp:lastPrinted>1601-01-01T00:00:00Z</cp:lastPrinted>
  <dcterms:created xsi:type="dcterms:W3CDTF">1601-01-01T00:00:00Z</dcterms:created>
  <dcterms:modified xsi:type="dcterms:W3CDTF">2016-03-03T07:29:49Z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