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77" r:id="rId15"/>
    <p:sldId id="278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3" r:id="rId3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0000CC"/>
    <a:srgbClr val="FF0000"/>
    <a:srgbClr val="CCECFF"/>
    <a:srgbClr val="CCFFC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51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53.wmf"/><Relationship Id="rId4" Type="http://schemas.openxmlformats.org/officeDocument/2006/relationships/image" Target="../media/image7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53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3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5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18AA1-9725-4FC7-B622-67DDE5288912}" type="datetimeFigureOut">
              <a:rPr lang="en-GB" smtClean="0"/>
              <a:t>27/03/2014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C0F14-0B0A-4441-A2A1-45902FA78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1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B0304-7131-4BC4-9C39-E72403FAE6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39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78DEE-76A4-4184-B219-9FD1D638A0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31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E6BC0-5B92-444A-9A2E-D9AD5733EA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93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02E79-B064-4CFB-82BD-CB74C957F0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46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AC3C8-7495-4FB7-8E71-6BC1D5F7A4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68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476A5-0406-4ADE-98C2-0F289B52CA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16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26C89-87F0-4E0B-986E-765CFB2CA5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7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F7F0D-A154-4340-B0AF-11580AE1AA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9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BDD6C-5802-4A70-BF39-5AA9DC67BD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34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53A35-4815-46CF-BC3D-FBFFC770FF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31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AED3A-CE2D-4F63-8D0F-BBA7BF6260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84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05369D9-22C4-4B13-8C25-0589FA2552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0.bin"/><Relationship Id="rId21" Type="http://schemas.openxmlformats.org/officeDocument/2006/relationships/image" Target="../media/image1.jpeg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0.png"/><Relationship Id="rId7" Type="http://schemas.openxmlformats.org/officeDocument/2006/relationships/image" Target="../media/image5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7" Type="http://schemas.openxmlformats.org/officeDocument/2006/relationships/image" Target="../media/image7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69.png"/><Relationship Id="rId4" Type="http://schemas.openxmlformats.org/officeDocument/2006/relationships/image" Target="../media/image7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1.wmf"/><Relationship Id="rId2" Type="http://schemas.openxmlformats.org/officeDocument/2006/relationships/tags" Target="../tags/tag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0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image" Target="../media/image2.png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image" Target="../media/image2.png"/><Relationship Id="rId10" Type="http://schemas.openxmlformats.org/officeDocument/2006/relationships/image" Target="../media/image61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image" Target="../media/image2.png"/><Relationship Id="rId10" Type="http://schemas.openxmlformats.org/officeDocument/2006/relationships/image" Target="../media/image6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9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1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7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image" Target="../media/image2.png"/><Relationship Id="rId10" Type="http://schemas.openxmlformats.org/officeDocument/2006/relationships/image" Target="../media/image74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7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3" Type="http://schemas.openxmlformats.org/officeDocument/2006/relationships/image" Target="../media/image79.png"/><Relationship Id="rId7" Type="http://schemas.openxmlformats.org/officeDocument/2006/relationships/image" Target="../media/image8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87.png"/><Relationship Id="rId7" Type="http://schemas.openxmlformats.org/officeDocument/2006/relationships/image" Target="../media/image9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3" Type="http://schemas.openxmlformats.org/officeDocument/2006/relationships/image" Target="../media/image87.png"/><Relationship Id="rId7" Type="http://schemas.openxmlformats.org/officeDocument/2006/relationships/image" Target="../media/image9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87.png"/><Relationship Id="rId7" Type="http://schemas.openxmlformats.org/officeDocument/2006/relationships/image" Target="../media/image9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tags" Target="../tags/tag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2.bin"/><Relationship Id="rId3" Type="http://schemas.openxmlformats.org/officeDocument/2006/relationships/oleObject" Target="../embeddings/oleObject10.bin"/><Relationship Id="rId21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5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oleObject" Target="../embeddings/oleObject21.bin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image" Target="../media/image1.jpeg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1" Type="http://schemas.openxmlformats.org/officeDocument/2006/relationships/image" Target="../media/image1.jpe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image" Target="../media/image34.png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image" Target="../media/image1.jpeg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447800" y="2895600"/>
            <a:ext cx="6553200" cy="820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Integration</a:t>
            </a:r>
          </a:p>
        </p:txBody>
      </p:sp>
      <p:pic>
        <p:nvPicPr>
          <p:cNvPr id="2051" name="Picture 31" descr="integr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7" descr="duj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86200"/>
            <a:ext cx="3238500" cy="284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use definite Integration to find areas under curves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To find the area under a curve, between two values of x, you follow the process we have just learnt.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 values of a and b will be the </a:t>
            </a:r>
            <a:r>
              <a:rPr lang="en-GB" altLang="en-US" sz="1600" u="sng" smtClean="0">
                <a:latin typeface="Comic Sans MS" pitchFamily="66" charset="0"/>
              </a:rPr>
              <a:t>limits</a:t>
            </a:r>
            <a:r>
              <a:rPr lang="en-GB" altLang="en-US" sz="1600" smtClean="0">
                <a:latin typeface="Comic Sans MS" pitchFamily="66" charset="0"/>
              </a:rPr>
              <a:t> of the Area, and y is the function of the curve.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It is important to note that when we say ‘the area </a:t>
            </a:r>
            <a:r>
              <a:rPr lang="en-GB" altLang="en-US" sz="1600" u="sng" smtClean="0">
                <a:latin typeface="Comic Sans MS" pitchFamily="66" charset="0"/>
              </a:rPr>
              <a:t>under</a:t>
            </a:r>
            <a:r>
              <a:rPr lang="en-GB" altLang="en-US" sz="1600" smtClean="0">
                <a:latin typeface="Comic Sans MS" pitchFamily="66" charset="0"/>
              </a:rPr>
              <a:t> the curve’, this means the area </a:t>
            </a:r>
            <a:r>
              <a:rPr lang="en-GB" altLang="en-US" sz="1600" u="sng" smtClean="0">
                <a:latin typeface="Comic Sans MS" pitchFamily="66" charset="0"/>
              </a:rPr>
              <a:t>between the curve and the x-axis.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11B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410200" y="160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343400" y="1905000"/>
            <a:ext cx="46482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latin typeface="Comic Sans MS" pitchFamily="66" charset="0"/>
              </a:rPr>
              <a:t>Find the value of R, where R is the area between the values of x = 1 and x = 3, and under the following curve:               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1600">
              <a:latin typeface="Comic Sans MS" pitchFamily="66" charset="0"/>
            </a:endParaRPr>
          </a:p>
        </p:txBody>
      </p:sp>
      <p:graphicFrame>
        <p:nvGraphicFramePr>
          <p:cNvPr id="13336" name="Object 24"/>
          <p:cNvGraphicFramePr>
            <a:graphicFrameLocks noChangeAspect="1"/>
          </p:cNvGraphicFramePr>
          <p:nvPr/>
        </p:nvGraphicFramePr>
        <p:xfrm>
          <a:off x="6248400" y="2667000"/>
          <a:ext cx="9906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7" name="Equation" r:id="rId3" imgW="736280" imgH="393529" progId="Equation.DSMT4">
                  <p:embed/>
                </p:oleObj>
              </mc:Choice>
              <mc:Fallback>
                <p:oleObj name="Equation" r:id="rId3" imgW="736280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667000"/>
                        <a:ext cx="9906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8" name="Object 26"/>
          <p:cNvGraphicFramePr>
            <a:graphicFrameLocks noChangeAspect="1"/>
          </p:cNvGraphicFramePr>
          <p:nvPr/>
        </p:nvGraphicFramePr>
        <p:xfrm>
          <a:off x="4572000" y="3200400"/>
          <a:ext cx="16938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8" name="Equation" r:id="rId5" imgW="1016000" imgH="431800" progId="Equation.DSMT4">
                  <p:embed/>
                </p:oleObj>
              </mc:Choice>
              <mc:Fallback>
                <p:oleObj name="Equation" r:id="rId5" imgW="1016000" imgH="4318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00400"/>
                        <a:ext cx="16938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9" name="Object 27"/>
          <p:cNvGraphicFramePr>
            <a:graphicFrameLocks noChangeAspect="1"/>
          </p:cNvGraphicFramePr>
          <p:nvPr/>
        </p:nvGraphicFramePr>
        <p:xfrm>
          <a:off x="4572000" y="3962400"/>
          <a:ext cx="18002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9" name="Equation" r:id="rId7" imgW="1079500" imgH="330200" progId="Equation.DSMT4">
                  <p:embed/>
                </p:oleObj>
              </mc:Choice>
              <mc:Fallback>
                <p:oleObj name="Equation" r:id="rId7" imgW="1079500" imgH="330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962400"/>
                        <a:ext cx="180022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4572000" y="4572000"/>
          <a:ext cx="122713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0" name="Equation" r:id="rId9" imgW="736600" imgH="419100" progId="Equation.DSMT4">
                  <p:embed/>
                </p:oleObj>
              </mc:Choice>
              <mc:Fallback>
                <p:oleObj name="Equation" r:id="rId9" imgW="736600" imgH="419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72000"/>
                        <a:ext cx="122713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1" name="Object 29"/>
          <p:cNvGraphicFramePr>
            <a:graphicFrameLocks noChangeAspect="1"/>
          </p:cNvGraphicFramePr>
          <p:nvPr/>
        </p:nvGraphicFramePr>
        <p:xfrm>
          <a:off x="4572000" y="5257800"/>
          <a:ext cx="11858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1" name="Equation" r:id="rId11" imgW="710891" imgH="418918" progId="Equation.DSMT4">
                  <p:embed/>
                </p:oleObj>
              </mc:Choice>
              <mc:Fallback>
                <p:oleObj name="Equation" r:id="rId11" imgW="710891" imgH="41891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257800"/>
                        <a:ext cx="1185863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5715000" y="5257800"/>
          <a:ext cx="14192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2" name="Equation" r:id="rId13" imgW="850531" imgH="418918" progId="Equation.DSMT4">
                  <p:embed/>
                </p:oleObj>
              </mc:Choice>
              <mc:Fallback>
                <p:oleObj name="Equation" r:id="rId13" imgW="850531" imgH="418918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57800"/>
                        <a:ext cx="141922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/>
        </p:nvGraphicFramePr>
        <p:xfrm>
          <a:off x="4572000" y="5867400"/>
          <a:ext cx="15049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3" name="Equation" r:id="rId15" imgW="901309" imgH="418918" progId="Equation.DSMT4">
                  <p:embed/>
                </p:oleObj>
              </mc:Choice>
              <mc:Fallback>
                <p:oleObj name="Equation" r:id="rId15" imgW="901309" imgH="41891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867400"/>
                        <a:ext cx="150495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/>
        </p:nvGraphicFramePr>
        <p:xfrm>
          <a:off x="6096000" y="5867400"/>
          <a:ext cx="16525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4" name="Equation" r:id="rId17" imgW="990600" imgH="419100" progId="Equation.DSMT4">
                  <p:embed/>
                </p:oleObj>
              </mc:Choice>
              <mc:Fallback>
                <p:oleObj name="Equation" r:id="rId17" imgW="990600" imgH="4191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867400"/>
                        <a:ext cx="165258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/>
        </p:nvGraphicFramePr>
        <p:xfrm>
          <a:off x="7924800" y="5943600"/>
          <a:ext cx="6572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5" name="Equation" r:id="rId19" imgW="393529" imgH="393529" progId="Equation.DSMT4">
                  <p:embed/>
                </p:oleObj>
              </mc:Choice>
              <mc:Fallback>
                <p:oleObj name="Equation" r:id="rId19" imgW="393529" imgH="39352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943600"/>
                        <a:ext cx="65722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6" name="Arc 34"/>
          <p:cNvSpPr>
            <a:spLocks/>
          </p:cNvSpPr>
          <p:nvPr/>
        </p:nvSpPr>
        <p:spPr bwMode="auto">
          <a:xfrm>
            <a:off x="6477000" y="35814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47" name="Arc 35"/>
          <p:cNvSpPr>
            <a:spLocks/>
          </p:cNvSpPr>
          <p:nvPr/>
        </p:nvSpPr>
        <p:spPr bwMode="auto">
          <a:xfrm>
            <a:off x="6477000" y="42672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48" name="Arc 36"/>
          <p:cNvSpPr>
            <a:spLocks/>
          </p:cNvSpPr>
          <p:nvPr/>
        </p:nvSpPr>
        <p:spPr bwMode="auto">
          <a:xfrm>
            <a:off x="7162800" y="49530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6629400" y="37338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Rewrite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6705600" y="4419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7162800" y="50292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and Substitute</a:t>
            </a:r>
          </a:p>
        </p:txBody>
      </p:sp>
      <p:pic>
        <p:nvPicPr>
          <p:cNvPr id="11286" name="Picture 23" descr="integrate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46" grpId="0" animBg="1"/>
      <p:bldP spid="13347" grpId="0" animBg="1"/>
      <p:bldP spid="13348" grpId="0" animBg="1"/>
      <p:bldP spid="13349" grpId="0"/>
      <p:bldP spid="13350" grpId="0"/>
      <p:bldP spid="133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762000" y="3048000"/>
            <a:ext cx="7543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11C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You need to be able to work out areas of curves which have a section under the x-axis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Find the area of the finite region bounded by the curve y = x(x – 3) and the x-axis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algn="ctr" eaLnBrk="1" hangingPunct="1">
              <a:buFont typeface="Wingdings" pitchFamily="2" charset="2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itchFamily="2" charset="2"/>
              </a:rPr>
              <a:t>Start with a sketch…</a:t>
            </a:r>
          </a:p>
          <a:p>
            <a:pPr algn="ctr" eaLnBrk="1" hangingPunct="1">
              <a:buFont typeface="Wingdings" pitchFamily="2" charset="2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itchFamily="2" charset="2"/>
              </a:rPr>
              <a:t>The graph will cross the x-axis at 0 and 3…</a:t>
            </a: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 smtClean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 smtClean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 smtClean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endParaRPr lang="en-GB" altLang="en-US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 eaLnBrk="1" hangingPunct="1">
              <a:buNone/>
            </a:pPr>
            <a:endParaRPr lang="en-GB" altLang="en-US" sz="1400" dirty="0" smtClean="0">
              <a:latin typeface="Comic Sans MS" pitchFamily="66" charset="0"/>
              <a:sym typeface="Wingdings" pitchFamily="2" charset="2"/>
            </a:endParaRPr>
          </a:p>
          <a:p>
            <a:pPr marL="0" indent="0" algn="ctr" eaLnBrk="1" hangingPunct="1">
              <a:buNone/>
            </a:pPr>
            <a:endParaRPr lang="en-GB" alt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itchFamily="2" charset="2"/>
              </a:rPr>
              <a:t>In this case you can see the region is below the x-axis…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11C</a:t>
            </a:r>
          </a:p>
        </p:txBody>
      </p:sp>
      <p:pic>
        <p:nvPicPr>
          <p:cNvPr id="13317" name="Picture 23" descr="integ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V="1">
            <a:off x="2362200" y="3810000"/>
            <a:ext cx="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5400000" flipV="1">
            <a:off x="2400300" y="3848100"/>
            <a:ext cx="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Arc 18"/>
          <p:cNvSpPr>
            <a:spLocks/>
          </p:cNvSpPr>
          <p:nvPr/>
        </p:nvSpPr>
        <p:spPr bwMode="auto">
          <a:xfrm flipV="1">
            <a:off x="2209800" y="3886200"/>
            <a:ext cx="1219200" cy="1524000"/>
          </a:xfrm>
          <a:custGeom>
            <a:avLst/>
            <a:gdLst>
              <a:gd name="T0" fmla="*/ 0 w 43195"/>
              <a:gd name="T1" fmla="*/ 2147483647 h 21600"/>
              <a:gd name="T2" fmla="*/ 2147483647 w 43195"/>
              <a:gd name="T3" fmla="*/ 2147483647 h 21600"/>
              <a:gd name="T4" fmla="*/ 2147483647 w 4319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57"/>
                </a:moveTo>
                <a:cubicBezTo>
                  <a:pt x="240" y="9403"/>
                  <a:pt x="9837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57"/>
                </a:moveTo>
                <a:cubicBezTo>
                  <a:pt x="240" y="9403"/>
                  <a:pt x="9837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lnTo>
                  <a:pt x="-1" y="21157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3200400" y="4953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3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2057400" y="4953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0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flipH="1">
            <a:off x="2895600" y="51054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auto">
          <a:xfrm flipH="1">
            <a:off x="2743200" y="50292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 flipH="1">
            <a:off x="2667000" y="50292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Line 22"/>
          <p:cNvSpPr>
            <a:spLocks noChangeShapeType="1"/>
          </p:cNvSpPr>
          <p:nvPr/>
        </p:nvSpPr>
        <p:spPr bwMode="auto">
          <a:xfrm flipH="1">
            <a:off x="2514600" y="5029200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 flipH="1">
            <a:off x="2590800" y="50292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72000" y="1524000"/>
                <a:ext cx="1577676" cy="6444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524000"/>
                <a:ext cx="1577676" cy="6444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72000" y="2286000"/>
                <a:ext cx="1552348" cy="6444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 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286000"/>
                <a:ext cx="1552348" cy="6444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72000" y="3048000"/>
                <a:ext cx="1284454" cy="728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048000"/>
                <a:ext cx="1284454" cy="7285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72000" y="3886200"/>
                <a:ext cx="2537361" cy="650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886200"/>
                <a:ext cx="2537361" cy="6505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4648200"/>
                <a:ext cx="3191386" cy="650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(3)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3(3)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3(0)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648200"/>
                <a:ext cx="3191386" cy="65056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72000" y="5410200"/>
                <a:ext cx="13650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160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4.5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1600" i="1" smtClean="0">
                              <a:latin typeface="Cambria Math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410200"/>
                <a:ext cx="136505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0" y="5867400"/>
                <a:ext cx="8764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−4.5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867400"/>
                <a:ext cx="876458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34"/>
          <p:cNvSpPr>
            <a:spLocks/>
          </p:cNvSpPr>
          <p:nvPr/>
        </p:nvSpPr>
        <p:spPr bwMode="auto">
          <a:xfrm>
            <a:off x="6324600" y="19050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6400800" y="19812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Arc 34"/>
          <p:cNvSpPr>
            <a:spLocks/>
          </p:cNvSpPr>
          <p:nvPr/>
        </p:nvSpPr>
        <p:spPr bwMode="auto">
          <a:xfrm>
            <a:off x="6172200" y="27432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Arc 34"/>
          <p:cNvSpPr>
            <a:spLocks/>
          </p:cNvSpPr>
          <p:nvPr/>
        </p:nvSpPr>
        <p:spPr bwMode="auto">
          <a:xfrm>
            <a:off x="7086600" y="35052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" name="Arc 34"/>
          <p:cNvSpPr>
            <a:spLocks/>
          </p:cNvSpPr>
          <p:nvPr/>
        </p:nvSpPr>
        <p:spPr bwMode="auto">
          <a:xfrm>
            <a:off x="7696200" y="42672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" name="Arc 34"/>
          <p:cNvSpPr>
            <a:spLocks/>
          </p:cNvSpPr>
          <p:nvPr/>
        </p:nvSpPr>
        <p:spPr bwMode="auto">
          <a:xfrm>
            <a:off x="7696200" y="50292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" name="Arc 34"/>
          <p:cNvSpPr>
            <a:spLocks/>
          </p:cNvSpPr>
          <p:nvPr/>
        </p:nvSpPr>
        <p:spPr bwMode="auto">
          <a:xfrm>
            <a:off x="5943600" y="5562600"/>
            <a:ext cx="228600" cy="4572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6324600" y="28194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Integrate and use a squared bracket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7133303" y="35814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Write as two separate parts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 Box 37"/>
          <p:cNvSpPr txBox="1">
            <a:spLocks noChangeArrowheads="1"/>
          </p:cNvSpPr>
          <p:nvPr/>
        </p:nvSpPr>
        <p:spPr bwMode="auto">
          <a:xfrm>
            <a:off x="7696200" y="434340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Substitute in the limits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>
            <a:off x="7924800" y="502920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Work out each part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6096000" y="5638800"/>
            <a:ext cx="1219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4648200" y="6273225"/>
            <a:ext cx="3657600" cy="52322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So the area is 4.5 square units (you can write is as a positive value…)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2" grpId="0"/>
      <p:bldP spid="18" grpId="0"/>
      <p:bldP spid="3" grpId="0"/>
      <p:bldP spid="21" grpId="0"/>
      <p:bldP spid="22" grpId="0"/>
      <p:bldP spid="23" grpId="0"/>
      <p:bldP spid="25" grpId="0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You need to be able to work out areas of curves which have a section under the x-axis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Find the area between the curve: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y = x(x + 1)(x – 1) 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and the x-axis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Again, start with a sketch…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can see this time that part of the curve is above the axis and part is below…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11C</a:t>
            </a:r>
          </a:p>
        </p:txBody>
      </p:sp>
      <p:pic>
        <p:nvPicPr>
          <p:cNvPr id="13317" name="Picture 23" descr="integ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Line 16"/>
          <p:cNvSpPr>
            <a:spLocks noChangeShapeType="1"/>
          </p:cNvSpPr>
          <p:nvPr/>
        </p:nvSpPr>
        <p:spPr bwMode="auto">
          <a:xfrm flipV="1">
            <a:off x="2057400" y="3886200"/>
            <a:ext cx="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 rot="5400000" flipV="1">
            <a:off x="2095500" y="3924300"/>
            <a:ext cx="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035710" y="5016911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62000" y="5029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-1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5" name="Arc 4"/>
          <p:cNvSpPr/>
          <p:nvPr/>
        </p:nvSpPr>
        <p:spPr>
          <a:xfrm rot="16200000">
            <a:off x="533400" y="4953000"/>
            <a:ext cx="2133600" cy="1066800"/>
          </a:xfrm>
          <a:prstGeom prst="arc">
            <a:avLst>
              <a:gd name="adj1" fmla="val 18054655"/>
              <a:gd name="adj2" fmla="val 296496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rot="5400000" flipV="1">
            <a:off x="1559642" y="4167648"/>
            <a:ext cx="2057400" cy="1066800"/>
          </a:xfrm>
          <a:prstGeom prst="arc">
            <a:avLst>
              <a:gd name="adj1" fmla="val 18111837"/>
              <a:gd name="adj2" fmla="val 42796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1846006" y="5007078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0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6" name="Line 22"/>
          <p:cNvSpPr>
            <a:spLocks noChangeShapeType="1"/>
          </p:cNvSpPr>
          <p:nvPr/>
        </p:nvSpPr>
        <p:spPr bwMode="auto">
          <a:xfrm flipH="1">
            <a:off x="1233948" y="4554793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Line 22"/>
          <p:cNvSpPr>
            <a:spLocks noChangeShapeType="1"/>
          </p:cNvSpPr>
          <p:nvPr/>
        </p:nvSpPr>
        <p:spPr bwMode="auto">
          <a:xfrm flipH="1">
            <a:off x="1460090" y="4630993"/>
            <a:ext cx="307258" cy="30971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 flipH="1">
            <a:off x="1651818" y="4783393"/>
            <a:ext cx="191729" cy="18681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 flipH="1">
            <a:off x="1843548" y="4891548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Line 22"/>
          <p:cNvSpPr>
            <a:spLocks noChangeShapeType="1"/>
          </p:cNvSpPr>
          <p:nvPr/>
        </p:nvSpPr>
        <p:spPr bwMode="auto">
          <a:xfrm flipH="1">
            <a:off x="2438400" y="51054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 flipH="1">
            <a:off x="2590800" y="51816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H="1">
            <a:off x="2362200" y="51054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Line 22"/>
          <p:cNvSpPr>
            <a:spLocks noChangeShapeType="1"/>
          </p:cNvSpPr>
          <p:nvPr/>
        </p:nvSpPr>
        <p:spPr bwMode="auto">
          <a:xfrm flipH="1">
            <a:off x="2286000" y="5105400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274574" y="1371600"/>
                <a:ext cx="2255041" cy="6438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−1)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574" y="1371600"/>
                <a:ext cx="2255041" cy="6438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Arc 34"/>
          <p:cNvSpPr>
            <a:spLocks/>
          </p:cNvSpPr>
          <p:nvPr/>
        </p:nvSpPr>
        <p:spPr bwMode="auto">
          <a:xfrm>
            <a:off x="6560574" y="16764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" name="Text Box 37"/>
          <p:cNvSpPr txBox="1">
            <a:spLocks noChangeArrowheads="1"/>
          </p:cNvSpPr>
          <p:nvPr/>
        </p:nvSpPr>
        <p:spPr bwMode="auto">
          <a:xfrm>
            <a:off x="6636774" y="17526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Multiply out the double bracket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274574" y="2057400"/>
                <a:ext cx="1711109" cy="6438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574" y="2057400"/>
                <a:ext cx="1711109" cy="64389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274574" y="2743200"/>
                <a:ext cx="1426994" cy="6438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574" y="2743200"/>
                <a:ext cx="1426994" cy="64389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274574" y="3429000"/>
                <a:ext cx="1279645" cy="728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574" y="3429000"/>
                <a:ext cx="1279645" cy="72808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198374" y="4191000"/>
                <a:ext cx="2361031" cy="67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374" y="4191000"/>
                <a:ext cx="2361031" cy="6723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198374" y="4876800"/>
                <a:ext cx="3322833" cy="67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(−1)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(−1)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374" y="4876800"/>
                <a:ext cx="3322833" cy="6723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34"/>
          <p:cNvSpPr>
            <a:spLocks/>
          </p:cNvSpPr>
          <p:nvPr/>
        </p:nvSpPr>
        <p:spPr bwMode="auto">
          <a:xfrm>
            <a:off x="6027174" y="2438400"/>
            <a:ext cx="228600" cy="6858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6" name="Arc 34"/>
          <p:cNvSpPr>
            <a:spLocks/>
          </p:cNvSpPr>
          <p:nvPr/>
        </p:nvSpPr>
        <p:spPr bwMode="auto">
          <a:xfrm>
            <a:off x="5722374" y="3200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" name="Arc 34"/>
          <p:cNvSpPr>
            <a:spLocks/>
          </p:cNvSpPr>
          <p:nvPr/>
        </p:nvSpPr>
        <p:spPr bwMode="auto">
          <a:xfrm>
            <a:off x="6560574" y="38862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" name="Arc 34"/>
          <p:cNvSpPr>
            <a:spLocks/>
          </p:cNvSpPr>
          <p:nvPr/>
        </p:nvSpPr>
        <p:spPr bwMode="auto">
          <a:xfrm>
            <a:off x="7474974" y="45720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auto">
          <a:xfrm>
            <a:off x="6255774" y="2667000"/>
            <a:ext cx="1981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Multiply out the rest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0" name="Text Box 37"/>
          <p:cNvSpPr txBox="1">
            <a:spLocks noChangeArrowheads="1"/>
          </p:cNvSpPr>
          <p:nvPr/>
        </p:nvSpPr>
        <p:spPr bwMode="auto">
          <a:xfrm>
            <a:off x="5874774" y="32766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Integrate and use a squared bracket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Text Box 37"/>
          <p:cNvSpPr txBox="1">
            <a:spLocks noChangeArrowheads="1"/>
          </p:cNvSpPr>
          <p:nvPr/>
        </p:nvSpPr>
        <p:spPr bwMode="auto">
          <a:xfrm>
            <a:off x="6636774" y="39624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Use two separate brackets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2" name="Text Box 37"/>
          <p:cNvSpPr txBox="1">
            <a:spLocks noChangeArrowheads="1"/>
          </p:cNvSpPr>
          <p:nvPr/>
        </p:nvSpPr>
        <p:spPr bwMode="auto">
          <a:xfrm>
            <a:off x="7627374" y="4648200"/>
            <a:ext cx="152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 in the limits 1 and -1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267200" y="5562600"/>
                <a:ext cx="16744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160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0.5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160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0.5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562600"/>
                <a:ext cx="1674433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267200" y="6019800"/>
                <a:ext cx="5670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6019800"/>
                <a:ext cx="567078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Arc 34"/>
          <p:cNvSpPr>
            <a:spLocks/>
          </p:cNvSpPr>
          <p:nvPr/>
        </p:nvSpPr>
        <p:spPr bwMode="auto">
          <a:xfrm>
            <a:off x="7474974" y="5257800"/>
            <a:ext cx="221226" cy="4572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6" name="Arc 34"/>
          <p:cNvSpPr>
            <a:spLocks/>
          </p:cNvSpPr>
          <p:nvPr/>
        </p:nvSpPr>
        <p:spPr bwMode="auto">
          <a:xfrm>
            <a:off x="5943600" y="57150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7" name="Text Box 37"/>
          <p:cNvSpPr txBox="1">
            <a:spLocks noChangeArrowheads="1"/>
          </p:cNvSpPr>
          <p:nvPr/>
        </p:nvSpPr>
        <p:spPr bwMode="auto">
          <a:xfrm>
            <a:off x="7627374" y="533400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Work out each part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8" name="Text Box 37"/>
          <p:cNvSpPr txBox="1">
            <a:spLocks noChangeArrowheads="1"/>
          </p:cNvSpPr>
          <p:nvPr/>
        </p:nvSpPr>
        <p:spPr bwMode="auto">
          <a:xfrm>
            <a:off x="6019800" y="5791200"/>
            <a:ext cx="1219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Text Box 37"/>
          <p:cNvSpPr txBox="1">
            <a:spLocks noChangeArrowheads="1"/>
          </p:cNvSpPr>
          <p:nvPr/>
        </p:nvSpPr>
        <p:spPr bwMode="auto">
          <a:xfrm>
            <a:off x="4114800" y="6339696"/>
            <a:ext cx="4572000" cy="52322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If a region is part above and part below, this process will not work…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59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/>
      <p:bldP spid="42" grpId="0"/>
      <p:bldP spid="5" grpId="0" animBg="1"/>
      <p:bldP spid="44" grpId="0" animBg="1"/>
      <p:bldP spid="45" grpId="0"/>
      <p:bldP spid="46" grpId="0" animBg="1"/>
      <p:bldP spid="48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7" grpId="0" animBg="1"/>
      <p:bldP spid="58" grpId="0"/>
      <p:bldP spid="59" grpId="0"/>
      <p:bldP spid="60" grpId="0"/>
      <p:bldP spid="62" grpId="0"/>
      <p:bldP spid="63" grpId="0"/>
      <p:bldP spid="64" grpId="0"/>
      <p:bldP spid="65" grpId="0" animBg="1"/>
      <p:bldP spid="66" grpId="0" animBg="1"/>
      <p:bldP spid="67" grpId="0" animBg="1"/>
      <p:bldP spid="68" grpId="0" animBg="1"/>
      <p:bldP spid="69" grpId="0"/>
      <p:bldP spid="70" grpId="0"/>
      <p:bldP spid="71" grpId="0"/>
      <p:bldP spid="72" grpId="0"/>
      <p:bldP spid="73" grpId="0"/>
      <p:bldP spid="74" grpId="0"/>
      <p:bldP spid="75" grpId="0" animBg="1"/>
      <p:bldP spid="76" grpId="0" animBg="1"/>
      <p:bldP spid="77" grpId="0"/>
      <p:bldP spid="78" grpId="0"/>
      <p:bldP spid="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You need to be able to work out areas of curves which have a section under the x-axis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Find the area between the curve: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y = x(x + 1)(x – 1) 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and the x-axis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Again, start with a sketch…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can see this time that part of the curve is above the axis and part is below…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11C</a:t>
            </a:r>
          </a:p>
        </p:txBody>
      </p:sp>
      <p:pic>
        <p:nvPicPr>
          <p:cNvPr id="13317" name="Picture 23" descr="integ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Line 16"/>
          <p:cNvSpPr>
            <a:spLocks noChangeShapeType="1"/>
          </p:cNvSpPr>
          <p:nvPr/>
        </p:nvSpPr>
        <p:spPr bwMode="auto">
          <a:xfrm flipV="1">
            <a:off x="2057400" y="3886200"/>
            <a:ext cx="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 rot="5400000" flipV="1">
            <a:off x="2095500" y="3924300"/>
            <a:ext cx="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035710" y="5016911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62000" y="5029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-1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5" name="Arc 4"/>
          <p:cNvSpPr/>
          <p:nvPr/>
        </p:nvSpPr>
        <p:spPr>
          <a:xfrm rot="16200000">
            <a:off x="533400" y="4953000"/>
            <a:ext cx="2133600" cy="1066800"/>
          </a:xfrm>
          <a:prstGeom prst="arc">
            <a:avLst>
              <a:gd name="adj1" fmla="val 18054655"/>
              <a:gd name="adj2" fmla="val 296496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rot="5400000" flipV="1">
            <a:off x="1559642" y="4167648"/>
            <a:ext cx="2057400" cy="1066800"/>
          </a:xfrm>
          <a:prstGeom prst="arc">
            <a:avLst>
              <a:gd name="adj1" fmla="val 18111837"/>
              <a:gd name="adj2" fmla="val 42796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1846006" y="5007078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0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6" name="Line 22"/>
          <p:cNvSpPr>
            <a:spLocks noChangeShapeType="1"/>
          </p:cNvSpPr>
          <p:nvPr/>
        </p:nvSpPr>
        <p:spPr bwMode="auto">
          <a:xfrm flipH="1">
            <a:off x="1233948" y="4554793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Line 22"/>
          <p:cNvSpPr>
            <a:spLocks noChangeShapeType="1"/>
          </p:cNvSpPr>
          <p:nvPr/>
        </p:nvSpPr>
        <p:spPr bwMode="auto">
          <a:xfrm flipH="1">
            <a:off x="1460090" y="4630993"/>
            <a:ext cx="307258" cy="30971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 flipH="1">
            <a:off x="1651818" y="4783393"/>
            <a:ext cx="191729" cy="18681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 flipH="1">
            <a:off x="1843548" y="4891548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Line 22"/>
          <p:cNvSpPr>
            <a:spLocks noChangeShapeType="1"/>
          </p:cNvSpPr>
          <p:nvPr/>
        </p:nvSpPr>
        <p:spPr bwMode="auto">
          <a:xfrm flipH="1">
            <a:off x="2438400" y="51054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 flipH="1">
            <a:off x="2590800" y="51816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H="1">
            <a:off x="2362200" y="51054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Line 22"/>
          <p:cNvSpPr>
            <a:spLocks noChangeShapeType="1"/>
          </p:cNvSpPr>
          <p:nvPr/>
        </p:nvSpPr>
        <p:spPr bwMode="auto">
          <a:xfrm flipH="1">
            <a:off x="2286000" y="5105400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9" name="Text Box 37"/>
          <p:cNvSpPr txBox="1">
            <a:spLocks noChangeArrowheads="1"/>
          </p:cNvSpPr>
          <p:nvPr/>
        </p:nvSpPr>
        <p:spPr bwMode="auto">
          <a:xfrm>
            <a:off x="3886200" y="1447800"/>
            <a:ext cx="518160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 You need to integrate each section separately and then combine them (as positive values…)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7" name="Text Box 37"/>
          <p:cNvSpPr txBox="1">
            <a:spLocks noChangeArrowheads="1"/>
          </p:cNvSpPr>
          <p:nvPr/>
        </p:nvSpPr>
        <p:spPr bwMode="auto">
          <a:xfrm>
            <a:off x="3962400" y="2057400"/>
            <a:ext cx="26670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 dirty="0" smtClean="0">
                <a:latin typeface="Comic Sans MS" pitchFamily="66" charset="0"/>
              </a:rPr>
              <a:t>First section (below the axis)</a:t>
            </a:r>
            <a:endParaRPr lang="en-GB" altLang="en-US" sz="1400" u="sng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962400" y="2362200"/>
                <a:ext cx="1426994" cy="6438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362200"/>
                <a:ext cx="1426994" cy="6438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34"/>
          <p:cNvSpPr>
            <a:spLocks/>
          </p:cNvSpPr>
          <p:nvPr/>
        </p:nvSpPr>
        <p:spPr bwMode="auto">
          <a:xfrm>
            <a:off x="5410200" y="2819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0" name="Text Box 37"/>
          <p:cNvSpPr txBox="1">
            <a:spLocks noChangeArrowheads="1"/>
          </p:cNvSpPr>
          <p:nvPr/>
        </p:nvSpPr>
        <p:spPr bwMode="auto">
          <a:xfrm>
            <a:off x="5562600" y="28956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Integrate and use a squared bracket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962400" y="3048000"/>
                <a:ext cx="1170641" cy="7296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048000"/>
                <a:ext cx="1170641" cy="7296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3886200" y="3886200"/>
                <a:ext cx="2361031" cy="67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886200"/>
                <a:ext cx="2361031" cy="6723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3886200" y="4648200"/>
                <a:ext cx="2963760" cy="650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648200"/>
                <a:ext cx="2963760" cy="6505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962400" y="5410200"/>
                <a:ext cx="8764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−0.5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410200"/>
                <a:ext cx="876458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Arc 34"/>
          <p:cNvSpPr>
            <a:spLocks/>
          </p:cNvSpPr>
          <p:nvPr/>
        </p:nvSpPr>
        <p:spPr bwMode="auto">
          <a:xfrm>
            <a:off x="6248400" y="3581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7" name="Arc 34"/>
          <p:cNvSpPr>
            <a:spLocks/>
          </p:cNvSpPr>
          <p:nvPr/>
        </p:nvSpPr>
        <p:spPr bwMode="auto">
          <a:xfrm>
            <a:off x="6858000" y="4343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8" name="Arc 34"/>
          <p:cNvSpPr>
            <a:spLocks/>
          </p:cNvSpPr>
          <p:nvPr/>
        </p:nvSpPr>
        <p:spPr bwMode="auto">
          <a:xfrm>
            <a:off x="6858000" y="50292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" name="Text Box 37"/>
          <p:cNvSpPr txBox="1">
            <a:spLocks noChangeArrowheads="1"/>
          </p:cNvSpPr>
          <p:nvPr/>
        </p:nvSpPr>
        <p:spPr bwMode="auto">
          <a:xfrm>
            <a:off x="6248400" y="36576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Split into two separate parts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Text Box 37"/>
          <p:cNvSpPr txBox="1">
            <a:spLocks noChangeArrowheads="1"/>
          </p:cNvSpPr>
          <p:nvPr/>
        </p:nvSpPr>
        <p:spPr bwMode="auto">
          <a:xfrm>
            <a:off x="7010400" y="43434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 in the limits for this region only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1" name="Text Box 37"/>
          <p:cNvSpPr txBox="1">
            <a:spLocks noChangeArrowheads="1"/>
          </p:cNvSpPr>
          <p:nvPr/>
        </p:nvSpPr>
        <p:spPr bwMode="auto">
          <a:xfrm>
            <a:off x="7010400" y="5181600"/>
            <a:ext cx="1219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" name="Text Box 37"/>
          <p:cNvSpPr txBox="1">
            <a:spLocks noChangeArrowheads="1"/>
          </p:cNvSpPr>
          <p:nvPr/>
        </p:nvSpPr>
        <p:spPr bwMode="auto">
          <a:xfrm>
            <a:off x="4572000" y="5943600"/>
            <a:ext cx="3657600" cy="52322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So the area in the section under the axis will be 0.5 square units…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3" name="Text Box 37"/>
          <p:cNvSpPr txBox="1">
            <a:spLocks noChangeArrowheads="1"/>
          </p:cNvSpPr>
          <p:nvPr/>
        </p:nvSpPr>
        <p:spPr bwMode="auto">
          <a:xfrm>
            <a:off x="2590800" y="563880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0.5 square units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5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47" grpId="0"/>
      <p:bldP spid="49" grpId="0"/>
      <p:bldP spid="61" grpId="0" animBg="1"/>
      <p:bldP spid="80" grpId="0"/>
      <p:bldP spid="81" grpId="0"/>
      <p:bldP spid="82" grpId="0"/>
      <p:bldP spid="83" grpId="0"/>
      <p:bldP spid="84" grpId="0"/>
      <p:bldP spid="86" grpId="0" animBg="1"/>
      <p:bldP spid="87" grpId="0" animBg="1"/>
      <p:bldP spid="88" grpId="0" animBg="1"/>
      <p:bldP spid="89" grpId="0"/>
      <p:bldP spid="90" grpId="0"/>
      <p:bldP spid="91" grpId="0"/>
      <p:bldP spid="92" grpId="0" animBg="1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657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You need to be able to work out areas of curves which have a section under the x-axis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Find the area between the curve: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y = x(x + 1)(x – 1) 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and the x-axis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Again, start with a sketch…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 smtClean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can see this time that part of the curve is above the axis and part is below…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11C</a:t>
            </a:r>
          </a:p>
        </p:txBody>
      </p:sp>
      <p:pic>
        <p:nvPicPr>
          <p:cNvPr id="13317" name="Picture 23" descr="integ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Line 16"/>
          <p:cNvSpPr>
            <a:spLocks noChangeShapeType="1"/>
          </p:cNvSpPr>
          <p:nvPr/>
        </p:nvSpPr>
        <p:spPr bwMode="auto">
          <a:xfrm flipV="1">
            <a:off x="2057400" y="3886200"/>
            <a:ext cx="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 rot="5400000" flipV="1">
            <a:off x="2095500" y="3924300"/>
            <a:ext cx="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035710" y="5016911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62000" y="5029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-1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5" name="Arc 4"/>
          <p:cNvSpPr/>
          <p:nvPr/>
        </p:nvSpPr>
        <p:spPr>
          <a:xfrm rot="16200000">
            <a:off x="533400" y="4953000"/>
            <a:ext cx="2133600" cy="1066800"/>
          </a:xfrm>
          <a:prstGeom prst="arc">
            <a:avLst>
              <a:gd name="adj1" fmla="val 18054655"/>
              <a:gd name="adj2" fmla="val 296496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rot="5400000" flipV="1">
            <a:off x="1559642" y="4167648"/>
            <a:ext cx="2057400" cy="1066800"/>
          </a:xfrm>
          <a:prstGeom prst="arc">
            <a:avLst>
              <a:gd name="adj1" fmla="val 18111837"/>
              <a:gd name="adj2" fmla="val 42796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1846006" y="5007078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0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6" name="Line 22"/>
          <p:cNvSpPr>
            <a:spLocks noChangeShapeType="1"/>
          </p:cNvSpPr>
          <p:nvPr/>
        </p:nvSpPr>
        <p:spPr bwMode="auto">
          <a:xfrm flipH="1">
            <a:off x="1233948" y="4554793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Line 22"/>
          <p:cNvSpPr>
            <a:spLocks noChangeShapeType="1"/>
          </p:cNvSpPr>
          <p:nvPr/>
        </p:nvSpPr>
        <p:spPr bwMode="auto">
          <a:xfrm flipH="1">
            <a:off x="1460090" y="4630993"/>
            <a:ext cx="307258" cy="30971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 flipH="1">
            <a:off x="1651818" y="4783393"/>
            <a:ext cx="191729" cy="18681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 flipH="1">
            <a:off x="1843548" y="4891548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Line 22"/>
          <p:cNvSpPr>
            <a:spLocks noChangeShapeType="1"/>
          </p:cNvSpPr>
          <p:nvPr/>
        </p:nvSpPr>
        <p:spPr bwMode="auto">
          <a:xfrm flipH="1">
            <a:off x="2438400" y="51054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 flipH="1">
            <a:off x="2590800" y="5181600"/>
            <a:ext cx="3810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H="1">
            <a:off x="2362200" y="51054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Line 22"/>
          <p:cNvSpPr>
            <a:spLocks noChangeShapeType="1"/>
          </p:cNvSpPr>
          <p:nvPr/>
        </p:nvSpPr>
        <p:spPr bwMode="auto">
          <a:xfrm flipH="1">
            <a:off x="2286000" y="5105400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9" name="Text Box 37"/>
          <p:cNvSpPr txBox="1">
            <a:spLocks noChangeArrowheads="1"/>
          </p:cNvSpPr>
          <p:nvPr/>
        </p:nvSpPr>
        <p:spPr bwMode="auto">
          <a:xfrm>
            <a:off x="3886200" y="1447800"/>
            <a:ext cx="518160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 You need to integrate each section separately and then combine them (as positive values…)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47" name="Text Box 37"/>
          <p:cNvSpPr txBox="1">
            <a:spLocks noChangeArrowheads="1"/>
          </p:cNvSpPr>
          <p:nvPr/>
        </p:nvSpPr>
        <p:spPr bwMode="auto">
          <a:xfrm>
            <a:off x="3962400" y="2057400"/>
            <a:ext cx="28956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 dirty="0" smtClean="0">
                <a:latin typeface="Comic Sans MS" pitchFamily="66" charset="0"/>
              </a:rPr>
              <a:t>Second section (above the axis)</a:t>
            </a:r>
            <a:endParaRPr lang="en-GB" altLang="en-US" sz="1400" u="sng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962400" y="2362200"/>
                <a:ext cx="1426994" cy="6438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362200"/>
                <a:ext cx="1426994" cy="6438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34"/>
          <p:cNvSpPr>
            <a:spLocks/>
          </p:cNvSpPr>
          <p:nvPr/>
        </p:nvSpPr>
        <p:spPr bwMode="auto">
          <a:xfrm>
            <a:off x="5410200" y="2819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0" name="Text Box 37"/>
          <p:cNvSpPr txBox="1">
            <a:spLocks noChangeArrowheads="1"/>
          </p:cNvSpPr>
          <p:nvPr/>
        </p:nvSpPr>
        <p:spPr bwMode="auto">
          <a:xfrm>
            <a:off x="5562600" y="2743200"/>
            <a:ext cx="34290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Integrate and use a squared bracket (you won’t need to work this out again as you have it from before!)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962400" y="3048000"/>
                <a:ext cx="1279646" cy="728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6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0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048000"/>
                <a:ext cx="1279646" cy="7285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3886200" y="3886200"/>
                <a:ext cx="2361031" cy="672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886200"/>
                <a:ext cx="2361031" cy="6723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3886200" y="4648200"/>
                <a:ext cx="3271537" cy="650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(0)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(−1)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(−1)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648200"/>
                <a:ext cx="3271537" cy="6505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962400" y="5410200"/>
                <a:ext cx="7225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0.5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410200"/>
                <a:ext cx="722569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Arc 34"/>
          <p:cNvSpPr>
            <a:spLocks/>
          </p:cNvSpPr>
          <p:nvPr/>
        </p:nvSpPr>
        <p:spPr bwMode="auto">
          <a:xfrm>
            <a:off x="6248400" y="3581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7" name="Arc 34"/>
          <p:cNvSpPr>
            <a:spLocks/>
          </p:cNvSpPr>
          <p:nvPr/>
        </p:nvSpPr>
        <p:spPr bwMode="auto">
          <a:xfrm>
            <a:off x="7086600" y="4343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8" name="Arc 34"/>
          <p:cNvSpPr>
            <a:spLocks/>
          </p:cNvSpPr>
          <p:nvPr/>
        </p:nvSpPr>
        <p:spPr bwMode="auto">
          <a:xfrm>
            <a:off x="7086600" y="5029200"/>
            <a:ext cx="228600" cy="533400"/>
          </a:xfrm>
          <a:custGeom>
            <a:avLst/>
            <a:gdLst>
              <a:gd name="T0" fmla="*/ 0 w 21600"/>
              <a:gd name="T1" fmla="*/ 0 h 43195"/>
              <a:gd name="T2" fmla="*/ 642584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40"/>
                  <a:pt x="12221" y="42931"/>
                  <a:pt x="48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" name="Text Box 37"/>
          <p:cNvSpPr txBox="1">
            <a:spLocks noChangeArrowheads="1"/>
          </p:cNvSpPr>
          <p:nvPr/>
        </p:nvSpPr>
        <p:spPr bwMode="auto">
          <a:xfrm>
            <a:off x="6248400" y="36576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Split into two separate parts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Text Box 37"/>
          <p:cNvSpPr txBox="1">
            <a:spLocks noChangeArrowheads="1"/>
          </p:cNvSpPr>
          <p:nvPr/>
        </p:nvSpPr>
        <p:spPr bwMode="auto">
          <a:xfrm>
            <a:off x="7150510" y="4343400"/>
            <a:ext cx="21458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 in the limits for this region only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1" name="Text Box 37"/>
          <p:cNvSpPr txBox="1">
            <a:spLocks noChangeArrowheads="1"/>
          </p:cNvSpPr>
          <p:nvPr/>
        </p:nvSpPr>
        <p:spPr bwMode="auto">
          <a:xfrm>
            <a:off x="7150510" y="5181600"/>
            <a:ext cx="1219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" name="Text Box 37"/>
          <p:cNvSpPr txBox="1">
            <a:spLocks noChangeArrowheads="1"/>
          </p:cNvSpPr>
          <p:nvPr/>
        </p:nvSpPr>
        <p:spPr bwMode="auto">
          <a:xfrm>
            <a:off x="4572000" y="5791200"/>
            <a:ext cx="3657600" cy="52322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So the area in the section above the axis will be 0.5 square units…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3" name="Text Box 37"/>
          <p:cNvSpPr txBox="1">
            <a:spLocks noChangeArrowheads="1"/>
          </p:cNvSpPr>
          <p:nvPr/>
        </p:nvSpPr>
        <p:spPr bwMode="auto">
          <a:xfrm>
            <a:off x="2590800" y="563880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0.5 square units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04800" y="411480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0.5 square units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Text Box 37"/>
          <p:cNvSpPr txBox="1">
            <a:spLocks noChangeArrowheads="1"/>
          </p:cNvSpPr>
          <p:nvPr/>
        </p:nvSpPr>
        <p:spPr bwMode="auto">
          <a:xfrm>
            <a:off x="4191000" y="6400800"/>
            <a:ext cx="4419600" cy="33855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dirty="0" smtClean="0">
                <a:solidFill>
                  <a:srgbClr val="FF0000"/>
                </a:solidFill>
                <a:latin typeface="Comic Sans MS" pitchFamily="66" charset="0"/>
              </a:rPr>
              <a:t>The total area is therefore 1 square unit!</a:t>
            </a:r>
            <a:endParaRPr lang="en-GB" altLang="en-US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7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1" grpId="0" animBg="1"/>
      <p:bldP spid="80" grpId="0"/>
      <p:bldP spid="81" grpId="0"/>
      <p:bldP spid="82" grpId="0"/>
      <p:bldP spid="83" grpId="0"/>
      <p:bldP spid="84" grpId="0"/>
      <p:bldP spid="86" grpId="0" animBg="1"/>
      <p:bldP spid="87" grpId="0" animBg="1"/>
      <p:bldP spid="88" grpId="0" animBg="1"/>
      <p:bldP spid="89" grpId="0"/>
      <p:bldP spid="90" grpId="0"/>
      <p:bldP spid="91" grpId="0"/>
      <p:bldP spid="92" grpId="0" animBg="1"/>
      <p:bldP spid="38" grpId="0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762000" y="3048000"/>
            <a:ext cx="7543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11D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6858000" y="2362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rot="5400000" flipV="1">
            <a:off x="6896100" y="24765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5562600" y="3038475"/>
            <a:ext cx="27432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8305800" y="2886075"/>
            <a:ext cx="32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8305800" y="2590800"/>
            <a:ext cx="346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399" name="Freeform 15"/>
          <p:cNvSpPr>
            <a:spLocks/>
          </p:cNvSpPr>
          <p:nvPr/>
        </p:nvSpPr>
        <p:spPr bwMode="auto">
          <a:xfrm>
            <a:off x="5562600" y="2819400"/>
            <a:ext cx="2743200" cy="508000"/>
          </a:xfrm>
          <a:custGeom>
            <a:avLst/>
            <a:gdLst>
              <a:gd name="T0" fmla="*/ 0 w 1728"/>
              <a:gd name="T1" fmla="*/ 2147483647 h 320"/>
              <a:gd name="T2" fmla="*/ 2147483647 w 1728"/>
              <a:gd name="T3" fmla="*/ 2147483647 h 320"/>
              <a:gd name="T4" fmla="*/ 2147483647 w 1728"/>
              <a:gd name="T5" fmla="*/ 0 h 32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28" h="320">
                <a:moveTo>
                  <a:pt x="0" y="192"/>
                </a:moveTo>
                <a:cubicBezTo>
                  <a:pt x="432" y="256"/>
                  <a:pt x="864" y="320"/>
                  <a:pt x="1152" y="288"/>
                </a:cubicBezTo>
                <a:cubicBezTo>
                  <a:pt x="1440" y="256"/>
                  <a:pt x="1584" y="128"/>
                  <a:pt x="1728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7467600" y="24384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7239000" y="21336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Region R</a:t>
            </a: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6934200" y="3276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7924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781800" y="38862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7772400" y="38862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b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8305800" y="3733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705600" y="20574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1219200" y="3352800"/>
          <a:ext cx="9906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7" name="Equation" r:id="rId4" imgW="508000" imgH="330200" progId="Equation.DSMT4">
                  <p:embed/>
                </p:oleObj>
              </mc:Choice>
              <mc:Fallback>
                <p:oleObj name="Equation" r:id="rId4" imgW="508000" imgH="330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990600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2678113" y="3352800"/>
          <a:ext cx="103981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8" name="Equation" r:id="rId6" imgW="533169" imgH="330057" progId="Equation.DSMT4">
                  <p:embed/>
                </p:oleObj>
              </mc:Choice>
              <mc:Fallback>
                <p:oleObj name="Equation" r:id="rId6" imgW="533169" imgH="33005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3352800"/>
                        <a:ext cx="1039812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2351088" y="3694113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1600200" y="42672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9" name="Equation" r:id="rId8" imgW="850531" imgH="330057" progId="Equation.DSMT4">
                  <p:embed/>
                </p:oleObj>
              </mc:Choice>
              <mc:Fallback>
                <p:oleObj name="Equation" r:id="rId8" imgW="850531" imgH="33005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2672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762000" y="4953000"/>
            <a:ext cx="3581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Sometimes you will need to work out the values of a and b</a:t>
            </a:r>
            <a:endParaRPr lang="en-GB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762000" y="5486400"/>
            <a:ext cx="3581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Sometimes a and b will be different for each part</a:t>
            </a:r>
            <a:endParaRPr lang="en-GB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762000" y="6019800"/>
            <a:ext cx="3581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MAKE SURE you put y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and y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the correct way around!</a:t>
            </a:r>
            <a:endParaRPr lang="en-GB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5386" name="Picture 27" descr="duj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 animBg="1"/>
      <p:bldP spid="16394" grpId="0"/>
      <p:bldP spid="16395" grpId="0"/>
      <p:bldP spid="16399" grpId="0" animBg="1"/>
      <p:bldP spid="16400" grpId="0" animBg="1"/>
      <p:bldP spid="16401" grpId="0"/>
      <p:bldP spid="16402" grpId="0" animBg="1"/>
      <p:bldP spid="16403" grpId="0" animBg="1"/>
      <p:bldP spid="16404" grpId="0"/>
      <p:bldP spid="16405" grpId="0"/>
      <p:bldP spid="16406" grpId="0"/>
      <p:bldP spid="16407" grpId="0"/>
      <p:bldP spid="16411" grpId="0" animBg="1"/>
      <p:bldP spid="16413" grpId="0"/>
      <p:bldP spid="16414" grpId="0"/>
      <p:bldP spid="164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6858000" y="33528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rot="5400000" flipV="1">
            <a:off x="6896100" y="34671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8305800" y="47244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705600" y="3048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16393" name="Object 22"/>
          <p:cNvGraphicFramePr>
            <a:graphicFrameLocks noChangeAspect="1"/>
          </p:cNvGraphicFramePr>
          <p:nvPr/>
        </p:nvGraphicFramePr>
        <p:xfrm>
          <a:off x="1676400" y="30480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9" name="Equation" r:id="rId3" imgW="850531" imgH="330057" progId="Equation.DSMT4">
                  <p:embed/>
                </p:oleObj>
              </mc:Choice>
              <mc:Fallback>
                <p:oleObj name="Equation" r:id="rId3" imgW="850531" imgH="330057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5410200" y="1600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953000" y="1905000"/>
            <a:ext cx="3810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Below is a diagram showing the equation y = x, as well as the curve y = x(4 – x). Find the Area bounded by the two lines.</a:t>
            </a:r>
          </a:p>
        </p:txBody>
      </p:sp>
      <p:sp>
        <p:nvSpPr>
          <p:cNvPr id="17436" name="Arc 28"/>
          <p:cNvSpPr>
            <a:spLocks/>
          </p:cNvSpPr>
          <p:nvPr/>
        </p:nvSpPr>
        <p:spPr bwMode="auto">
          <a:xfrm>
            <a:off x="6781800" y="4038600"/>
            <a:ext cx="1371600" cy="1676400"/>
          </a:xfrm>
          <a:custGeom>
            <a:avLst/>
            <a:gdLst>
              <a:gd name="T0" fmla="*/ 0 w 43194"/>
              <a:gd name="T1" fmla="*/ 2147483647 h 21600"/>
              <a:gd name="T2" fmla="*/ 2147483647 w 43194"/>
              <a:gd name="T3" fmla="*/ 2147483647 h 21600"/>
              <a:gd name="T4" fmla="*/ 2147483647 w 4319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4" h="21600" fill="none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</a:path>
              <a:path w="43194" h="21600" stroke="0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  <a:lnTo>
                  <a:pt x="21594" y="21600"/>
                </a:lnTo>
                <a:lnTo>
                  <a:pt x="0" y="21089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7620000" y="5791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x(4 – x)</a:t>
            </a:r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5562600" y="3429000"/>
            <a:ext cx="2895600" cy="2667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7924800" y="3124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7162800" y="4114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</a:t>
            </a:r>
          </a:p>
        </p:txBody>
      </p:sp>
      <p:sp>
        <p:nvSpPr>
          <p:cNvPr id="16401" name="Line 33"/>
          <p:cNvSpPr>
            <a:spLocks noChangeShapeType="1"/>
          </p:cNvSpPr>
          <p:nvPr/>
        </p:nvSpPr>
        <p:spPr bwMode="auto">
          <a:xfrm>
            <a:off x="38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304800" y="3810000"/>
            <a:ext cx="472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>
                <a:latin typeface="Comic Sans MS" pitchFamily="66" charset="0"/>
              </a:rPr>
              <a:t>1) Find where the lines cross (set the equations equal)</a:t>
            </a:r>
          </a:p>
        </p:txBody>
      </p:sp>
      <p:graphicFrame>
        <p:nvGraphicFramePr>
          <p:cNvPr id="17443" name="Object 35"/>
          <p:cNvGraphicFramePr>
            <a:graphicFrameLocks noChangeAspect="1"/>
          </p:cNvGraphicFramePr>
          <p:nvPr/>
        </p:nvGraphicFramePr>
        <p:xfrm>
          <a:off x="381000" y="4191000"/>
          <a:ext cx="1371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0" name="Equation" r:id="rId5" imgW="748975" imgH="203112" progId="Equation.DSMT4">
                  <p:embed/>
                </p:oleObj>
              </mc:Choice>
              <mc:Fallback>
                <p:oleObj name="Equation" r:id="rId5" imgW="748975" imgH="20311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91000"/>
                        <a:ext cx="1371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4" name="Object 36"/>
          <p:cNvGraphicFramePr>
            <a:graphicFrameLocks noChangeAspect="1"/>
          </p:cNvGraphicFramePr>
          <p:nvPr/>
        </p:nvGraphicFramePr>
        <p:xfrm>
          <a:off x="381000" y="4572000"/>
          <a:ext cx="12779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1" name="Equation" r:id="rId7" imgW="698197" imgH="203112" progId="Equation.DSMT4">
                  <p:embed/>
                </p:oleObj>
              </mc:Choice>
              <mc:Fallback>
                <p:oleObj name="Equation" r:id="rId7" imgW="698197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2000"/>
                        <a:ext cx="12779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5" name="Object 37"/>
          <p:cNvGraphicFramePr>
            <a:graphicFrameLocks noChangeAspect="1"/>
          </p:cNvGraphicFramePr>
          <p:nvPr/>
        </p:nvGraphicFramePr>
        <p:xfrm>
          <a:off x="381000" y="5029200"/>
          <a:ext cx="12541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2" name="Equation" r:id="rId9" imgW="685800" imgH="203200" progId="Equation.DSMT4">
                  <p:embed/>
                </p:oleObj>
              </mc:Choice>
              <mc:Fallback>
                <p:oleObj name="Equation" r:id="rId9" imgW="685800" imgH="203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9200"/>
                        <a:ext cx="12541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6" name="Object 38"/>
          <p:cNvGraphicFramePr>
            <a:graphicFrameLocks noChangeAspect="1"/>
          </p:cNvGraphicFramePr>
          <p:nvPr/>
        </p:nvGraphicFramePr>
        <p:xfrm>
          <a:off x="381000" y="5486400"/>
          <a:ext cx="13462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3" name="Equation" r:id="rId11" imgW="736600" imgH="203200" progId="Equation.DSMT4">
                  <p:embed/>
                </p:oleObj>
              </mc:Choice>
              <mc:Fallback>
                <p:oleObj name="Equation" r:id="rId11" imgW="736600" imgH="2032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486400"/>
                        <a:ext cx="13462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7" name="Object 39"/>
          <p:cNvGraphicFramePr>
            <a:graphicFrameLocks noChangeAspect="1"/>
          </p:cNvGraphicFramePr>
          <p:nvPr/>
        </p:nvGraphicFramePr>
        <p:xfrm>
          <a:off x="381000" y="5943600"/>
          <a:ext cx="155575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4" name="Equation" r:id="rId13" imgW="850531" imgH="177723" progId="Equation.DSMT4">
                  <p:embed/>
                </p:oleObj>
              </mc:Choice>
              <mc:Fallback>
                <p:oleObj name="Equation" r:id="rId13" imgW="850531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943600"/>
                        <a:ext cx="155575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8" name="Arc 40"/>
          <p:cNvSpPr>
            <a:spLocks/>
          </p:cNvSpPr>
          <p:nvPr/>
        </p:nvSpPr>
        <p:spPr bwMode="auto">
          <a:xfrm>
            <a:off x="2057400" y="4343400"/>
            <a:ext cx="228600" cy="457200"/>
          </a:xfrm>
          <a:custGeom>
            <a:avLst/>
            <a:gdLst>
              <a:gd name="T0" fmla="*/ 0 w 21600"/>
              <a:gd name="T1" fmla="*/ 0 h 43200"/>
              <a:gd name="T2" fmla="*/ 1925690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9" name="Arc 41"/>
          <p:cNvSpPr>
            <a:spLocks/>
          </p:cNvSpPr>
          <p:nvPr/>
        </p:nvSpPr>
        <p:spPr bwMode="auto">
          <a:xfrm>
            <a:off x="2057400" y="4800600"/>
            <a:ext cx="228600" cy="457200"/>
          </a:xfrm>
          <a:custGeom>
            <a:avLst/>
            <a:gdLst>
              <a:gd name="T0" fmla="*/ 0 w 21600"/>
              <a:gd name="T1" fmla="*/ 0 h 43200"/>
              <a:gd name="T2" fmla="*/ 1925690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0" name="Arc 42"/>
          <p:cNvSpPr>
            <a:spLocks/>
          </p:cNvSpPr>
          <p:nvPr/>
        </p:nvSpPr>
        <p:spPr bwMode="auto">
          <a:xfrm>
            <a:off x="2057400" y="5257800"/>
            <a:ext cx="228600" cy="457200"/>
          </a:xfrm>
          <a:custGeom>
            <a:avLst/>
            <a:gdLst>
              <a:gd name="T0" fmla="*/ 0 w 21600"/>
              <a:gd name="T1" fmla="*/ 0 h 43200"/>
              <a:gd name="T2" fmla="*/ 1925690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1" name="Arc 43"/>
          <p:cNvSpPr>
            <a:spLocks/>
          </p:cNvSpPr>
          <p:nvPr/>
        </p:nvSpPr>
        <p:spPr bwMode="auto">
          <a:xfrm>
            <a:off x="2057400" y="5715000"/>
            <a:ext cx="228600" cy="457200"/>
          </a:xfrm>
          <a:custGeom>
            <a:avLst/>
            <a:gdLst>
              <a:gd name="T0" fmla="*/ 0 w 21600"/>
              <a:gd name="T1" fmla="*/ 0 h 43200"/>
              <a:gd name="T2" fmla="*/ 1925690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2"/>
                  <a:pt x="12017" y="43119"/>
                  <a:pt x="14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2286000" y="4267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2286000" y="4876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x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2286000" y="5334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6781800" y="4876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0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7543800" y="4876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3</a:t>
            </a: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76962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6418" name="Picture 35" descr="duj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4" grpId="0" animBg="1"/>
      <p:bldP spid="17425" grpId="0"/>
      <p:bldP spid="17426" grpId="0"/>
      <p:bldP spid="17434" grpId="0"/>
      <p:bldP spid="17435" grpId="0"/>
      <p:bldP spid="17436" grpId="0" animBg="1"/>
      <p:bldP spid="17437" grpId="0"/>
      <p:bldP spid="17438" grpId="0" animBg="1"/>
      <p:bldP spid="17439" grpId="0"/>
      <p:bldP spid="17440" grpId="0"/>
      <p:bldP spid="17448" grpId="0" animBg="1"/>
      <p:bldP spid="17449" grpId="0" animBg="1"/>
      <p:bldP spid="17450" grpId="0" animBg="1"/>
      <p:bldP spid="17451" grpId="0" animBg="1"/>
      <p:bldP spid="17452" grpId="0"/>
      <p:bldP spid="17453" grpId="0"/>
      <p:bldP spid="17454" grpId="0"/>
      <p:bldP spid="17455" grpId="0"/>
      <p:bldP spid="17456" grpId="0"/>
      <p:bldP spid="174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6858000" y="33528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rot="5400000" flipV="1">
            <a:off x="6896100" y="34671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305800" y="47244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6705600" y="3048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1676400" y="30480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3" name="Equation" r:id="rId3" imgW="850531" imgH="330057" progId="Equation.DSMT4">
                  <p:embed/>
                </p:oleObj>
              </mc:Choice>
              <mc:Fallback>
                <p:oleObj name="Equation" r:id="rId3" imgW="850531" imgH="3300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410200" y="1600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953000" y="1905000"/>
            <a:ext cx="3810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Below is a diagram showing the equation y = x, as well as the curve y = x(4 – x). Find the Area bounded by the two lines.</a:t>
            </a:r>
          </a:p>
        </p:txBody>
      </p:sp>
      <p:sp>
        <p:nvSpPr>
          <p:cNvPr id="17420" name="Arc 12"/>
          <p:cNvSpPr>
            <a:spLocks/>
          </p:cNvSpPr>
          <p:nvPr/>
        </p:nvSpPr>
        <p:spPr bwMode="auto">
          <a:xfrm>
            <a:off x="6781800" y="4038600"/>
            <a:ext cx="1371600" cy="1676400"/>
          </a:xfrm>
          <a:custGeom>
            <a:avLst/>
            <a:gdLst>
              <a:gd name="T0" fmla="*/ 0 w 43194"/>
              <a:gd name="T1" fmla="*/ 2147483647 h 21600"/>
              <a:gd name="T2" fmla="*/ 2147483647 w 43194"/>
              <a:gd name="T3" fmla="*/ 2147483647 h 21600"/>
              <a:gd name="T4" fmla="*/ 2147483647 w 4319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4" h="21600" fill="none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</a:path>
              <a:path w="43194" h="21600" stroke="0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  <a:lnTo>
                  <a:pt x="21594" y="21600"/>
                </a:lnTo>
                <a:lnTo>
                  <a:pt x="0" y="21089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620000" y="5791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x(4 – x)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5562600" y="3429000"/>
            <a:ext cx="2895600" cy="2667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7924800" y="3124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7162800" y="4114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</a:t>
            </a:r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38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04800" y="38100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>
                <a:latin typeface="Comic Sans MS" pitchFamily="66" charset="0"/>
              </a:rPr>
              <a:t>2) Integrate to find the Area</a:t>
            </a:r>
          </a:p>
        </p:txBody>
      </p:sp>
      <p:sp>
        <p:nvSpPr>
          <p:cNvPr id="17427" name="Text Box 31"/>
          <p:cNvSpPr txBox="1">
            <a:spLocks noChangeArrowheads="1"/>
          </p:cNvSpPr>
          <p:nvPr/>
        </p:nvSpPr>
        <p:spPr bwMode="auto">
          <a:xfrm>
            <a:off x="6781800" y="4876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0</a:t>
            </a:r>
          </a:p>
        </p:txBody>
      </p:sp>
      <p:sp>
        <p:nvSpPr>
          <p:cNvPr id="17428" name="Text Box 32"/>
          <p:cNvSpPr txBox="1">
            <a:spLocks noChangeArrowheads="1"/>
          </p:cNvSpPr>
          <p:nvPr/>
        </p:nvSpPr>
        <p:spPr bwMode="auto">
          <a:xfrm>
            <a:off x="7543800" y="4876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3</a:t>
            </a:r>
          </a:p>
        </p:txBody>
      </p:sp>
      <p:sp>
        <p:nvSpPr>
          <p:cNvPr id="17429" name="Line 33"/>
          <p:cNvSpPr>
            <a:spLocks noChangeShapeType="1"/>
          </p:cNvSpPr>
          <p:nvPr/>
        </p:nvSpPr>
        <p:spPr bwMode="auto">
          <a:xfrm>
            <a:off x="76962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8466" name="Object 34"/>
          <p:cNvGraphicFramePr>
            <a:graphicFrameLocks noChangeAspect="1"/>
          </p:cNvGraphicFramePr>
          <p:nvPr/>
        </p:nvGraphicFramePr>
        <p:xfrm>
          <a:off x="304800" y="4114800"/>
          <a:ext cx="19050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4" name="Equation" r:id="rId5" imgW="1180588" imgH="330057" progId="Equation.DSMT4">
                  <p:embed/>
                </p:oleObj>
              </mc:Choice>
              <mc:Fallback>
                <p:oleObj name="Equation" r:id="rId5" imgW="1180588" imgH="330057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14800"/>
                        <a:ext cx="19050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7" name="Object 35"/>
          <p:cNvGraphicFramePr>
            <a:graphicFrameLocks noChangeAspect="1"/>
          </p:cNvGraphicFramePr>
          <p:nvPr/>
        </p:nvGraphicFramePr>
        <p:xfrm>
          <a:off x="304800" y="4648200"/>
          <a:ext cx="14747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5" name="Equation" r:id="rId7" imgW="914400" imgH="330200" progId="Equation.DSMT4">
                  <p:embed/>
                </p:oleObj>
              </mc:Choice>
              <mc:Fallback>
                <p:oleObj name="Equation" r:id="rId7" imgW="914400" imgH="330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1474788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8" name="Object 36"/>
          <p:cNvGraphicFramePr>
            <a:graphicFrameLocks noChangeAspect="1"/>
          </p:cNvGraphicFramePr>
          <p:nvPr/>
        </p:nvGraphicFramePr>
        <p:xfrm>
          <a:off x="304800" y="5181600"/>
          <a:ext cx="1219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6" name="Equation" r:id="rId9" imgW="787400" imgH="508000" progId="Equation.DSMT4">
                  <p:embed/>
                </p:oleObj>
              </mc:Choice>
              <mc:Fallback>
                <p:oleObj name="Equation" r:id="rId9" imgW="787400" imgH="5080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81600"/>
                        <a:ext cx="1219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9" name="Object 37"/>
          <p:cNvGraphicFramePr>
            <a:graphicFrameLocks noChangeAspect="1"/>
          </p:cNvGraphicFramePr>
          <p:nvPr/>
        </p:nvGraphicFramePr>
        <p:xfrm>
          <a:off x="304800" y="5943600"/>
          <a:ext cx="30670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7" name="Equation" r:id="rId11" imgW="1981200" imgH="482600" progId="Equation.DSMT4">
                  <p:embed/>
                </p:oleObj>
              </mc:Choice>
              <mc:Fallback>
                <p:oleObj name="Equation" r:id="rId11" imgW="1981200" imgH="482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943600"/>
                        <a:ext cx="306705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70" name="Object 38"/>
          <p:cNvGraphicFramePr>
            <a:graphicFrameLocks noChangeAspect="1"/>
          </p:cNvGraphicFramePr>
          <p:nvPr/>
        </p:nvGraphicFramePr>
        <p:xfrm>
          <a:off x="3962400" y="6400800"/>
          <a:ext cx="6858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8" name="Equation" r:id="rId13" imgW="355138" imgH="177569" progId="Equation.DSMT4">
                  <p:embed/>
                </p:oleObj>
              </mc:Choice>
              <mc:Fallback>
                <p:oleObj name="Equation" r:id="rId13" imgW="355138" imgH="17756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6400800"/>
                        <a:ext cx="6858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3886200" y="6324600"/>
            <a:ext cx="838200" cy="381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72" name="Arc 40"/>
          <p:cNvSpPr>
            <a:spLocks/>
          </p:cNvSpPr>
          <p:nvPr/>
        </p:nvSpPr>
        <p:spPr bwMode="auto">
          <a:xfrm>
            <a:off x="2286000" y="43434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592145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2514600" y="4267200"/>
            <a:ext cx="2514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 and rearrange (higher equation – lower equation)</a:t>
            </a:r>
          </a:p>
        </p:txBody>
      </p:sp>
      <p:sp>
        <p:nvSpPr>
          <p:cNvPr id="18474" name="Arc 42"/>
          <p:cNvSpPr>
            <a:spLocks/>
          </p:cNvSpPr>
          <p:nvPr/>
        </p:nvSpPr>
        <p:spPr bwMode="auto">
          <a:xfrm>
            <a:off x="2286000" y="49530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592145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2514600" y="51054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3505200" y="56388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and Substitute</a:t>
            </a:r>
          </a:p>
        </p:txBody>
      </p:sp>
      <p:sp>
        <p:nvSpPr>
          <p:cNvPr id="18477" name="Arc 45"/>
          <p:cNvSpPr>
            <a:spLocks/>
          </p:cNvSpPr>
          <p:nvPr/>
        </p:nvSpPr>
        <p:spPr bwMode="auto">
          <a:xfrm>
            <a:off x="3352800" y="5638800"/>
            <a:ext cx="228600" cy="609600"/>
          </a:xfrm>
          <a:custGeom>
            <a:avLst/>
            <a:gdLst>
              <a:gd name="T0" fmla="*/ 0 w 21600"/>
              <a:gd name="T1" fmla="*/ 0 h 43195"/>
              <a:gd name="T2" fmla="*/ 59214597 w 21600"/>
              <a:gd name="T3" fmla="*/ 2147483647 h 43195"/>
              <a:gd name="T4" fmla="*/ 0 w 21600"/>
              <a:gd name="T5" fmla="*/ 2147483647 h 43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</a:path>
              <a:path w="21600" h="4319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55"/>
                  <a:pt x="12199" y="42952"/>
                  <a:pt x="446" y="4319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7442" name="Picture 35" descr="duj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1" grpId="0" animBg="1"/>
      <p:bldP spid="18472" grpId="0" animBg="1"/>
      <p:bldP spid="18473" grpId="0"/>
      <p:bldP spid="18474" grpId="0" animBg="1"/>
      <p:bldP spid="18475" grpId="0"/>
      <p:bldP spid="18476" grpId="0"/>
      <p:bldP spid="184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seen how to Integrate in C1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In C2 we start to use Integration, to work out areas below curves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It is increasingly important in this Chapter that you use clear workings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6781800" y="30480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rot="5400000" flipV="1">
            <a:off x="6819900" y="31623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8229600" y="44196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629400" y="27432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676400" y="30480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5" name="Equation" r:id="rId3" imgW="850531" imgH="330057" progId="Equation.DSMT4">
                  <p:embed/>
                </p:oleObj>
              </mc:Choice>
              <mc:Fallback>
                <p:oleObj name="Equation" r:id="rId3" imgW="850531" imgH="3300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410200" y="1600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800600" y="1905000"/>
            <a:ext cx="4191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The diagram shows a sketch of the curve with equation y = x(x – 3), and the line with Equation 2x. Calculate the Area of region R.</a:t>
            </a:r>
          </a:p>
        </p:txBody>
      </p:sp>
      <p:sp>
        <p:nvSpPr>
          <p:cNvPr id="19468" name="Arc 12"/>
          <p:cNvSpPr>
            <a:spLocks/>
          </p:cNvSpPr>
          <p:nvPr/>
        </p:nvSpPr>
        <p:spPr bwMode="auto">
          <a:xfrm flipV="1">
            <a:off x="6477000" y="3048000"/>
            <a:ext cx="1371600" cy="1828800"/>
          </a:xfrm>
          <a:custGeom>
            <a:avLst/>
            <a:gdLst>
              <a:gd name="T0" fmla="*/ 0 w 43194"/>
              <a:gd name="T1" fmla="*/ 2147483647 h 21600"/>
              <a:gd name="T2" fmla="*/ 2147483647 w 43194"/>
              <a:gd name="T3" fmla="*/ 2147483647 h 21600"/>
              <a:gd name="T4" fmla="*/ 2147483647 w 4319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4" h="21600" fill="none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</a:path>
              <a:path w="43194" h="21600" stroke="0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  <a:lnTo>
                  <a:pt x="21594" y="21600"/>
                </a:lnTo>
                <a:lnTo>
                  <a:pt x="0" y="21089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4864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x(x – 3)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5715000" y="2971800"/>
            <a:ext cx="2362200" cy="2895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78486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2x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239000" y="4114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</a:t>
            </a:r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38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67056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0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76962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5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7848600" y="3276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73914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3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6705600" y="4572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O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7543800" y="3048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7391400" y="4572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C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7696200" y="4572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B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4800600" y="6019800"/>
            <a:ext cx="4114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The Area we want will be The Area of Triangle OAB – The Area ACB, under the curve.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304800" y="38100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>
                <a:latin typeface="Comic Sans MS" pitchFamily="66" charset="0"/>
              </a:rPr>
              <a:t>1) Work out the coordinates of the major points..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304800" y="4114800"/>
            <a:ext cx="47244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As the curve is y = x(x – 3), the x-coordinate at C =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  <a:sym typeface="Wingdings" pitchFamily="2" charset="2"/>
              </a:rPr>
              <a:t> Set the equations equal to find the x-coordinates where they cross…</a:t>
            </a:r>
            <a:endParaRPr lang="en-GB" altLang="en-US" sz="1400">
              <a:latin typeface="Comic Sans MS" pitchFamily="66" charset="0"/>
            </a:endParaRPr>
          </a:p>
        </p:txBody>
      </p:sp>
      <p:graphicFrame>
        <p:nvGraphicFramePr>
          <p:cNvPr id="19498" name="Object 42"/>
          <p:cNvGraphicFramePr>
            <a:graphicFrameLocks noChangeAspect="1"/>
          </p:cNvGraphicFramePr>
          <p:nvPr/>
        </p:nvGraphicFramePr>
        <p:xfrm>
          <a:off x="381000" y="4953000"/>
          <a:ext cx="13716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6" name="Equation" r:id="rId5" imgW="825500" imgH="203200" progId="Equation.DSMT4">
                  <p:embed/>
                </p:oleObj>
              </mc:Choice>
              <mc:Fallback>
                <p:oleObj name="Equation" r:id="rId5" imgW="825500" imgH="2032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953000"/>
                        <a:ext cx="13716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9" name="Object 43"/>
          <p:cNvGraphicFramePr>
            <a:graphicFrameLocks noChangeAspect="1"/>
          </p:cNvGraphicFramePr>
          <p:nvPr/>
        </p:nvGraphicFramePr>
        <p:xfrm>
          <a:off x="381000" y="5257800"/>
          <a:ext cx="13081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7" name="Equation" r:id="rId7" imgW="787058" imgH="203112" progId="Equation.DSMT4">
                  <p:embed/>
                </p:oleObj>
              </mc:Choice>
              <mc:Fallback>
                <p:oleObj name="Equation" r:id="rId7" imgW="787058" imgH="203112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257800"/>
                        <a:ext cx="13081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00" name="Object 44"/>
          <p:cNvGraphicFramePr>
            <a:graphicFrameLocks noChangeAspect="1"/>
          </p:cNvGraphicFramePr>
          <p:nvPr/>
        </p:nvGraphicFramePr>
        <p:xfrm>
          <a:off x="381000" y="5638800"/>
          <a:ext cx="11604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8" name="Equation" r:id="rId9" imgW="698197" imgH="203112" progId="Equation.DSMT4">
                  <p:embed/>
                </p:oleObj>
              </mc:Choice>
              <mc:Fallback>
                <p:oleObj name="Equation" r:id="rId9" imgW="698197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638800"/>
                        <a:ext cx="1160463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01" name="Object 45"/>
          <p:cNvGraphicFramePr>
            <a:graphicFrameLocks noChangeAspect="1"/>
          </p:cNvGraphicFramePr>
          <p:nvPr/>
        </p:nvGraphicFramePr>
        <p:xfrm>
          <a:off x="381000" y="6019800"/>
          <a:ext cx="12239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9" name="Equation" r:id="rId11" imgW="736600" imgH="203200" progId="Equation.DSMT4">
                  <p:embed/>
                </p:oleObj>
              </mc:Choice>
              <mc:Fallback>
                <p:oleObj name="Equation" r:id="rId11" imgW="736600" imgH="203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19800"/>
                        <a:ext cx="1223963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02" name="Object 46"/>
          <p:cNvGraphicFramePr>
            <a:graphicFrameLocks noChangeAspect="1"/>
          </p:cNvGraphicFramePr>
          <p:nvPr/>
        </p:nvGraphicFramePr>
        <p:xfrm>
          <a:off x="381000" y="6400800"/>
          <a:ext cx="14144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20" name="Equation" r:id="rId13" imgW="850531" imgH="177723" progId="Equation.DSMT4">
                  <p:embed/>
                </p:oleObj>
              </mc:Choice>
              <mc:Fallback>
                <p:oleObj name="Equation" r:id="rId13" imgW="850531" imgH="17772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400800"/>
                        <a:ext cx="14144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3" name="Arc 47"/>
          <p:cNvSpPr>
            <a:spLocks/>
          </p:cNvSpPr>
          <p:nvPr/>
        </p:nvSpPr>
        <p:spPr bwMode="auto">
          <a:xfrm>
            <a:off x="1752600" y="5105400"/>
            <a:ext cx="152400" cy="381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11526810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505" name="Arc 49"/>
          <p:cNvSpPr>
            <a:spLocks/>
          </p:cNvSpPr>
          <p:nvPr/>
        </p:nvSpPr>
        <p:spPr bwMode="auto">
          <a:xfrm>
            <a:off x="1752600" y="5486400"/>
            <a:ext cx="152400" cy="381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11526810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506" name="Arc 50"/>
          <p:cNvSpPr>
            <a:spLocks/>
          </p:cNvSpPr>
          <p:nvPr/>
        </p:nvSpPr>
        <p:spPr bwMode="auto">
          <a:xfrm>
            <a:off x="1752600" y="5867400"/>
            <a:ext cx="152400" cy="381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11526810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507" name="Arc 51"/>
          <p:cNvSpPr>
            <a:spLocks/>
          </p:cNvSpPr>
          <p:nvPr/>
        </p:nvSpPr>
        <p:spPr bwMode="auto">
          <a:xfrm>
            <a:off x="1828800" y="6248400"/>
            <a:ext cx="152400" cy="381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11526810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1905000" y="5105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 Bracket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1905000" y="5486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2x</a:t>
            </a:r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1905000" y="5867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7239000" y="2971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(5,10)</a:t>
            </a:r>
          </a:p>
        </p:txBody>
      </p:sp>
      <p:pic>
        <p:nvPicPr>
          <p:cNvPr id="18474" name="Picture 43" descr="duj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9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3" grpId="0"/>
      <p:bldP spid="19464" grpId="0"/>
      <p:bldP spid="19468" grpId="0" animBg="1"/>
      <p:bldP spid="19469" grpId="0"/>
      <p:bldP spid="19470" grpId="0" animBg="1"/>
      <p:bldP spid="19471" grpId="0"/>
      <p:bldP spid="19472" grpId="0"/>
      <p:bldP spid="19487" grpId="0"/>
      <p:bldP spid="19488" grpId="0"/>
      <p:bldP spid="19489" grpId="0" animBg="1"/>
      <p:bldP spid="19490" grpId="0"/>
      <p:bldP spid="19491" grpId="0"/>
      <p:bldP spid="19491" grpId="1"/>
      <p:bldP spid="19492" grpId="0"/>
      <p:bldP spid="19492" grpId="1"/>
      <p:bldP spid="19493" grpId="0"/>
      <p:bldP spid="19493" grpId="1"/>
      <p:bldP spid="19494" grpId="0"/>
      <p:bldP spid="19494" grpId="1"/>
      <p:bldP spid="19495" grpId="0" animBg="1"/>
      <p:bldP spid="19503" grpId="0" animBg="1"/>
      <p:bldP spid="19505" grpId="0" animBg="1"/>
      <p:bldP spid="19506" grpId="0" animBg="1"/>
      <p:bldP spid="19507" grpId="0" animBg="1"/>
      <p:bldP spid="19508" grpId="0"/>
      <p:bldP spid="19509" grpId="0"/>
      <p:bldP spid="19510" grpId="0"/>
      <p:bldP spid="195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6781800" y="30480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rot="5400000" flipV="1">
            <a:off x="6819900" y="31623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8229600" y="44196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629400" y="27432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1676400" y="30480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1" name="Equation" r:id="rId3" imgW="850531" imgH="330057" progId="Equation.DSMT4">
                  <p:embed/>
                </p:oleObj>
              </mc:Choice>
              <mc:Fallback>
                <p:oleObj name="Equation" r:id="rId3" imgW="850531" imgH="3300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410200" y="1600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800600" y="1905000"/>
            <a:ext cx="4191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The diagram shows a sketch of the curve with equation y = x(x – 3), and the line with Equation 2x. Calculate the Area of region R.</a:t>
            </a:r>
          </a:p>
        </p:txBody>
      </p:sp>
      <p:sp>
        <p:nvSpPr>
          <p:cNvPr id="19468" name="Arc 12"/>
          <p:cNvSpPr>
            <a:spLocks/>
          </p:cNvSpPr>
          <p:nvPr/>
        </p:nvSpPr>
        <p:spPr bwMode="auto">
          <a:xfrm flipV="1">
            <a:off x="6477000" y="3048000"/>
            <a:ext cx="1371600" cy="1828800"/>
          </a:xfrm>
          <a:custGeom>
            <a:avLst/>
            <a:gdLst>
              <a:gd name="T0" fmla="*/ 0 w 43194"/>
              <a:gd name="T1" fmla="*/ 2147483647 h 21600"/>
              <a:gd name="T2" fmla="*/ 2147483647 w 43194"/>
              <a:gd name="T3" fmla="*/ 2147483647 h 21600"/>
              <a:gd name="T4" fmla="*/ 2147483647 w 4319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4" h="21600" fill="none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</a:path>
              <a:path w="43194" h="21600" stroke="0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  <a:lnTo>
                  <a:pt x="21594" y="21600"/>
                </a:lnTo>
                <a:lnTo>
                  <a:pt x="0" y="21089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4864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x(x – 3)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5715000" y="2971800"/>
            <a:ext cx="2362200" cy="2895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78486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2x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239000" y="4114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</a:t>
            </a: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38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67056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0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6962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5</a:t>
            </a:r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7848600" y="3276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73914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3</a:t>
            </a:r>
          </a:p>
        </p:txBody>
      </p:sp>
      <p:sp>
        <p:nvSpPr>
          <p:cNvPr id="19478" name="Text Box 26"/>
          <p:cNvSpPr txBox="1">
            <a:spLocks noChangeArrowheads="1"/>
          </p:cNvSpPr>
          <p:nvPr/>
        </p:nvSpPr>
        <p:spPr bwMode="auto">
          <a:xfrm>
            <a:off x="4800600" y="6019800"/>
            <a:ext cx="4114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Area of Triangle OAB – The Area ACB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304800" y="38100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>
                <a:latin typeface="Comic Sans MS" pitchFamily="66" charset="0"/>
              </a:rPr>
              <a:t>2) Area of the Triangle…</a:t>
            </a:r>
          </a:p>
        </p:txBody>
      </p:sp>
      <p:sp>
        <p:nvSpPr>
          <p:cNvPr id="19480" name="Text Box 41"/>
          <p:cNvSpPr txBox="1">
            <a:spLocks noChangeArrowheads="1"/>
          </p:cNvSpPr>
          <p:nvPr/>
        </p:nvSpPr>
        <p:spPr bwMode="auto">
          <a:xfrm>
            <a:off x="7239000" y="2971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(5,10)</a:t>
            </a:r>
          </a:p>
        </p:txBody>
      </p:sp>
      <p:graphicFrame>
        <p:nvGraphicFramePr>
          <p:cNvPr id="20522" name="Object 42"/>
          <p:cNvGraphicFramePr>
            <a:graphicFrameLocks noChangeAspect="1"/>
          </p:cNvGraphicFramePr>
          <p:nvPr/>
        </p:nvGraphicFramePr>
        <p:xfrm>
          <a:off x="304800" y="4114800"/>
          <a:ext cx="6000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2" name="Equation" r:id="rId5" imgW="431613" imgH="393529" progId="Equation.DSMT4">
                  <p:embed/>
                </p:oleObj>
              </mc:Choice>
              <mc:Fallback>
                <p:oleObj name="Equation" r:id="rId5" imgW="431613" imgH="393529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14800"/>
                        <a:ext cx="60007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3" name="Object 43"/>
          <p:cNvGraphicFramePr>
            <a:graphicFrameLocks noChangeAspect="1"/>
          </p:cNvGraphicFramePr>
          <p:nvPr/>
        </p:nvGraphicFramePr>
        <p:xfrm>
          <a:off x="304800" y="4724400"/>
          <a:ext cx="9874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3" name="Equation" r:id="rId7" imgW="710891" imgH="393529" progId="Equation.DSMT4">
                  <p:embed/>
                </p:oleObj>
              </mc:Choice>
              <mc:Fallback>
                <p:oleObj name="Equation" r:id="rId7" imgW="710891" imgH="39352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24400"/>
                        <a:ext cx="9874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4" name="Object 44"/>
          <p:cNvGraphicFramePr>
            <a:graphicFrameLocks noChangeAspect="1"/>
          </p:cNvGraphicFramePr>
          <p:nvPr/>
        </p:nvGraphicFramePr>
        <p:xfrm>
          <a:off x="304800" y="5486400"/>
          <a:ext cx="439738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4"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86400"/>
                        <a:ext cx="439738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5" name="Arc 45"/>
          <p:cNvSpPr>
            <a:spLocks/>
          </p:cNvSpPr>
          <p:nvPr/>
        </p:nvSpPr>
        <p:spPr bwMode="auto">
          <a:xfrm>
            <a:off x="1447800" y="4343400"/>
            <a:ext cx="152400" cy="6096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26" name="Arc 46"/>
          <p:cNvSpPr>
            <a:spLocks/>
          </p:cNvSpPr>
          <p:nvPr/>
        </p:nvSpPr>
        <p:spPr bwMode="auto">
          <a:xfrm>
            <a:off x="1447800" y="4953000"/>
            <a:ext cx="152400" cy="6096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5943600" y="6400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25</a:t>
            </a: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1600200" y="43434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values in</a:t>
            </a:r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1600200" y="5105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it out!</a:t>
            </a:r>
          </a:p>
        </p:txBody>
      </p:sp>
      <p:sp>
        <p:nvSpPr>
          <p:cNvPr id="20531" name="Rectangle 51"/>
          <p:cNvSpPr>
            <a:spLocks noChangeArrowheads="1"/>
          </p:cNvSpPr>
          <p:nvPr/>
        </p:nvSpPr>
        <p:spPr bwMode="auto">
          <a:xfrm>
            <a:off x="228600" y="5410200"/>
            <a:ext cx="609600" cy="381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9490" name="Picture 35" descr="duj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5" grpId="0" animBg="1"/>
      <p:bldP spid="20526" grpId="0" animBg="1"/>
      <p:bldP spid="20528" grpId="0"/>
      <p:bldP spid="20529" grpId="0"/>
      <p:bldP spid="20530" grpId="0"/>
      <p:bldP spid="2053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72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calculate the Area between a Curve and a Straight Line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work out the Region between 2 lines, you work out the region below the ‘higher’ line, and subtract the region below the ‘lower’ line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11D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6781800" y="30480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rot="5400000" flipV="1">
            <a:off x="6819900" y="31623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8229600" y="44196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x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629400" y="27432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y</a:t>
            </a: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1676400" y="3048000"/>
          <a:ext cx="16605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3" name="Equation" r:id="rId3" imgW="850531" imgH="330057" progId="Equation.DSMT4">
                  <p:embed/>
                </p:oleObj>
              </mc:Choice>
              <mc:Fallback>
                <p:oleObj name="Equation" r:id="rId3" imgW="850531" imgH="3300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6605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410200" y="1600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800600" y="1905000"/>
            <a:ext cx="4191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The diagram shows a sketch of the curve with equation y = x(x – 3), and the line with Equation 2x. Calculate the Area of region R.</a:t>
            </a:r>
          </a:p>
        </p:txBody>
      </p:sp>
      <p:sp>
        <p:nvSpPr>
          <p:cNvPr id="20492" name="Arc 12"/>
          <p:cNvSpPr>
            <a:spLocks/>
          </p:cNvSpPr>
          <p:nvPr/>
        </p:nvSpPr>
        <p:spPr bwMode="auto">
          <a:xfrm flipV="1">
            <a:off x="6477000" y="3048000"/>
            <a:ext cx="1371600" cy="1828800"/>
          </a:xfrm>
          <a:custGeom>
            <a:avLst/>
            <a:gdLst>
              <a:gd name="T0" fmla="*/ 0 w 43194"/>
              <a:gd name="T1" fmla="*/ 2147483647 h 21600"/>
              <a:gd name="T2" fmla="*/ 2147483647 w 43194"/>
              <a:gd name="T3" fmla="*/ 2147483647 h 21600"/>
              <a:gd name="T4" fmla="*/ 2147483647 w 4319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4" h="21600" fill="none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</a:path>
              <a:path w="43194" h="21600" stroke="0" extrusionOk="0">
                <a:moveTo>
                  <a:pt x="0" y="21089"/>
                </a:moveTo>
                <a:cubicBezTo>
                  <a:pt x="277" y="9362"/>
                  <a:pt x="9863" y="-1"/>
                  <a:pt x="21594" y="0"/>
                </a:cubicBezTo>
                <a:cubicBezTo>
                  <a:pt x="33523" y="0"/>
                  <a:pt x="43194" y="9670"/>
                  <a:pt x="43194" y="21600"/>
                </a:cubicBezTo>
                <a:lnTo>
                  <a:pt x="21594" y="21600"/>
                </a:lnTo>
                <a:lnTo>
                  <a:pt x="0" y="21089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4864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x(x – 3)</a:t>
            </a:r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5715000" y="2971800"/>
            <a:ext cx="2362200" cy="2895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8486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2x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7239000" y="4114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R</a:t>
            </a: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381000" y="37338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7056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0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76962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5</a:t>
            </a:r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7848600" y="3276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7391400" y="45720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3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4800600" y="6019800"/>
            <a:ext cx="4114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Area of Triangle OAB – The Area ACB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304800" y="38100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u="sng">
                <a:latin typeface="Comic Sans MS" pitchFamily="66" charset="0"/>
              </a:rPr>
              <a:t>3) Area under the curve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7239000" y="2971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(5,10)</a:t>
            </a:r>
          </a:p>
        </p:txBody>
      </p:sp>
      <p:sp>
        <p:nvSpPr>
          <p:cNvPr id="20505" name="Text Box 30"/>
          <p:cNvSpPr txBox="1">
            <a:spLocks noChangeArrowheads="1"/>
          </p:cNvSpPr>
          <p:nvPr/>
        </p:nvSpPr>
        <p:spPr bwMode="auto">
          <a:xfrm>
            <a:off x="5943600" y="6400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25</a:t>
            </a:r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/>
        </p:nvGraphicFramePr>
        <p:xfrm>
          <a:off x="381000" y="4122738"/>
          <a:ext cx="12954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4" name="Equation" r:id="rId5" imgW="889000" imgH="330200" progId="Equation.DSMT4">
                  <p:embed/>
                </p:oleObj>
              </mc:Choice>
              <mc:Fallback>
                <p:oleObj name="Equation" r:id="rId5" imgW="889000" imgH="3302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22738"/>
                        <a:ext cx="129540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8" name="Object 34"/>
          <p:cNvGraphicFramePr>
            <a:graphicFrameLocks noChangeAspect="1"/>
          </p:cNvGraphicFramePr>
          <p:nvPr/>
        </p:nvGraphicFramePr>
        <p:xfrm>
          <a:off x="381000" y="4579938"/>
          <a:ext cx="12223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5" name="Equation" r:id="rId7" imgW="838200" imgH="330200" progId="Equation.DSMT4">
                  <p:embed/>
                </p:oleObj>
              </mc:Choice>
              <mc:Fallback>
                <p:oleObj name="Equation" r:id="rId7" imgW="838200" imgH="330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9938"/>
                        <a:ext cx="122237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9" name="Object 35"/>
          <p:cNvGraphicFramePr>
            <a:graphicFrameLocks noChangeAspect="1"/>
          </p:cNvGraphicFramePr>
          <p:nvPr/>
        </p:nvGraphicFramePr>
        <p:xfrm>
          <a:off x="381000" y="5037138"/>
          <a:ext cx="11477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6" name="Equation" r:id="rId9" imgW="787400" imgH="508000" progId="Equation.DSMT4">
                  <p:embed/>
                </p:oleObj>
              </mc:Choice>
              <mc:Fallback>
                <p:oleObj name="Equation" r:id="rId9" imgW="787400" imgH="5080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37138"/>
                        <a:ext cx="114776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0" name="Object 36"/>
          <p:cNvGraphicFramePr>
            <a:graphicFrameLocks noChangeAspect="1"/>
          </p:cNvGraphicFramePr>
          <p:nvPr/>
        </p:nvGraphicFramePr>
        <p:xfrm>
          <a:off x="381000" y="5799138"/>
          <a:ext cx="28702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7" name="Equation" r:id="rId11" imgW="1968500" imgH="482600" progId="Equation.DSMT4">
                  <p:embed/>
                </p:oleObj>
              </mc:Choice>
              <mc:Fallback>
                <p:oleObj name="Equation" r:id="rId11" imgW="1968500" imgH="4826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99138"/>
                        <a:ext cx="28702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1" name="Object 37"/>
          <p:cNvGraphicFramePr>
            <a:graphicFrameLocks noChangeAspect="1"/>
          </p:cNvGraphicFramePr>
          <p:nvPr/>
        </p:nvGraphicFramePr>
        <p:xfrm>
          <a:off x="3733800" y="6172200"/>
          <a:ext cx="5000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8" name="Equation" r:id="rId13" imgW="342751" imgH="393529" progId="Equation.DSMT4">
                  <p:embed/>
                </p:oleObj>
              </mc:Choice>
              <mc:Fallback>
                <p:oleObj name="Equation" r:id="rId13" imgW="342751" imgH="39352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6172200"/>
                        <a:ext cx="50006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2" name="Rectangle 38"/>
          <p:cNvSpPr>
            <a:spLocks noChangeArrowheads="1"/>
          </p:cNvSpPr>
          <p:nvPr/>
        </p:nvSpPr>
        <p:spPr bwMode="auto">
          <a:xfrm>
            <a:off x="3733800" y="6096000"/>
            <a:ext cx="609600" cy="6778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1543" name="Arc 39"/>
          <p:cNvSpPr>
            <a:spLocks/>
          </p:cNvSpPr>
          <p:nvPr/>
        </p:nvSpPr>
        <p:spPr bwMode="auto">
          <a:xfrm>
            <a:off x="1828800" y="4351338"/>
            <a:ext cx="152400" cy="5334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44" name="Arc 40"/>
          <p:cNvSpPr>
            <a:spLocks/>
          </p:cNvSpPr>
          <p:nvPr/>
        </p:nvSpPr>
        <p:spPr bwMode="auto">
          <a:xfrm>
            <a:off x="1828800" y="4884738"/>
            <a:ext cx="152400" cy="5334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45" name="Arc 41"/>
          <p:cNvSpPr>
            <a:spLocks/>
          </p:cNvSpPr>
          <p:nvPr/>
        </p:nvSpPr>
        <p:spPr bwMode="auto">
          <a:xfrm>
            <a:off x="3276600" y="5646738"/>
            <a:ext cx="152400" cy="5334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1981200" y="4351338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 Bracket</a:t>
            </a:r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1981200" y="4960938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</a:t>
            </a:r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3429000" y="5646738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and Substitute</a:t>
            </a:r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6934200" y="6400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-</a:t>
            </a:r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7772400" y="640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26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7010400" y="41148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0000"/>
                </a:solidFill>
                <a:latin typeface="Comic Sans MS" pitchFamily="66" charset="0"/>
              </a:rPr>
              <a:t>16 </a:t>
            </a:r>
            <a:r>
              <a:rPr lang="en-GB" altLang="en-US" sz="1400" b="1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="1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="1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21552" name="Oval 48"/>
          <p:cNvSpPr>
            <a:spLocks noChangeArrowheads="1"/>
          </p:cNvSpPr>
          <p:nvPr/>
        </p:nvSpPr>
        <p:spPr bwMode="auto">
          <a:xfrm>
            <a:off x="7010400" y="4038600"/>
            <a:ext cx="685800" cy="4572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/>
      <p:bldP spid="21542" grpId="0" animBg="1"/>
      <p:bldP spid="21543" grpId="0" animBg="1"/>
      <p:bldP spid="21544" grpId="0" animBg="1"/>
      <p:bldP spid="21545" grpId="0" animBg="1"/>
      <p:bldP spid="21546" grpId="0"/>
      <p:bldP spid="21547" grpId="0"/>
      <p:bldP spid="21548" grpId="0"/>
      <p:bldP spid="21549" grpId="0"/>
      <p:bldP spid="21550" grpId="0"/>
      <p:bldP spid="21551" grpId="0"/>
      <p:bldP spid="2155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762000" y="3048000"/>
            <a:ext cx="7543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11E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Imagine we had a curve as shown to the right, and we wanted to find the area in the region indicated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We could split the region into strips, all of the same height (in this case 3), and work out the area of each strip as a trapezium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We could then add them together and the area would be an approximation for the area under the curve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 If we want a better approximation, we just need to use more strips…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4879075" y="1532311"/>
            <a:ext cx="0" cy="1752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9075" y="3284911"/>
            <a:ext cx="3733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98075" y="1379911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36675" y="328491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x</a:t>
            </a:r>
            <a:endParaRPr lang="en-GB" dirty="0">
              <a:latin typeface="Comic Sans MS" pitchFamily="66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945875" y="1913311"/>
            <a:ext cx="0" cy="1371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6446617" y="1960813"/>
            <a:ext cx="1684" cy="132271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964877" y="2427377"/>
            <a:ext cx="9513" cy="8620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69875" y="2522911"/>
            <a:ext cx="0" cy="7620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4876800" y="1905000"/>
            <a:ext cx="3370997" cy="740741"/>
          </a:xfrm>
          <a:custGeom>
            <a:avLst/>
            <a:gdLst>
              <a:gd name="connsiteX0" fmla="*/ 0 w 3370997"/>
              <a:gd name="connsiteY0" fmla="*/ 740741 h 740741"/>
              <a:gd name="connsiteX1" fmla="*/ 818866 w 3370997"/>
              <a:gd name="connsiteY1" fmla="*/ 99296 h 740741"/>
              <a:gd name="connsiteX2" fmla="*/ 1487606 w 3370997"/>
              <a:gd name="connsiteY2" fmla="*/ 44705 h 740741"/>
              <a:gd name="connsiteX3" fmla="*/ 2115403 w 3370997"/>
              <a:gd name="connsiteY3" fmla="*/ 522377 h 740741"/>
              <a:gd name="connsiteX4" fmla="*/ 3370997 w 3370997"/>
              <a:gd name="connsiteY4" fmla="*/ 672502 h 740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0997" h="740741">
                <a:moveTo>
                  <a:pt x="0" y="740741"/>
                </a:moveTo>
                <a:cubicBezTo>
                  <a:pt x="285466" y="478021"/>
                  <a:pt x="570932" y="215302"/>
                  <a:pt x="818866" y="99296"/>
                </a:cubicBezTo>
                <a:cubicBezTo>
                  <a:pt x="1066800" y="-16710"/>
                  <a:pt x="1271517" y="-25808"/>
                  <a:pt x="1487606" y="44705"/>
                </a:cubicBezTo>
                <a:cubicBezTo>
                  <a:pt x="1703695" y="115218"/>
                  <a:pt x="1801504" y="417744"/>
                  <a:pt x="2115403" y="522377"/>
                </a:cubicBezTo>
                <a:cubicBezTo>
                  <a:pt x="2429302" y="627010"/>
                  <a:pt x="2900149" y="649756"/>
                  <a:pt x="3370997" y="672502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755631" y="1579779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91011" y="1645093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27379" y="2076563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98376" y="220386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55475" y="32849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63342" y="3287485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70073" y="3290849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943600" y="3276600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335249" y="3245031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94510" y="3231246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 flipV="1">
            <a:off x="5942520" y="1913842"/>
            <a:ext cx="511719" cy="110901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6985393" y="2437284"/>
            <a:ext cx="490124" cy="92160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6" idx="3"/>
          </p:cNvCxnSpPr>
          <p:nvPr/>
        </p:nvCxnSpPr>
        <p:spPr>
          <a:xfrm flipH="1" flipV="1">
            <a:off x="6451191" y="2023635"/>
            <a:ext cx="541012" cy="403742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879075" y="4046911"/>
            <a:ext cx="0" cy="1752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879075" y="5799511"/>
            <a:ext cx="3733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498075" y="3894511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536675" y="579951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x</a:t>
            </a:r>
            <a:endParaRPr lang="en-GB" dirty="0">
              <a:latin typeface="Comic Sans MS" pitchFamily="66" charset="0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5945875" y="4427911"/>
            <a:ext cx="0" cy="1371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6250675" y="4427911"/>
            <a:ext cx="0" cy="1371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6555475" y="4580311"/>
            <a:ext cx="0" cy="12192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6860275" y="4885111"/>
            <a:ext cx="0" cy="9144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7165075" y="4982920"/>
            <a:ext cx="4549" cy="81659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469875" y="5037511"/>
            <a:ext cx="0" cy="7620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4876800" y="4419600"/>
            <a:ext cx="3370997" cy="740741"/>
          </a:xfrm>
          <a:custGeom>
            <a:avLst/>
            <a:gdLst>
              <a:gd name="connsiteX0" fmla="*/ 0 w 3370997"/>
              <a:gd name="connsiteY0" fmla="*/ 740741 h 740741"/>
              <a:gd name="connsiteX1" fmla="*/ 818866 w 3370997"/>
              <a:gd name="connsiteY1" fmla="*/ 99296 h 740741"/>
              <a:gd name="connsiteX2" fmla="*/ 1487606 w 3370997"/>
              <a:gd name="connsiteY2" fmla="*/ 44705 h 740741"/>
              <a:gd name="connsiteX3" fmla="*/ 2115403 w 3370997"/>
              <a:gd name="connsiteY3" fmla="*/ 522377 h 740741"/>
              <a:gd name="connsiteX4" fmla="*/ 3370997 w 3370997"/>
              <a:gd name="connsiteY4" fmla="*/ 672502 h 740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0997" h="740741">
                <a:moveTo>
                  <a:pt x="0" y="740741"/>
                </a:moveTo>
                <a:cubicBezTo>
                  <a:pt x="285466" y="478021"/>
                  <a:pt x="570932" y="215302"/>
                  <a:pt x="818866" y="99296"/>
                </a:cubicBezTo>
                <a:cubicBezTo>
                  <a:pt x="1066800" y="-16710"/>
                  <a:pt x="1271517" y="-25808"/>
                  <a:pt x="1487606" y="44705"/>
                </a:cubicBezTo>
                <a:cubicBezTo>
                  <a:pt x="1703695" y="115218"/>
                  <a:pt x="1801504" y="417744"/>
                  <a:pt x="2115403" y="522377"/>
                </a:cubicBezTo>
                <a:cubicBezTo>
                  <a:pt x="2429302" y="627010"/>
                  <a:pt x="2900149" y="649756"/>
                  <a:pt x="3370997" y="672502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5725942" y="408844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106942" y="4088442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11742" y="424084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5875" y="57995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021342" y="462184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716542" y="454564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326142" y="4698042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5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250675" y="57995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55475" y="57995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860275" y="57995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165075" y="5799511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910618" y="5799511"/>
            <a:ext cx="3810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223380" y="5799511"/>
            <a:ext cx="3810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6533866" y="5799511"/>
            <a:ext cx="3810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6819332" y="5799511"/>
            <a:ext cx="3810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137780" y="5799511"/>
            <a:ext cx="3810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391400" y="57912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715000" y="5791200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 flipH="1" flipV="1">
            <a:off x="5942520" y="4428441"/>
            <a:ext cx="306602" cy="10299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 flipV="1">
            <a:off x="6250931" y="4442166"/>
            <a:ext cx="314548" cy="169920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6555009" y="4611901"/>
            <a:ext cx="313825" cy="286206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 flipV="1">
            <a:off x="7163522" y="4993447"/>
            <a:ext cx="316357" cy="52004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 flipV="1">
            <a:off x="6860889" y="4894495"/>
            <a:ext cx="306967" cy="98952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6424551" y="3276600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6934200" y="3276600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94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 animBg="1"/>
      <p:bldP spid="17" grpId="0"/>
      <p:bldP spid="18" grpId="0"/>
      <p:bldP spid="19" grpId="0"/>
      <p:bldP spid="22" grpId="0"/>
      <p:bldP spid="25" grpId="0"/>
      <p:bldP spid="26" grpId="0"/>
      <p:bldP spid="27" grpId="0"/>
      <p:bldP spid="33" grpId="0"/>
      <p:bldP spid="34" grpId="0"/>
      <p:bldP spid="57" grpId="0"/>
      <p:bldP spid="58" grpId="0"/>
      <p:bldP spid="65" grpId="0" animBg="1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82" grpId="0"/>
      <p:bldP spid="8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Lets see what the algebra would look like for using the trapezium rule in a question…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685800" y="3733800"/>
            <a:ext cx="0" cy="1752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85800" y="5486400"/>
            <a:ext cx="3733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35814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y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8684" y="54864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x</a:t>
            </a:r>
            <a:endParaRPr lang="en-GB" dirty="0">
              <a:latin typeface="Comic Sans MS" pitchFamily="66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752600" y="4114800"/>
            <a:ext cx="0" cy="1371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2253342" y="4162302"/>
            <a:ext cx="1684" cy="132271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71602" y="4628866"/>
            <a:ext cx="9513" cy="8620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4724400"/>
            <a:ext cx="0" cy="7620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683525" y="4106489"/>
            <a:ext cx="3370997" cy="740741"/>
          </a:xfrm>
          <a:custGeom>
            <a:avLst/>
            <a:gdLst>
              <a:gd name="connsiteX0" fmla="*/ 0 w 3370997"/>
              <a:gd name="connsiteY0" fmla="*/ 740741 h 740741"/>
              <a:gd name="connsiteX1" fmla="*/ 818866 w 3370997"/>
              <a:gd name="connsiteY1" fmla="*/ 99296 h 740741"/>
              <a:gd name="connsiteX2" fmla="*/ 1487606 w 3370997"/>
              <a:gd name="connsiteY2" fmla="*/ 44705 h 740741"/>
              <a:gd name="connsiteX3" fmla="*/ 2115403 w 3370997"/>
              <a:gd name="connsiteY3" fmla="*/ 522377 h 740741"/>
              <a:gd name="connsiteX4" fmla="*/ 3370997 w 3370997"/>
              <a:gd name="connsiteY4" fmla="*/ 672502 h 740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0997" h="740741">
                <a:moveTo>
                  <a:pt x="0" y="740741"/>
                </a:moveTo>
                <a:cubicBezTo>
                  <a:pt x="285466" y="478021"/>
                  <a:pt x="570932" y="215302"/>
                  <a:pt x="818866" y="99296"/>
                </a:cubicBezTo>
                <a:cubicBezTo>
                  <a:pt x="1066800" y="-16710"/>
                  <a:pt x="1271517" y="-25808"/>
                  <a:pt x="1487606" y="44705"/>
                </a:cubicBezTo>
                <a:cubicBezTo>
                  <a:pt x="1703695" y="115218"/>
                  <a:pt x="1801504" y="417744"/>
                  <a:pt x="2115403" y="522377"/>
                </a:cubicBezTo>
                <a:cubicBezTo>
                  <a:pt x="2429302" y="627010"/>
                  <a:pt x="2900149" y="649756"/>
                  <a:pt x="3370997" y="672502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371600" y="472440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5000" y="4724400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62200" y="472440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71800" y="472440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62200" y="5486400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0067" y="5488974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6798" y="5492338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750325" y="5478089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1749245" y="4115331"/>
            <a:ext cx="511719" cy="110901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2792118" y="4638773"/>
            <a:ext cx="490124" cy="92160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4" idx="3"/>
          </p:cNvCxnSpPr>
          <p:nvPr/>
        </p:nvCxnSpPr>
        <p:spPr>
          <a:xfrm flipH="1" flipV="1">
            <a:off x="2257916" y="4225124"/>
            <a:ext cx="541012" cy="403742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231276" y="5478089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740925" y="5478089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909458" y="1247898"/>
            <a:ext cx="0" cy="1371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5409210" y="1371600"/>
            <a:ext cx="2674" cy="124651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05400" y="1828800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6925" y="2622072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907183" y="2611187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4906103" y="1248429"/>
            <a:ext cx="511719" cy="110901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72000" y="182880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67200" y="2971800"/>
                <a:ext cx="1580240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𝐴𝑟𝑒𝑎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971800"/>
                <a:ext cx="1580240" cy="4380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H="1" flipV="1">
            <a:off x="6489865" y="1330036"/>
            <a:ext cx="3959" cy="127871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0400" y="1752600"/>
            <a:ext cx="9513" cy="8620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72200" y="1905000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05600" y="190500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00998" y="2610134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 flipV="1">
            <a:off x="6483927" y="1312223"/>
            <a:ext cx="553799" cy="440377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470074" y="2601823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867400" y="2971800"/>
                <a:ext cx="1580240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𝐴𝑟𝑒𝑎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971800"/>
                <a:ext cx="1580240" cy="4380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/>
          <p:nvPr/>
        </p:nvCxnSpPr>
        <p:spPr>
          <a:xfrm flipV="1">
            <a:off x="8073052" y="1742693"/>
            <a:ext cx="9513" cy="8620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578050" y="1838227"/>
            <a:ext cx="0" cy="7620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756909" y="1984940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216384" y="1998588"/>
            <a:ext cx="375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GB" sz="1600" baseline="-25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177715" y="2615012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GB" sz="16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8093568" y="1752600"/>
            <a:ext cx="490124" cy="92160"/>
          </a:xfrm>
          <a:prstGeom prst="line">
            <a:avLst/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042375" y="2591916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560168" y="2971800"/>
                <a:ext cx="1583832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𝐴𝑟𝑒𝑎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GB" sz="12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0168" y="2971800"/>
                <a:ext cx="1583832" cy="4380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343400" y="3581400"/>
                <a:ext cx="4426661" cy="396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</a:rPr>
                      <m:t>𝑇𝑜𝑡𝑎𝑙</m:t>
                    </m:r>
                    <m:r>
                      <a:rPr lang="en-GB" sz="1400" b="0" i="1" smtClean="0">
                        <a:latin typeface="Cambria Math"/>
                      </a:rPr>
                      <m:t> </m:t>
                    </m:r>
                    <m:r>
                      <a:rPr lang="en-GB" sz="1400" b="0" i="1" smtClean="0">
                        <a:latin typeface="Cambria Math"/>
                      </a:rPr>
                      <m:t>𝐴𝑟𝑒𝑎</m:t>
                    </m:r>
                    <m:r>
                      <a:rPr lang="en-GB" sz="1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1400" b="0" i="1" smtClean="0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GB" sz="14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GB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GB" sz="1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GB" sz="1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1400" i="1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GB" sz="1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sz="14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GB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4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1400" i="1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GB" sz="1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sz="14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GB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400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581400"/>
                <a:ext cx="4426661" cy="396519"/>
              </a:xfrm>
              <a:prstGeom prst="rect">
                <a:avLst/>
              </a:prstGeom>
              <a:blipFill rotWithShape="1">
                <a:blip r:embed="rId6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181600" y="4191000"/>
                <a:ext cx="3047822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91000"/>
                <a:ext cx="3047822" cy="49564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257800" y="4876800"/>
                <a:ext cx="2375587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2(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sz="14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1400" i="1">
                              <a:latin typeface="Cambria Math"/>
                            </a:rPr>
                            <m:t>)+</m:t>
                          </m:r>
                          <m:sSub>
                            <m:sSub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876800"/>
                <a:ext cx="2375587" cy="495649"/>
              </a:xfrm>
              <a:prstGeom prst="rect">
                <a:avLst/>
              </a:prstGeom>
              <a:blipFill rotWithShape="1">
                <a:blip r:embed="rId8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6858000" y="3657600"/>
            <a:ext cx="3048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131257" y="3657600"/>
            <a:ext cx="3048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7250373" y="3667836"/>
            <a:ext cx="3048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7888405" y="3654188"/>
            <a:ext cx="3048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/>
      <p:bldP spid="2" grpId="0"/>
      <p:bldP spid="40" grpId="0"/>
      <p:bldP spid="41" grpId="0"/>
      <p:bldP spid="42" grpId="0"/>
      <p:bldP spid="45" grpId="0"/>
      <p:bldP spid="48" grpId="0"/>
      <p:bldP spid="49" grpId="0"/>
      <p:bldP spid="50" grpId="0"/>
      <p:bldP spid="53" grpId="0"/>
      <p:bldP spid="54" grpId="0"/>
      <p:bldP spid="55" grpId="0"/>
      <p:bldP spid="56" grpId="0"/>
      <p:bldP spid="3" grpId="0" animBg="1"/>
      <p:bldP spid="3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As a general case, the trapezium rule looks like this: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and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3276600"/>
                <a:ext cx="4434740" cy="6508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76600"/>
                <a:ext cx="4434740" cy="6508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0" y="4343400"/>
                <a:ext cx="1106585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4343400"/>
                <a:ext cx="1106585" cy="5598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 flipV="1">
            <a:off x="1676400" y="4999630"/>
            <a:ext cx="329821" cy="5629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2400" y="5638800"/>
            <a:ext cx="289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height of each strip is given by the difference between the limits, divided by ‘n’, the number of strips…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33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Using 4 strips, estimate the area under the curve: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Between the lines x = 0 and x = 2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will not need to integrate at all to do this (which is good because you do not know how to integrate a function like this… yet!)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Start by finding the height of each strip…</a:t>
            </a: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h = 0.5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8200" y="1524000"/>
                <a:ext cx="1106585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524000"/>
                <a:ext cx="1106585" cy="5598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48200" y="2286000"/>
                <a:ext cx="1106585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2−0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86000"/>
                <a:ext cx="1106585" cy="55983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48200" y="3048000"/>
                <a:ext cx="8969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=0.5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048000"/>
                <a:ext cx="896912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40"/>
          <p:cNvSpPr>
            <a:spLocks/>
          </p:cNvSpPr>
          <p:nvPr/>
        </p:nvSpPr>
        <p:spPr bwMode="auto">
          <a:xfrm>
            <a:off x="5943600" y="1828800"/>
            <a:ext cx="152400" cy="762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6019800" y="1905000"/>
            <a:ext cx="1752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 in values from the question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Arc 40"/>
          <p:cNvSpPr>
            <a:spLocks/>
          </p:cNvSpPr>
          <p:nvPr/>
        </p:nvSpPr>
        <p:spPr bwMode="auto">
          <a:xfrm>
            <a:off x="5943600" y="2590800"/>
            <a:ext cx="152400" cy="6096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6019800" y="2743200"/>
            <a:ext cx="10668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4572000" y="3657600"/>
            <a:ext cx="419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So the height (horizontally!) of each strip will be 0.5 units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6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Using 4 strips, estimate the area under the curve: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Between the lines x = 0 and x = 2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will not need to integrate at all to do this (which is good because you do not know how to integrate a function like this… yet!)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Start by finding the height of each strip…</a:t>
            </a: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h = 0.5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Now draw up a table and work out y values at the appropriate x positions between 0 and 2…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953000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5713413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6475413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7237413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7999413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184650" y="2670175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4191000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8761413" y="22923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4184650" y="2298700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4184650" y="3040063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4511675" y="2314575"/>
            <a:ext cx="1218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x</a:t>
            </a: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5272088" y="2314575"/>
            <a:ext cx="217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5946775" y="2314575"/>
            <a:ext cx="39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6811963" y="2314575"/>
            <a:ext cx="1857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7486650" y="231457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8320088" y="2314575"/>
            <a:ext cx="217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4" name="Rectangle 22"/>
          <p:cNvSpPr>
            <a:spLocks noChangeArrowheads="1"/>
          </p:cNvSpPr>
          <p:nvPr/>
        </p:nvSpPr>
        <p:spPr bwMode="auto">
          <a:xfrm>
            <a:off x="4519613" y="2687638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y</a:t>
            </a:r>
            <a:endParaRPr kumimoji="0" lang="en-US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505" name="Rectangle 23"/>
          <p:cNvSpPr>
            <a:spLocks noChangeArrowheads="1"/>
          </p:cNvSpPr>
          <p:nvPr/>
        </p:nvSpPr>
        <p:spPr bwMode="auto">
          <a:xfrm>
            <a:off x="5076825" y="2687638"/>
            <a:ext cx="60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1.732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24"/>
          <p:cNvSpPr>
            <a:spLocks noChangeArrowheads="1"/>
          </p:cNvSpPr>
          <p:nvPr/>
        </p:nvSpPr>
        <p:spPr bwMode="auto">
          <a:xfrm>
            <a:off x="6034088" y="2687638"/>
            <a:ext cx="2174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25"/>
          <p:cNvSpPr>
            <a:spLocks noChangeArrowheads="1"/>
          </p:cNvSpPr>
          <p:nvPr/>
        </p:nvSpPr>
        <p:spPr bwMode="auto">
          <a:xfrm>
            <a:off x="6584950" y="26876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2.236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26"/>
          <p:cNvSpPr>
            <a:spLocks noChangeArrowheads="1"/>
          </p:cNvSpPr>
          <p:nvPr/>
        </p:nvSpPr>
        <p:spPr bwMode="auto">
          <a:xfrm>
            <a:off x="7346950" y="26876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2.449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Rectangle 27"/>
          <p:cNvSpPr>
            <a:spLocks noChangeArrowheads="1"/>
          </p:cNvSpPr>
          <p:nvPr/>
        </p:nvSpPr>
        <p:spPr bwMode="auto">
          <a:xfrm>
            <a:off x="8108950" y="26876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2.646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477000" y="1905000"/>
            <a:ext cx="0" cy="27523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419600" y="13716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Between x = 0 and x = 2, the height of each strip is 0.5…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19600" y="3505200"/>
            <a:ext cx="411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 each of these values of x, calculate the value of y by substituting it into the </a:t>
            </a:r>
            <a:r>
              <a:rPr lang="en-GB" sz="14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equation</a:t>
            </a: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of the curve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These are the heights of each strip!</a:t>
            </a:r>
          </a:p>
          <a:p>
            <a:pPr marL="285750" indent="-285750" algn="ctr">
              <a:buFont typeface="Wingdings" pitchFamily="2" charset="2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 pitchFamily="2" charset="2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can now substitute these values into the formula (the first is y</a:t>
            </a:r>
            <a:r>
              <a:rPr lang="en-GB" sz="1400" baseline="-250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0</a:t>
            </a: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, the second is y</a:t>
            </a:r>
            <a:r>
              <a:rPr lang="en-GB" sz="1400" baseline="-250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1</a:t>
            </a: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en-GB" sz="1400" dirty="0" err="1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etc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6477000" y="3124200"/>
            <a:ext cx="0" cy="351430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2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21504" grpId="0"/>
      <p:bldP spid="21505" grpId="0"/>
      <p:bldP spid="21507" grpId="0"/>
      <p:bldP spid="21508" grpId="0"/>
      <p:bldP spid="21509" grpId="0"/>
      <p:bldP spid="21510" grpId="0"/>
      <p:bldP spid="4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Using 4 strips, estimate the area under the curve: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Between the lines x = 0 and x = 2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Now sub the values you worked out into the formula – the first value for y is y</a:t>
            </a:r>
            <a:r>
              <a:rPr lang="en-GB" altLang="en-US" sz="1400" baseline="-25000" dirty="0" smtClean="0">
                <a:latin typeface="Comic Sans MS" pitchFamily="66" charset="0"/>
                <a:sym typeface="Wingdings" panose="05000000000000000000" pitchFamily="2" charset="2"/>
              </a:rPr>
              <a:t>0</a:t>
            </a: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 and the last is </a:t>
            </a:r>
            <a:r>
              <a:rPr lang="en-GB" altLang="en-US" sz="1400" dirty="0" err="1" smtClean="0">
                <a:latin typeface="Comic Sans MS" pitchFamily="66" charset="0"/>
                <a:sym typeface="Wingdings" panose="05000000000000000000" pitchFamily="2" charset="2"/>
              </a:rPr>
              <a:t>y</a:t>
            </a:r>
            <a:r>
              <a:rPr lang="en-GB" altLang="en-US" sz="1400" baseline="-25000" dirty="0" err="1" smtClean="0">
                <a:latin typeface="Comic Sans MS" pitchFamily="66" charset="0"/>
                <a:sym typeface="Wingdings" panose="05000000000000000000" pitchFamily="2" charset="2"/>
              </a:rPr>
              <a:t>n</a:t>
            </a:r>
            <a:endParaRPr lang="en-GB" altLang="en-US" sz="1400" baseline="-250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959350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5719763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6481763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7243763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8005763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191000" y="2047875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4197350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8767763" y="167005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4191000" y="1676400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4191000" y="2417763"/>
            <a:ext cx="45831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4518025" y="1692275"/>
            <a:ext cx="1218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x</a:t>
            </a: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5278438" y="1692275"/>
            <a:ext cx="217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5953125" y="1692275"/>
            <a:ext cx="39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6818313" y="1692275"/>
            <a:ext cx="1857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7493000" y="169227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8326438" y="1692275"/>
            <a:ext cx="217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4" name="Rectangle 22"/>
          <p:cNvSpPr>
            <a:spLocks noChangeArrowheads="1"/>
          </p:cNvSpPr>
          <p:nvPr/>
        </p:nvSpPr>
        <p:spPr bwMode="auto">
          <a:xfrm>
            <a:off x="4525963" y="2065338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y</a:t>
            </a:r>
            <a:endParaRPr kumimoji="0" lang="en-US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505" name="Rectangle 23"/>
          <p:cNvSpPr>
            <a:spLocks noChangeArrowheads="1"/>
          </p:cNvSpPr>
          <p:nvPr/>
        </p:nvSpPr>
        <p:spPr bwMode="auto">
          <a:xfrm>
            <a:off x="5083175" y="2065338"/>
            <a:ext cx="60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1.732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24"/>
          <p:cNvSpPr>
            <a:spLocks noChangeArrowheads="1"/>
          </p:cNvSpPr>
          <p:nvPr/>
        </p:nvSpPr>
        <p:spPr bwMode="auto">
          <a:xfrm>
            <a:off x="6040438" y="2065338"/>
            <a:ext cx="2174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25"/>
          <p:cNvSpPr>
            <a:spLocks noChangeArrowheads="1"/>
          </p:cNvSpPr>
          <p:nvPr/>
        </p:nvSpPr>
        <p:spPr bwMode="auto">
          <a:xfrm>
            <a:off x="6591300" y="20653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2.236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26"/>
          <p:cNvSpPr>
            <a:spLocks noChangeArrowheads="1"/>
          </p:cNvSpPr>
          <p:nvPr/>
        </p:nvSpPr>
        <p:spPr bwMode="auto">
          <a:xfrm>
            <a:off x="7353300" y="20653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2.449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Rectangle 27"/>
          <p:cNvSpPr>
            <a:spLocks noChangeArrowheads="1"/>
          </p:cNvSpPr>
          <p:nvPr/>
        </p:nvSpPr>
        <p:spPr bwMode="auto">
          <a:xfrm>
            <a:off x="8115300" y="2065338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2.646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038600" y="274320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743200"/>
                <a:ext cx="3902094" cy="58099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38600" y="3505200"/>
                <a:ext cx="5175584" cy="57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+3</m:t>
                              </m:r>
                            </m:e>
                          </m:rad>
                          <m:r>
                            <a:rPr lang="en-GB" sz="1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</a:rPr>
                            <m:t>(0.5)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1.732+2</m:t>
                              </m:r>
                              <m:d>
                                <m:dPr>
                                  <m:ctrlPr>
                                    <a:rPr lang="en-GB" sz="1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i="1">
                                      <a:latin typeface="Cambria Math"/>
                                    </a:rPr>
                                    <m:t>2+2.236+2.449</m:t>
                                  </m:r>
                                </m:e>
                              </m:d>
                              <m:r>
                                <a:rPr lang="en-GB" sz="1400" i="1">
                                  <a:latin typeface="Cambria Math"/>
                                </a:rPr>
                                <m:t>+2.646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505200"/>
                <a:ext cx="5175584" cy="57669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38600" y="4267200"/>
                <a:ext cx="19125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=4</m:t>
                      </m:r>
                      <m:r>
                        <a:rPr lang="en-GB" sz="1400" b="0" i="1" smtClean="0">
                          <a:latin typeface="Cambria Math"/>
                        </a:rPr>
                        <m:t>.437 </m:t>
                      </m:r>
                      <m:r>
                        <a:rPr lang="en-GB" sz="1400" b="0" i="1" smtClean="0">
                          <a:latin typeface="Cambria Math"/>
                        </a:rPr>
                        <m:t>𝑠𝑞𝑢𝑎𝑟𝑒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𝑢𝑛𝑖𝑡𝑠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267200"/>
                <a:ext cx="1912511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Oval 38"/>
          <p:cNvSpPr/>
          <p:nvPr/>
        </p:nvSpPr>
        <p:spPr>
          <a:xfrm>
            <a:off x="5638800" y="3657600"/>
            <a:ext cx="3810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105400" y="2895600"/>
            <a:ext cx="2286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6096000" y="3657600"/>
            <a:ext cx="4572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5029200" y="2057400"/>
            <a:ext cx="6096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8534400" y="3657600"/>
            <a:ext cx="6096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8077200" y="2057400"/>
            <a:ext cx="6096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7162800" y="3657600"/>
            <a:ext cx="5334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6858000" y="3657600"/>
            <a:ext cx="2286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7772400" y="3657600"/>
            <a:ext cx="5334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6553200" y="2057400"/>
            <a:ext cx="6096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7315200" y="2057400"/>
            <a:ext cx="6096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6019800" y="2057400"/>
            <a:ext cx="228600" cy="3048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4343400" y="28956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4419600" y="3657600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85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9" grpId="0" animBg="1"/>
      <p:bldP spid="39" grpId="1" animBg="1"/>
      <p:bldP spid="40" grpId="0" animBg="1"/>
      <p:bldP spid="40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762000" y="3048000"/>
            <a:ext cx="7543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11A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Using 8 strips, estimate the area under the curve: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Between the lines x = 0 and x = 2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You will not need to integrate at all to do this (which is good because you do not know how to integrate a function like this… yet!)</a:t>
            </a:r>
          </a:p>
          <a:p>
            <a:pPr algn="ctr" eaLnBrk="1" hangingPunct="1">
              <a:buFont typeface="Wingdings"/>
              <a:buChar char="à"/>
            </a:pPr>
            <a:endParaRPr lang="en-GB" altLang="en-US" sz="1400" dirty="0">
              <a:latin typeface="Comic Sans MS" pitchFamily="66" charset="0"/>
              <a:sym typeface="Wingdings" panose="05000000000000000000" pitchFamily="2" charset="2"/>
            </a:endParaRP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Start by finding the height of each strip…</a:t>
            </a:r>
          </a:p>
          <a:p>
            <a:pPr algn="ctr" eaLnBrk="1" hangingPunct="1">
              <a:buFont typeface="Wingdings"/>
              <a:buChar char="à"/>
            </a:pPr>
            <a:r>
              <a:rPr lang="en-GB" altLang="en-US" sz="1400" dirty="0" smtClean="0">
                <a:latin typeface="Comic Sans MS" pitchFamily="66" charset="0"/>
                <a:sym typeface="Wingdings" panose="05000000000000000000" pitchFamily="2" charset="2"/>
              </a:rPr>
              <a:t>h = 0.25</a:t>
            </a:r>
            <a:endParaRPr lang="en-GB" altLang="en-US" sz="1400" dirty="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8200" y="1524000"/>
                <a:ext cx="1106585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524000"/>
                <a:ext cx="1106585" cy="5598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48200" y="2286000"/>
                <a:ext cx="1106585" cy="559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2−0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86000"/>
                <a:ext cx="1106585" cy="55983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48200" y="3048000"/>
                <a:ext cx="10107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h</m:t>
                      </m:r>
                      <m:r>
                        <a:rPr lang="en-GB" sz="1600" b="0" i="1" smtClean="0">
                          <a:latin typeface="Cambria Math"/>
                        </a:rPr>
                        <m:t>=0.25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3048000"/>
                <a:ext cx="1010726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40"/>
          <p:cNvSpPr>
            <a:spLocks/>
          </p:cNvSpPr>
          <p:nvPr/>
        </p:nvSpPr>
        <p:spPr bwMode="auto">
          <a:xfrm>
            <a:off x="5943600" y="1828800"/>
            <a:ext cx="152400" cy="7620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6019800" y="1905000"/>
            <a:ext cx="1752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Sub in values from the question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Arc 40"/>
          <p:cNvSpPr>
            <a:spLocks/>
          </p:cNvSpPr>
          <p:nvPr/>
        </p:nvSpPr>
        <p:spPr bwMode="auto">
          <a:xfrm>
            <a:off x="5943600" y="2590800"/>
            <a:ext cx="152400" cy="609600"/>
          </a:xfrm>
          <a:custGeom>
            <a:avLst/>
            <a:gdLst>
              <a:gd name="T0" fmla="*/ 0 w 21600"/>
              <a:gd name="T1" fmla="*/ 0 h 43199"/>
              <a:gd name="T2" fmla="*/ 2656706 w 21600"/>
              <a:gd name="T3" fmla="*/ 2147483647 h 43199"/>
              <a:gd name="T4" fmla="*/ 0 w 21600"/>
              <a:gd name="T5" fmla="*/ 214748364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1" y="43115"/>
                  <a:pt x="152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6019800" y="2743200"/>
            <a:ext cx="10668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4572000" y="3657600"/>
            <a:ext cx="419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 smtClean="0">
                <a:solidFill>
                  <a:srgbClr val="FF0000"/>
                </a:solidFill>
                <a:latin typeface="Comic Sans MS" pitchFamily="66" charset="0"/>
              </a:rPr>
              <a:t>So the height (horizontally!) of each strip will be 0.25 units</a:t>
            </a:r>
            <a:endParaRPr lang="en-GB" altLang="en-US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1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u="sng" dirty="0" smtClean="0">
                <a:latin typeface="Comic Sans MS" pitchFamily="66" charset="0"/>
              </a:rPr>
              <a:t>Sometimes you may need to find the area beneath a curve which is very hard to Integrate. In this case you can use the ‘trapezium rule’ to approximate the area</a:t>
            </a: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Using 8 strips, estimate the area under the curve: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 smtClean="0">
                <a:latin typeface="Comic Sans MS" pitchFamily="66" charset="0"/>
              </a:rPr>
              <a:t>Between the lines x = 0 and x = 2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>
                <a:latin typeface="Comic Sans MS" pitchFamily="66" charset="0"/>
              </a:rPr>
              <a:t>11E</a:t>
            </a:r>
            <a:endParaRPr lang="en-GB" altLang="en-US" sz="1800" dirty="0">
              <a:latin typeface="Comic Sans MS" pitchFamily="66" charset="0"/>
            </a:endParaRPr>
          </a:p>
        </p:txBody>
      </p:sp>
      <p:pic>
        <p:nvPicPr>
          <p:cNvPr id="20522" name="Picture 43" descr="du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3335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958" y="0"/>
                <a:ext cx="3902094" cy="580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h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435" y="609600"/>
                <a:ext cx="989565" cy="501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276600"/>
                <a:ext cx="1498167" cy="40197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419600" y="13716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Between x = 0 and x = 2, the height of each strip is 0.25…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529" name="AutoShape 56"/>
          <p:cNvSpPr>
            <a:spLocks noChangeAspect="1" noChangeArrowheads="1" noTextEdit="1"/>
          </p:cNvSpPr>
          <p:nvPr/>
        </p:nvSpPr>
        <p:spPr bwMode="auto">
          <a:xfrm>
            <a:off x="4222750" y="1914525"/>
            <a:ext cx="4799013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0" name="Line 58"/>
          <p:cNvSpPr>
            <a:spLocks noChangeShapeType="1"/>
          </p:cNvSpPr>
          <p:nvPr/>
        </p:nvSpPr>
        <p:spPr bwMode="auto">
          <a:xfrm>
            <a:off x="5022850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1" name="Line 59"/>
          <p:cNvSpPr>
            <a:spLocks noChangeShapeType="1"/>
          </p:cNvSpPr>
          <p:nvPr/>
        </p:nvSpPr>
        <p:spPr bwMode="auto">
          <a:xfrm>
            <a:off x="5822950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2" name="Line 60"/>
          <p:cNvSpPr>
            <a:spLocks noChangeShapeType="1"/>
          </p:cNvSpPr>
          <p:nvPr/>
        </p:nvSpPr>
        <p:spPr bwMode="auto">
          <a:xfrm>
            <a:off x="6621463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3" name="Line 61"/>
          <p:cNvSpPr>
            <a:spLocks noChangeShapeType="1"/>
          </p:cNvSpPr>
          <p:nvPr/>
        </p:nvSpPr>
        <p:spPr bwMode="auto">
          <a:xfrm>
            <a:off x="7421563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4" name="Line 62"/>
          <p:cNvSpPr>
            <a:spLocks noChangeShapeType="1"/>
          </p:cNvSpPr>
          <p:nvPr/>
        </p:nvSpPr>
        <p:spPr bwMode="auto">
          <a:xfrm>
            <a:off x="8221663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35" name="Line 63"/>
          <p:cNvSpPr>
            <a:spLocks noChangeShapeType="1"/>
          </p:cNvSpPr>
          <p:nvPr/>
        </p:nvSpPr>
        <p:spPr bwMode="auto">
          <a:xfrm>
            <a:off x="4216400" y="2308225"/>
            <a:ext cx="4813301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4"/>
          <p:cNvSpPr>
            <a:spLocks noChangeShapeType="1"/>
          </p:cNvSpPr>
          <p:nvPr/>
        </p:nvSpPr>
        <p:spPr bwMode="auto">
          <a:xfrm>
            <a:off x="4222750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9021763" y="1930400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66"/>
          <p:cNvSpPr>
            <a:spLocks noChangeShapeType="1"/>
          </p:cNvSpPr>
          <p:nvPr/>
        </p:nvSpPr>
        <p:spPr bwMode="auto">
          <a:xfrm>
            <a:off x="4216400" y="1936750"/>
            <a:ext cx="4813301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67"/>
          <p:cNvSpPr>
            <a:spLocks noChangeShapeType="1"/>
          </p:cNvSpPr>
          <p:nvPr/>
        </p:nvSpPr>
        <p:spPr bwMode="auto">
          <a:xfrm>
            <a:off x="4216400" y="2678113"/>
            <a:ext cx="4813301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68"/>
          <p:cNvSpPr>
            <a:spLocks noChangeArrowheads="1"/>
          </p:cNvSpPr>
          <p:nvPr/>
        </p:nvSpPr>
        <p:spPr bwMode="auto">
          <a:xfrm>
            <a:off x="4554538" y="1946275"/>
            <a:ext cx="24765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x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69"/>
          <p:cNvSpPr>
            <a:spLocks noChangeArrowheads="1"/>
          </p:cNvSpPr>
          <p:nvPr/>
        </p:nvSpPr>
        <p:spPr bwMode="auto">
          <a:xfrm>
            <a:off x="5353050" y="1944688"/>
            <a:ext cx="2476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70"/>
          <p:cNvSpPr>
            <a:spLocks noChangeArrowheads="1"/>
          </p:cNvSpPr>
          <p:nvPr/>
        </p:nvSpPr>
        <p:spPr bwMode="auto">
          <a:xfrm>
            <a:off x="5983288" y="1944688"/>
            <a:ext cx="5810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71"/>
          <p:cNvSpPr>
            <a:spLocks noChangeArrowheads="1"/>
          </p:cNvSpPr>
          <p:nvPr/>
        </p:nvSpPr>
        <p:spPr bwMode="auto">
          <a:xfrm>
            <a:off x="6853238" y="1944688"/>
            <a:ext cx="4413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72"/>
          <p:cNvSpPr>
            <a:spLocks noChangeArrowheads="1"/>
          </p:cNvSpPr>
          <p:nvPr/>
        </p:nvSpPr>
        <p:spPr bwMode="auto">
          <a:xfrm>
            <a:off x="7583488" y="1944688"/>
            <a:ext cx="5810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73"/>
          <p:cNvSpPr>
            <a:spLocks noChangeArrowheads="1"/>
          </p:cNvSpPr>
          <p:nvPr/>
        </p:nvSpPr>
        <p:spPr bwMode="auto">
          <a:xfrm>
            <a:off x="8570913" y="1944688"/>
            <a:ext cx="2095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74"/>
          <p:cNvSpPr>
            <a:spLocks noChangeArrowheads="1"/>
          </p:cNvSpPr>
          <p:nvPr/>
        </p:nvSpPr>
        <p:spPr bwMode="auto">
          <a:xfrm>
            <a:off x="4559300" y="2319338"/>
            <a:ext cx="239713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y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75"/>
          <p:cNvSpPr>
            <a:spLocks noChangeArrowheads="1"/>
          </p:cNvSpPr>
          <p:nvPr/>
        </p:nvSpPr>
        <p:spPr bwMode="auto">
          <a:xfrm>
            <a:off x="5132388" y="2317750"/>
            <a:ext cx="6842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1.732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76"/>
          <p:cNvSpPr>
            <a:spLocks noChangeArrowheads="1"/>
          </p:cNvSpPr>
          <p:nvPr/>
        </p:nvSpPr>
        <p:spPr bwMode="auto">
          <a:xfrm>
            <a:off x="5949950" y="2317750"/>
            <a:ext cx="6477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1.871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77"/>
          <p:cNvSpPr>
            <a:spLocks noChangeArrowheads="1"/>
          </p:cNvSpPr>
          <p:nvPr/>
        </p:nvSpPr>
        <p:spPr bwMode="auto">
          <a:xfrm>
            <a:off x="6953250" y="2317750"/>
            <a:ext cx="2476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78"/>
          <p:cNvSpPr>
            <a:spLocks noChangeArrowheads="1"/>
          </p:cNvSpPr>
          <p:nvPr/>
        </p:nvSpPr>
        <p:spPr bwMode="auto">
          <a:xfrm>
            <a:off x="7550150" y="2317750"/>
            <a:ext cx="6477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2.121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79"/>
          <p:cNvSpPr>
            <a:spLocks noChangeArrowheads="1"/>
          </p:cNvSpPr>
          <p:nvPr/>
        </p:nvSpPr>
        <p:spPr bwMode="auto">
          <a:xfrm>
            <a:off x="8315325" y="2317750"/>
            <a:ext cx="7207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2.236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Line 80"/>
          <p:cNvSpPr>
            <a:spLocks noChangeShapeType="1"/>
          </p:cNvSpPr>
          <p:nvPr/>
        </p:nvSpPr>
        <p:spPr bwMode="auto">
          <a:xfrm>
            <a:off x="5024438" y="2941638"/>
            <a:ext cx="0" cy="75565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81"/>
          <p:cNvSpPr>
            <a:spLocks noChangeShapeType="1"/>
          </p:cNvSpPr>
          <p:nvPr/>
        </p:nvSpPr>
        <p:spPr bwMode="auto">
          <a:xfrm>
            <a:off x="5824538" y="2941638"/>
            <a:ext cx="0" cy="75565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82"/>
          <p:cNvSpPr>
            <a:spLocks noChangeShapeType="1"/>
          </p:cNvSpPr>
          <p:nvPr/>
        </p:nvSpPr>
        <p:spPr bwMode="auto">
          <a:xfrm>
            <a:off x="6624638" y="2941638"/>
            <a:ext cx="0" cy="75565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83"/>
          <p:cNvSpPr>
            <a:spLocks noChangeShapeType="1"/>
          </p:cNvSpPr>
          <p:nvPr/>
        </p:nvSpPr>
        <p:spPr bwMode="auto">
          <a:xfrm>
            <a:off x="7424738" y="2943225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84"/>
          <p:cNvSpPr>
            <a:spLocks noChangeShapeType="1"/>
          </p:cNvSpPr>
          <p:nvPr/>
        </p:nvSpPr>
        <p:spPr bwMode="auto">
          <a:xfrm>
            <a:off x="4217987" y="3319463"/>
            <a:ext cx="401320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85"/>
          <p:cNvSpPr>
            <a:spLocks noChangeShapeType="1"/>
          </p:cNvSpPr>
          <p:nvPr/>
        </p:nvSpPr>
        <p:spPr bwMode="auto">
          <a:xfrm>
            <a:off x="4224338" y="2941638"/>
            <a:ext cx="0" cy="75565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86"/>
          <p:cNvSpPr>
            <a:spLocks noChangeShapeType="1"/>
          </p:cNvSpPr>
          <p:nvPr/>
        </p:nvSpPr>
        <p:spPr bwMode="auto">
          <a:xfrm>
            <a:off x="8224838" y="2943225"/>
            <a:ext cx="0" cy="754063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87"/>
          <p:cNvSpPr>
            <a:spLocks noChangeShapeType="1"/>
          </p:cNvSpPr>
          <p:nvPr/>
        </p:nvSpPr>
        <p:spPr bwMode="auto">
          <a:xfrm>
            <a:off x="4217987" y="2947988"/>
            <a:ext cx="401320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88"/>
          <p:cNvSpPr>
            <a:spLocks noChangeShapeType="1"/>
          </p:cNvSpPr>
          <p:nvPr/>
        </p:nvSpPr>
        <p:spPr bwMode="auto">
          <a:xfrm>
            <a:off x="4217987" y="3690938"/>
            <a:ext cx="401320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Rectangle 89"/>
          <p:cNvSpPr>
            <a:spLocks noChangeArrowheads="1"/>
          </p:cNvSpPr>
          <p:nvPr/>
        </p:nvSpPr>
        <p:spPr bwMode="auto">
          <a:xfrm>
            <a:off x="4556125" y="2960688"/>
            <a:ext cx="249238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x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90"/>
          <p:cNvSpPr>
            <a:spLocks noChangeArrowheads="1"/>
          </p:cNvSpPr>
          <p:nvPr/>
        </p:nvSpPr>
        <p:spPr bwMode="auto">
          <a:xfrm>
            <a:off x="5203825" y="2959100"/>
            <a:ext cx="5461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6" name="Rectangle 91"/>
          <p:cNvSpPr>
            <a:spLocks noChangeArrowheads="1"/>
          </p:cNvSpPr>
          <p:nvPr/>
        </p:nvSpPr>
        <p:spPr bwMode="auto">
          <a:xfrm>
            <a:off x="6073775" y="2959100"/>
            <a:ext cx="406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7" name="Rectangle 92"/>
          <p:cNvSpPr>
            <a:spLocks noChangeArrowheads="1"/>
          </p:cNvSpPr>
          <p:nvPr/>
        </p:nvSpPr>
        <p:spPr bwMode="auto">
          <a:xfrm>
            <a:off x="6804025" y="2959100"/>
            <a:ext cx="5461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1.75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8" name="Rectangle 93"/>
          <p:cNvSpPr>
            <a:spLocks noChangeArrowheads="1"/>
          </p:cNvSpPr>
          <p:nvPr/>
        </p:nvSpPr>
        <p:spPr bwMode="auto">
          <a:xfrm>
            <a:off x="7754938" y="2959100"/>
            <a:ext cx="2476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9" name="Rectangle 94"/>
          <p:cNvSpPr>
            <a:spLocks noChangeArrowheads="1"/>
          </p:cNvSpPr>
          <p:nvPr/>
        </p:nvSpPr>
        <p:spPr bwMode="auto">
          <a:xfrm>
            <a:off x="4560888" y="3330575"/>
            <a:ext cx="239713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y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0" name="Rectangle 95"/>
          <p:cNvSpPr>
            <a:spLocks noChangeArrowheads="1"/>
          </p:cNvSpPr>
          <p:nvPr/>
        </p:nvSpPr>
        <p:spPr bwMode="auto">
          <a:xfrm>
            <a:off x="5116513" y="3328988"/>
            <a:ext cx="7223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2.345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1" name="Rectangle 96"/>
          <p:cNvSpPr>
            <a:spLocks noChangeArrowheads="1"/>
          </p:cNvSpPr>
          <p:nvPr/>
        </p:nvSpPr>
        <p:spPr bwMode="auto">
          <a:xfrm>
            <a:off x="5916613" y="3328988"/>
            <a:ext cx="7223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2.449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2" name="Rectangle 97"/>
          <p:cNvSpPr>
            <a:spLocks noChangeArrowheads="1"/>
          </p:cNvSpPr>
          <p:nvPr/>
        </p:nvSpPr>
        <p:spPr bwMode="auto">
          <a:xfrm>
            <a:off x="6716713" y="3328988"/>
            <a:ext cx="7207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3" name="Rectangle 98"/>
          <p:cNvSpPr>
            <a:spLocks noChangeArrowheads="1"/>
          </p:cNvSpPr>
          <p:nvPr/>
        </p:nvSpPr>
        <p:spPr bwMode="auto">
          <a:xfrm>
            <a:off x="7516813" y="3328988"/>
            <a:ext cx="7207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cs typeface="Arial" pitchFamily="34" charset="0"/>
              </a:rPr>
              <a:t>2.646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TextBox 152"/>
              <p:cNvSpPr txBox="1"/>
              <p:nvPr/>
            </p:nvSpPr>
            <p:spPr>
              <a:xfrm>
                <a:off x="230874" y="4135271"/>
                <a:ext cx="3902094" cy="580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+...+</m:t>
                                  </m:r>
                                  <m:sSub>
                                    <m:sSubPr>
                                      <m:ctrlP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GB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3" name="TextBox 1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74" y="4135271"/>
                <a:ext cx="3902094" cy="58099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TextBox 153"/>
              <p:cNvSpPr txBox="1"/>
              <p:nvPr/>
            </p:nvSpPr>
            <p:spPr>
              <a:xfrm>
                <a:off x="189932" y="4856328"/>
                <a:ext cx="7870295" cy="57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+3</m:t>
                              </m:r>
                            </m:e>
                          </m:rad>
                          <m:r>
                            <a:rPr lang="en-GB" sz="1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</a:rPr>
                            <m:t>(0.25)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1.732+2</m:t>
                              </m:r>
                              <m:d>
                                <m:dPr>
                                  <m:ctrlPr>
                                    <a:rPr lang="en-GB" sz="1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1.871+2+2.121</m:t>
                                  </m:r>
                                  <m:r>
                                    <a:rPr lang="en-GB" sz="1400" i="1">
                                      <a:latin typeface="Cambria Math"/>
                                    </a:rPr>
                                    <m:t>+2.236+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2.345+</m:t>
                                  </m:r>
                                  <m:r>
                                    <a:rPr lang="en-GB" sz="1400" i="1">
                                      <a:latin typeface="Cambria Math"/>
                                    </a:rPr>
                                    <m:t>2.449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+2.550</m:t>
                                  </m:r>
                                </m:e>
                              </m:d>
                              <m:r>
                                <a:rPr lang="en-GB" sz="1400" i="1">
                                  <a:latin typeface="Cambria Math"/>
                                </a:rPr>
                                <m:t>+2.646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4" name="TextBox 1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32" y="4856328"/>
                <a:ext cx="7870295" cy="57669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6" name="Oval 155"/>
          <p:cNvSpPr/>
          <p:nvPr/>
        </p:nvSpPr>
        <p:spPr>
          <a:xfrm>
            <a:off x="2356513" y="4995080"/>
            <a:ext cx="4572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/>
          <p:cNvSpPr/>
          <p:nvPr/>
        </p:nvSpPr>
        <p:spPr>
          <a:xfrm>
            <a:off x="3118512" y="5008728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/>
          <p:cNvSpPr/>
          <p:nvPr/>
        </p:nvSpPr>
        <p:spPr>
          <a:xfrm>
            <a:off x="598225" y="4995081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>
            <a:off x="532260" y="4339987"/>
            <a:ext cx="300253" cy="2797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/>
              <p:cNvSpPr txBox="1"/>
              <p:nvPr/>
            </p:nvSpPr>
            <p:spPr>
              <a:xfrm>
                <a:off x="258171" y="5591033"/>
                <a:ext cx="19125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=4</m:t>
                      </m:r>
                      <m:r>
                        <a:rPr lang="en-GB" sz="1400" b="0" i="1" smtClean="0">
                          <a:latin typeface="Cambria Math"/>
                        </a:rPr>
                        <m:t>.440 </m:t>
                      </m:r>
                      <m:r>
                        <a:rPr lang="en-GB" sz="1400" b="0" i="1" smtClean="0">
                          <a:latin typeface="Cambria Math"/>
                        </a:rPr>
                        <m:t>𝑠𝑞𝑢𝑎𝑟𝑒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𝑢𝑛𝑖𝑡𝑠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0" name="TextBox 1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71" y="5591033"/>
                <a:ext cx="1912511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Oval 160"/>
          <p:cNvSpPr/>
          <p:nvPr/>
        </p:nvSpPr>
        <p:spPr>
          <a:xfrm>
            <a:off x="1872017" y="5008729"/>
            <a:ext cx="3810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/>
          <p:cNvSpPr/>
          <p:nvPr/>
        </p:nvSpPr>
        <p:spPr>
          <a:xfrm>
            <a:off x="1328382" y="4271749"/>
            <a:ext cx="172872" cy="320723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>
            <a:off x="7394812" y="5011002"/>
            <a:ext cx="457200" cy="3048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/>
          <p:cNvSpPr/>
          <p:nvPr/>
        </p:nvSpPr>
        <p:spPr>
          <a:xfrm>
            <a:off x="5049671" y="2320119"/>
            <a:ext cx="709684" cy="2957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/>
          <p:cNvSpPr/>
          <p:nvPr/>
        </p:nvSpPr>
        <p:spPr>
          <a:xfrm>
            <a:off x="4089778" y="5011003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/>
          <p:cNvSpPr/>
          <p:nvPr/>
        </p:nvSpPr>
        <p:spPr>
          <a:xfrm>
            <a:off x="6644184" y="5013278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/>
          <p:cNvSpPr/>
          <p:nvPr/>
        </p:nvSpPr>
        <p:spPr>
          <a:xfrm>
            <a:off x="5991366" y="5015552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/>
          <p:cNvSpPr/>
          <p:nvPr/>
        </p:nvSpPr>
        <p:spPr>
          <a:xfrm>
            <a:off x="5338548" y="5017826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/>
          <p:cNvSpPr/>
          <p:nvPr/>
        </p:nvSpPr>
        <p:spPr>
          <a:xfrm>
            <a:off x="4699378" y="5006453"/>
            <a:ext cx="525440" cy="277503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/>
          <p:cNvSpPr/>
          <p:nvPr/>
        </p:nvSpPr>
        <p:spPr>
          <a:xfrm>
            <a:off x="3753134" y="5036024"/>
            <a:ext cx="232012" cy="243384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/>
          <p:cNvSpPr/>
          <p:nvPr/>
        </p:nvSpPr>
        <p:spPr>
          <a:xfrm>
            <a:off x="5838965" y="2311020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/>
          <p:cNvSpPr/>
          <p:nvPr/>
        </p:nvSpPr>
        <p:spPr>
          <a:xfrm>
            <a:off x="7494895" y="3318680"/>
            <a:ext cx="709684" cy="2957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/>
          <p:cNvSpPr/>
          <p:nvPr/>
        </p:nvSpPr>
        <p:spPr>
          <a:xfrm>
            <a:off x="7465323" y="2313294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/>
          <p:cNvSpPr/>
          <p:nvPr/>
        </p:nvSpPr>
        <p:spPr>
          <a:xfrm>
            <a:off x="8259168" y="2315570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/>
          <p:cNvSpPr/>
          <p:nvPr/>
        </p:nvSpPr>
        <p:spPr>
          <a:xfrm>
            <a:off x="5095161" y="3314130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/>
          <p:cNvSpPr/>
          <p:nvPr/>
        </p:nvSpPr>
        <p:spPr>
          <a:xfrm>
            <a:off x="5875358" y="3302757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/>
          <p:cNvSpPr/>
          <p:nvPr/>
        </p:nvSpPr>
        <p:spPr>
          <a:xfrm>
            <a:off x="6655555" y="3318679"/>
            <a:ext cx="725607" cy="3366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/>
          <p:cNvSpPr/>
          <p:nvPr/>
        </p:nvSpPr>
        <p:spPr>
          <a:xfrm>
            <a:off x="6917138" y="2306472"/>
            <a:ext cx="234290" cy="327545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44" name="TextBox 21543"/>
          <p:cNvSpPr txBox="1"/>
          <p:nvPr/>
        </p:nvSpPr>
        <p:spPr>
          <a:xfrm>
            <a:off x="736979" y="6223379"/>
            <a:ext cx="76690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Note that this will be a better estimate as the area was split into more strips!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1530" grpId="0" animBg="1"/>
      <p:bldP spid="21531" grpId="0" animBg="1"/>
      <p:bldP spid="21532" grpId="0" animBg="1"/>
      <p:bldP spid="21533" grpId="0" animBg="1"/>
      <p:bldP spid="21534" grpId="0" animBg="1"/>
      <p:bldP spid="21535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  <p:bldP spid="21543" grpId="0"/>
      <p:bldP spid="153" grpId="0"/>
      <p:bldP spid="154" grpId="0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215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Summary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We have built on our knowledge of Integration from C1</a:t>
            </a:r>
          </a:p>
          <a:p>
            <a:pPr eaLnBrk="1" hangingPunct="1"/>
            <a:endParaRPr lang="en-GB" altLang="en-US" dirty="0">
              <a:latin typeface="Comic Sans MS" pitchFamily="66" charset="0"/>
            </a:endParaRPr>
          </a:p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We have seen how to use Integration to find the area under a curve</a:t>
            </a:r>
          </a:p>
          <a:p>
            <a:pPr eaLnBrk="1" hangingPunct="1"/>
            <a:endParaRPr lang="en-GB" altLang="en-US" dirty="0">
              <a:latin typeface="Comic Sans MS" pitchFamily="66" charset="0"/>
            </a:endParaRPr>
          </a:p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We have also used the Trapezium rules for equations that we are unable </a:t>
            </a:r>
            <a:r>
              <a:rPr lang="en-GB" altLang="en-US" smtClean="0">
                <a:latin typeface="Comic Sans MS" pitchFamily="66" charset="0"/>
              </a:rPr>
              <a:t>to </a:t>
            </a:r>
            <a:r>
              <a:rPr lang="en-GB" altLang="en-US" smtClean="0">
                <a:latin typeface="Comic Sans MS" pitchFamily="66" charset="0"/>
              </a:rPr>
              <a:t>integrate easily</a:t>
            </a:r>
            <a:r>
              <a:rPr lang="en-GB" altLang="en-US" dirty="0" smtClean="0">
                <a:latin typeface="Comic Sans MS" pitchFamily="66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793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integrate functions within defined limits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Your workings </a:t>
            </a:r>
            <a:r>
              <a:rPr lang="en-GB" altLang="en-US" sz="1600" u="sng" smtClean="0">
                <a:latin typeface="Comic Sans MS" pitchFamily="66" charset="0"/>
              </a:rPr>
              <a:t>must</a:t>
            </a:r>
            <a:r>
              <a:rPr lang="en-GB" altLang="en-US" sz="1600" smtClean="0">
                <a:latin typeface="Comic Sans MS" pitchFamily="66" charset="0"/>
              </a:rPr>
              <a:t> be clear here. There are 3 stages…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11A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57200" y="3352800"/>
          <a:ext cx="9144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1" name="Equation" r:id="rId4" imgW="444307" imgH="330057" progId="Equation.DSMT4">
                  <p:embed/>
                </p:oleObj>
              </mc:Choice>
              <mc:Fallback>
                <p:oleObj name="Equation" r:id="rId4" imgW="444307" imgH="3300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9144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57200" y="4343400"/>
          <a:ext cx="6016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2" name="Equation" r:id="rId6" imgW="291973" imgH="279279" progId="Equation.DSMT4">
                  <p:embed/>
                </p:oleObj>
              </mc:Choice>
              <mc:Fallback>
                <p:oleObj name="Equation" r:id="rId6" imgW="291973" imgH="27927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6016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57200" y="5334000"/>
          <a:ext cx="125571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3" name="Equation" r:id="rId8" imgW="609336" imgH="253890" progId="Equation.DSMT4">
                  <p:embed/>
                </p:oleObj>
              </mc:Choice>
              <mc:Fallback>
                <p:oleObj name="Equation" r:id="rId8" imgW="609336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125571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828800" y="3276600"/>
            <a:ext cx="2438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statement. Basically the function written out, with values for a and b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1447800" y="36576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828800" y="4267200"/>
            <a:ext cx="2438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After integration. The function is integrated and put into square brackets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1447800" y="46482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209800" y="5181600"/>
            <a:ext cx="2438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evaluation. Round brackets are used to split the integration in two. One part for b and one for a.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1828800" y="56388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715000" y="160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791200" y="19050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latin typeface="Comic Sans MS" pitchFamily="66" charset="0"/>
              </a:rPr>
              <a:t>Evaluate the following:</a:t>
            </a:r>
          </a:p>
        </p:txBody>
      </p:sp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6553200" y="2209800"/>
          <a:ext cx="9969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4" name="Equation" r:id="rId10" imgW="596900" imgH="330200" progId="Equation.DSMT4">
                  <p:embed/>
                </p:oleObj>
              </mc:Choice>
              <mc:Fallback>
                <p:oleObj name="Equation" r:id="rId10" imgW="596900" imgH="330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209800"/>
                        <a:ext cx="9969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5257800" y="2895600"/>
          <a:ext cx="9969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5" name="Equation" r:id="rId12" imgW="596900" imgH="330200" progId="Equation.DSMT4">
                  <p:embed/>
                </p:oleObj>
              </mc:Choice>
              <mc:Fallback>
                <p:oleObj name="Equation" r:id="rId12" imgW="596900" imgH="330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95600"/>
                        <a:ext cx="9969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5257800" y="3657600"/>
          <a:ext cx="6715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6" name="Equation" r:id="rId14" imgW="368140" imgH="317362" progId="Equation.DSMT4">
                  <p:embed/>
                </p:oleObj>
              </mc:Choice>
              <mc:Fallback>
                <p:oleObj name="Equation" r:id="rId14" imgW="368140" imgH="31736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657600"/>
                        <a:ext cx="671513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5257800" y="4495800"/>
          <a:ext cx="12509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7" name="Equation" r:id="rId16" imgW="685800" imgH="279400" progId="Equation.DSMT4">
                  <p:embed/>
                </p:oleObj>
              </mc:Choice>
              <mc:Fallback>
                <p:oleObj name="Equation" r:id="rId16" imgW="685800" imgH="279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95800"/>
                        <a:ext cx="12509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5257800" y="5334000"/>
          <a:ext cx="12049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8" name="Equation" r:id="rId18" imgW="660400" imgH="279400" progId="Equation.DSMT4">
                  <p:embed/>
                </p:oleObj>
              </mc:Choice>
              <mc:Fallback>
                <p:oleObj name="Equation" r:id="rId18" imgW="660400" imgH="279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334000"/>
                        <a:ext cx="12049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5334000" y="6248400"/>
          <a:ext cx="4397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9" name="Equation" r:id="rId20" imgW="241091" imgH="177646" progId="Equation.DSMT4">
                  <p:embed/>
                </p:oleObj>
              </mc:Choice>
              <mc:Fallback>
                <p:oleObj name="Equation" r:id="rId20" imgW="241091" imgH="17764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248400"/>
                        <a:ext cx="4397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Arc 23"/>
          <p:cNvSpPr>
            <a:spLocks/>
          </p:cNvSpPr>
          <p:nvPr/>
        </p:nvSpPr>
        <p:spPr bwMode="auto">
          <a:xfrm>
            <a:off x="6629400" y="31242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858000" y="3048000"/>
            <a:ext cx="2286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 the function and put it in square brackets. Put the ‘limits’ outside the bracket.</a:t>
            </a:r>
          </a:p>
        </p:txBody>
      </p:sp>
      <p:sp>
        <p:nvSpPr>
          <p:cNvPr id="7193" name="Arc 25"/>
          <p:cNvSpPr>
            <a:spLocks/>
          </p:cNvSpPr>
          <p:nvPr/>
        </p:nvSpPr>
        <p:spPr bwMode="auto">
          <a:xfrm>
            <a:off x="6629400" y="39624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94" name="Arc 26"/>
          <p:cNvSpPr>
            <a:spLocks/>
          </p:cNvSpPr>
          <p:nvPr/>
        </p:nvSpPr>
        <p:spPr bwMode="auto">
          <a:xfrm>
            <a:off x="6629400" y="48006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95" name="Arc 27"/>
          <p:cNvSpPr>
            <a:spLocks/>
          </p:cNvSpPr>
          <p:nvPr/>
        </p:nvSpPr>
        <p:spPr bwMode="auto">
          <a:xfrm>
            <a:off x="6629400" y="56388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6858000" y="41148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the integration into 2 separate brackets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6858000" y="4800600"/>
            <a:ext cx="2286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‘b’ into the first, and ‘a’ into the second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858000" y="5943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Calculate the final value.</a:t>
            </a:r>
          </a:p>
        </p:txBody>
      </p:sp>
      <p:pic>
        <p:nvPicPr>
          <p:cNvPr id="5150" name="Picture 31" descr="integrate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 animBg="1"/>
      <p:bldP spid="7178" grpId="0"/>
      <p:bldP spid="7179" grpId="0" animBg="1"/>
      <p:bldP spid="7180" grpId="0"/>
      <p:bldP spid="7181" grpId="0" animBg="1"/>
      <p:bldP spid="7182" grpId="0"/>
      <p:bldP spid="7183" grpId="0"/>
      <p:bldP spid="7191" grpId="0" animBg="1"/>
      <p:bldP spid="7192" grpId="0"/>
      <p:bldP spid="7193" grpId="0" animBg="1"/>
      <p:bldP spid="7194" grpId="0" animBg="1"/>
      <p:bldP spid="7195" grpId="0" animBg="1"/>
      <p:bldP spid="7196" grpId="0"/>
      <p:bldP spid="7197" grpId="0"/>
      <p:bldP spid="7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integrate functions within defined limits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Your workings </a:t>
            </a:r>
            <a:r>
              <a:rPr lang="en-GB" altLang="en-US" sz="1600" u="sng" smtClean="0">
                <a:latin typeface="Comic Sans MS" pitchFamily="66" charset="0"/>
              </a:rPr>
              <a:t>must</a:t>
            </a:r>
            <a:r>
              <a:rPr lang="en-GB" altLang="en-US" sz="1600" smtClean="0">
                <a:latin typeface="Comic Sans MS" pitchFamily="66" charset="0"/>
              </a:rPr>
              <a:t> be clear here. There are 3 stages…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11A</a:t>
            </a:r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57200" y="3352800"/>
          <a:ext cx="9144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7" name="Equation" r:id="rId3" imgW="444307" imgH="330057" progId="Equation.DSMT4">
                  <p:embed/>
                </p:oleObj>
              </mc:Choice>
              <mc:Fallback>
                <p:oleObj name="Equation" r:id="rId3" imgW="444307" imgH="3300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9144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57200" y="4343400"/>
          <a:ext cx="6016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8" name="Equation" r:id="rId5" imgW="291973" imgH="279279" progId="Equation.DSMT4">
                  <p:embed/>
                </p:oleObj>
              </mc:Choice>
              <mc:Fallback>
                <p:oleObj name="Equation" r:id="rId5" imgW="291973" imgH="27927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6016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7200" y="5334000"/>
          <a:ext cx="125571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9" name="Equation" r:id="rId7" imgW="609336" imgH="253890" progId="Equation.DSMT4">
                  <p:embed/>
                </p:oleObj>
              </mc:Choice>
              <mc:Fallback>
                <p:oleObj name="Equation" r:id="rId7" imgW="609336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125571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828800" y="3276600"/>
            <a:ext cx="2438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statement. Basically the function written out, with values for a and b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1447800" y="36576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828800" y="4267200"/>
            <a:ext cx="2438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After integration. The function is integrated and put into square brackets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1447800" y="46482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09800" y="5181600"/>
            <a:ext cx="2438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evaluation. Round brackets are used to split the integration in two. One part for b and one for a.</a:t>
            </a: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1828800" y="56388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715000" y="160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791200" y="19050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latin typeface="Comic Sans MS" pitchFamily="66" charset="0"/>
              </a:rPr>
              <a:t>Evaluate the following: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248400" y="2133600"/>
          <a:ext cx="18018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0" name="Equation" r:id="rId9" imgW="1079032" imgH="380835" progId="Equation.DSMT4">
                  <p:embed/>
                </p:oleObj>
              </mc:Choice>
              <mc:Fallback>
                <p:oleObj name="Equation" r:id="rId9" imgW="1079032" imgH="38083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133600"/>
                        <a:ext cx="18018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4800600" y="3505200"/>
          <a:ext cx="159067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1" name="Equation" r:id="rId11" imgW="1079032" imgH="710891" progId="Equation.DSMT4">
                  <p:embed/>
                </p:oleObj>
              </mc:Choice>
              <mc:Fallback>
                <p:oleObj name="Equation" r:id="rId11" imgW="1079032" imgH="71089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05200"/>
                        <a:ext cx="1590675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Arc 22"/>
          <p:cNvSpPr>
            <a:spLocks/>
          </p:cNvSpPr>
          <p:nvPr/>
        </p:nvSpPr>
        <p:spPr bwMode="auto">
          <a:xfrm>
            <a:off x="6705600" y="32004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6858000" y="3124200"/>
            <a:ext cx="2286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 the function and put it in square brackets. Put the ‘limits’ outside the bracket.</a:t>
            </a:r>
          </a:p>
        </p:txBody>
      </p:sp>
      <p:graphicFrame>
        <p:nvGraphicFramePr>
          <p:cNvPr id="8222" name="Object 30"/>
          <p:cNvGraphicFramePr>
            <a:graphicFrameLocks noChangeAspect="1"/>
          </p:cNvGraphicFramePr>
          <p:nvPr/>
        </p:nvGraphicFramePr>
        <p:xfrm>
          <a:off x="4800600" y="2819400"/>
          <a:ext cx="18018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2" name="Equation" r:id="rId13" imgW="1079032" imgH="380835" progId="Equation.DSMT4">
                  <p:embed/>
                </p:oleObj>
              </mc:Choice>
              <mc:Fallback>
                <p:oleObj name="Equation" r:id="rId13" imgW="1079032" imgH="380835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819400"/>
                        <a:ext cx="18018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3" name="Object 31"/>
          <p:cNvGraphicFramePr>
            <a:graphicFrameLocks noChangeAspect="1"/>
          </p:cNvGraphicFramePr>
          <p:nvPr/>
        </p:nvGraphicFramePr>
        <p:xfrm>
          <a:off x="4800600" y="4572000"/>
          <a:ext cx="13462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3" name="Equation" r:id="rId14" imgW="914400" imgH="342900" progId="Equation.DSMT4">
                  <p:embed/>
                </p:oleObj>
              </mc:Choice>
              <mc:Fallback>
                <p:oleObj name="Equation" r:id="rId14" imgW="914400" imgH="3429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72000"/>
                        <a:ext cx="13462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4" name="Arc 32"/>
          <p:cNvSpPr>
            <a:spLocks/>
          </p:cNvSpPr>
          <p:nvPr/>
        </p:nvSpPr>
        <p:spPr bwMode="auto">
          <a:xfrm>
            <a:off x="6705600" y="40386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6858000" y="4419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Simplify if possible</a:t>
            </a:r>
          </a:p>
        </p:txBody>
      </p:sp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4800600" y="5257800"/>
          <a:ext cx="12906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4" name="Equation" r:id="rId16" imgW="876300" imgH="330200" progId="Equation.DSMT4">
                  <p:embed/>
                </p:oleObj>
              </mc:Choice>
              <mc:Fallback>
                <p:oleObj name="Equation" r:id="rId16" imgW="876300" imgH="330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57800"/>
                        <a:ext cx="12906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6172200" y="5257800"/>
          <a:ext cx="14970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5" name="Equation" r:id="rId18" imgW="1016000" imgH="330200" progId="Equation.DSMT4">
                  <p:embed/>
                </p:oleObj>
              </mc:Choice>
              <mc:Fallback>
                <p:oleObj name="Equation" r:id="rId18" imgW="1016000" imgH="330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257800"/>
                        <a:ext cx="14970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4800600" y="5715000"/>
          <a:ext cx="17399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" name="Equation" r:id="rId20" imgW="1180588" imgH="330057" progId="Equation.DSMT4">
                  <p:embed/>
                </p:oleObj>
              </mc:Choice>
              <mc:Fallback>
                <p:oleObj name="Equation" r:id="rId20" imgW="1180588" imgH="33005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715000"/>
                        <a:ext cx="17399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0" name="Object 38"/>
          <p:cNvGraphicFramePr>
            <a:graphicFrameLocks noChangeAspect="1"/>
          </p:cNvGraphicFramePr>
          <p:nvPr/>
        </p:nvGraphicFramePr>
        <p:xfrm>
          <a:off x="6553200" y="5715000"/>
          <a:ext cx="18145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7" name="Equation" r:id="rId22" imgW="1231366" imgH="330057" progId="Equation.DSMT4">
                  <p:embed/>
                </p:oleObj>
              </mc:Choice>
              <mc:Fallback>
                <p:oleObj name="Equation" r:id="rId22" imgW="1231366" imgH="33005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715000"/>
                        <a:ext cx="18145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1" name="Object 39"/>
          <p:cNvGraphicFramePr>
            <a:graphicFrameLocks noChangeAspect="1"/>
          </p:cNvGraphicFramePr>
          <p:nvPr/>
        </p:nvGraphicFramePr>
        <p:xfrm>
          <a:off x="4800600" y="6324600"/>
          <a:ext cx="6746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8" name="Equation" r:id="rId24" imgW="457002" imgH="177723" progId="Equation.DSMT4">
                  <p:embed/>
                </p:oleObj>
              </mc:Choice>
              <mc:Fallback>
                <p:oleObj name="Equation" r:id="rId24" imgW="457002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6324600"/>
                        <a:ext cx="6746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2" name="Object 40"/>
          <p:cNvGraphicFramePr>
            <a:graphicFrameLocks noChangeAspect="1"/>
          </p:cNvGraphicFramePr>
          <p:nvPr/>
        </p:nvGraphicFramePr>
        <p:xfrm>
          <a:off x="5715000" y="6324600"/>
          <a:ext cx="357188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9" name="Equation" r:id="rId26" imgW="241091" imgH="164957" progId="Equation.DSMT4">
                  <p:embed/>
                </p:oleObj>
              </mc:Choice>
              <mc:Fallback>
                <p:oleObj name="Equation" r:id="rId26" imgW="241091" imgH="164957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324600"/>
                        <a:ext cx="357188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3" name="Arc 41"/>
          <p:cNvSpPr>
            <a:spLocks/>
          </p:cNvSpPr>
          <p:nvPr/>
        </p:nvSpPr>
        <p:spPr bwMode="auto">
          <a:xfrm>
            <a:off x="7696200" y="48006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7772400" y="49530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and substitute</a:t>
            </a:r>
          </a:p>
        </p:txBody>
      </p:sp>
      <p:pic>
        <p:nvPicPr>
          <p:cNvPr id="6176" name="Picture 33" descr="integrate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  <p:bldP spid="8214" grpId="0" animBg="1"/>
      <p:bldP spid="8215" grpId="0"/>
      <p:bldP spid="8224" grpId="0" animBg="1"/>
      <p:bldP spid="8225" grpId="0"/>
      <p:bldP spid="8233" grpId="0" animBg="1"/>
      <p:bldP spid="82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integrate functions within defined limits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Your workings </a:t>
            </a:r>
            <a:r>
              <a:rPr lang="en-GB" altLang="en-US" sz="1600" u="sng" smtClean="0">
                <a:latin typeface="Comic Sans MS" pitchFamily="66" charset="0"/>
              </a:rPr>
              <a:t>must</a:t>
            </a:r>
            <a:r>
              <a:rPr lang="en-GB" altLang="en-US" sz="1600" smtClean="0">
                <a:latin typeface="Comic Sans MS" pitchFamily="66" charset="0"/>
              </a:rPr>
              <a:t> be clear here. There are 3 stages…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11A</a:t>
            </a:r>
          </a:p>
        </p:txBody>
      </p:sp>
      <p:sp>
        <p:nvSpPr>
          <p:cNvPr id="7173" name="Text Box 14"/>
          <p:cNvSpPr txBox="1">
            <a:spLocks noChangeArrowheads="1"/>
          </p:cNvSpPr>
          <p:nvPr/>
        </p:nvSpPr>
        <p:spPr bwMode="auto">
          <a:xfrm>
            <a:off x="5715000" y="160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791200" y="19050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latin typeface="Comic Sans MS" pitchFamily="66" charset="0"/>
              </a:rPr>
              <a:t>Evaluate the following:</a:t>
            </a:r>
          </a:p>
        </p:txBody>
      </p:sp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6400800" y="2133600"/>
          <a:ext cx="15684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3" name="Equation" r:id="rId3" imgW="939392" imgH="380835" progId="Equation.DSMT4">
                  <p:embed/>
                </p:oleObj>
              </mc:Choice>
              <mc:Fallback>
                <p:oleObj name="Equation" r:id="rId3" imgW="939392" imgH="38083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156845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Arc 18"/>
          <p:cNvSpPr>
            <a:spLocks/>
          </p:cNvSpPr>
          <p:nvPr/>
        </p:nvSpPr>
        <p:spPr bwMode="auto">
          <a:xfrm>
            <a:off x="7086600" y="3200400"/>
            <a:ext cx="228600" cy="6858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7162800" y="3048000"/>
            <a:ext cx="21336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Sometimes you will have to simplify an expression before integrating</a:t>
            </a:r>
          </a:p>
        </p:txBody>
      </p:sp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4953000" y="2819400"/>
          <a:ext cx="15684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4" name="Equation" r:id="rId5" imgW="939392" imgH="380835" progId="Equation.DSMT4">
                  <p:embed/>
                </p:oleObj>
              </mc:Choice>
              <mc:Fallback>
                <p:oleObj name="Equation" r:id="rId5" imgW="939392" imgH="380835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19400"/>
                        <a:ext cx="156845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33"/>
          <p:cNvGraphicFramePr>
            <a:graphicFrameLocks noChangeAspect="1"/>
          </p:cNvGraphicFramePr>
          <p:nvPr/>
        </p:nvGraphicFramePr>
        <p:xfrm>
          <a:off x="4953000" y="3505200"/>
          <a:ext cx="20780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5" name="Equation" r:id="rId7" imgW="1244600" imgH="381000" progId="Equation.DSMT4">
                  <p:embed/>
                </p:oleObj>
              </mc:Choice>
              <mc:Fallback>
                <p:oleObj name="Equation" r:id="rId7" imgW="1244600" imgH="381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2078038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2" name="Arc 36"/>
          <p:cNvSpPr>
            <a:spLocks/>
          </p:cNvSpPr>
          <p:nvPr/>
        </p:nvSpPr>
        <p:spPr bwMode="auto">
          <a:xfrm>
            <a:off x="7086600" y="4038600"/>
            <a:ext cx="228600" cy="6858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53" name="Arc 37"/>
          <p:cNvSpPr>
            <a:spLocks/>
          </p:cNvSpPr>
          <p:nvPr/>
        </p:nvSpPr>
        <p:spPr bwMode="auto">
          <a:xfrm>
            <a:off x="7086600" y="4876800"/>
            <a:ext cx="228600" cy="685800"/>
          </a:xfrm>
          <a:custGeom>
            <a:avLst/>
            <a:gdLst>
              <a:gd name="T0" fmla="*/ 0 w 21600"/>
              <a:gd name="T1" fmla="*/ 0 h 43194"/>
              <a:gd name="T2" fmla="*/ 66779881 w 21600"/>
              <a:gd name="T3" fmla="*/ 2147483647 h 43194"/>
              <a:gd name="T4" fmla="*/ 0 w 21600"/>
              <a:gd name="T5" fmla="*/ 2147483647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3"/>
                  <a:pt x="12233" y="42920"/>
                  <a:pt x="503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228600" y="3286125"/>
          <a:ext cx="15240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6" name="Equation" r:id="rId9" imgW="1040948" imgH="418918" progId="Equation.DSMT4">
                  <p:embed/>
                </p:oleObj>
              </mc:Choice>
              <mc:Fallback>
                <p:oleObj name="Equation" r:id="rId9" imgW="1040948" imgH="418918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86125"/>
                        <a:ext cx="15240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1752600" y="3276600"/>
          <a:ext cx="175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7" name="Equation" r:id="rId11" imgW="1180588" imgH="418918" progId="Equation.DSMT4">
                  <p:embed/>
                </p:oleObj>
              </mc:Choice>
              <mc:Fallback>
                <p:oleObj name="Equation" r:id="rId11" imgW="1180588" imgH="418918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76600"/>
                        <a:ext cx="1752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40"/>
          <p:cNvGraphicFramePr>
            <a:graphicFrameLocks noChangeAspect="1"/>
          </p:cNvGraphicFramePr>
          <p:nvPr/>
        </p:nvGraphicFramePr>
        <p:xfrm>
          <a:off x="228600" y="4114800"/>
          <a:ext cx="205740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8" name="Equation" r:id="rId13" imgW="1333500" imgH="419100" progId="Equation.DSMT4">
                  <p:embed/>
                </p:oleObj>
              </mc:Choice>
              <mc:Fallback>
                <p:oleObj name="Equation" r:id="rId13" imgW="1333500" imgH="4191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14800"/>
                        <a:ext cx="2057400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/>
        </p:nvGraphicFramePr>
        <p:xfrm>
          <a:off x="2286000" y="4114800"/>
          <a:ext cx="25908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" name="Equation" r:id="rId15" imgW="1701800" imgH="419100" progId="Equation.DSMT4">
                  <p:embed/>
                </p:oleObj>
              </mc:Choice>
              <mc:Fallback>
                <p:oleObj name="Equation" r:id="rId15" imgW="1701800" imgH="4191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114800"/>
                        <a:ext cx="25908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8" name="Line 42"/>
          <p:cNvSpPr>
            <a:spLocks noChangeShapeType="1"/>
          </p:cNvSpPr>
          <p:nvPr/>
        </p:nvSpPr>
        <p:spPr bwMode="auto">
          <a:xfrm flipH="1">
            <a:off x="3657600" y="3581400"/>
            <a:ext cx="1219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>
            <a:off x="4876800" y="3581400"/>
            <a:ext cx="0" cy="2743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4876800" y="6324600"/>
            <a:ext cx="1066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 flipV="1">
            <a:off x="5943600" y="5943600"/>
            <a:ext cx="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62" name="Object 46"/>
          <p:cNvGraphicFramePr>
            <a:graphicFrameLocks noChangeAspect="1"/>
          </p:cNvGraphicFramePr>
          <p:nvPr/>
        </p:nvGraphicFramePr>
        <p:xfrm>
          <a:off x="228600" y="5029200"/>
          <a:ext cx="11176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0" name="Equation" r:id="rId17" imgW="723586" imgH="203112" progId="Equation.DSMT4">
                  <p:embed/>
                </p:oleObj>
              </mc:Choice>
              <mc:Fallback>
                <p:oleObj name="Equation" r:id="rId17" imgW="723586" imgH="20311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029200"/>
                        <a:ext cx="11176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4" name="Object 48"/>
          <p:cNvGraphicFramePr>
            <a:graphicFrameLocks noChangeAspect="1"/>
          </p:cNvGraphicFramePr>
          <p:nvPr/>
        </p:nvGraphicFramePr>
        <p:xfrm>
          <a:off x="228600" y="5562600"/>
          <a:ext cx="530225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1" name="Equation" r:id="rId19" imgW="342603" imgH="177646" progId="Equation.DSMT4">
                  <p:embed/>
                </p:oleObj>
              </mc:Choice>
              <mc:Fallback>
                <p:oleObj name="Equation" r:id="rId19" imgW="342603" imgH="177646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562600"/>
                        <a:ext cx="530225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7162800" y="4114800"/>
            <a:ext cx="1981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Integrate into Square Brackets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7467600" y="5029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5943600" y="609600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Split into 2 and substitute b and a</a:t>
            </a:r>
          </a:p>
        </p:txBody>
      </p:sp>
      <p:pic>
        <p:nvPicPr>
          <p:cNvPr id="7198" name="Picture 31" descr="integrate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869711" y="4183911"/>
                <a:ext cx="1747210" cy="9610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GB" sz="160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num>
                                        <m:den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num>
                                <m:den>
                                  <m:f>
                                    <m:fPr>
                                      <m:type m:val="skw"/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lang="en-US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US" sz="1600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num>
                                        <m:den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num>
                                <m:den>
                                  <m:f>
                                    <m:fPr>
                                      <m:type m:val="skw"/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lang="en-US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711" y="4183911"/>
                <a:ext cx="1747210" cy="96109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0092" y="5229446"/>
                <a:ext cx="1876283" cy="641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1600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GB" sz="160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den>
                                  </m:f>
                                  <m:r>
                                    <a:rPr lang="en-US" sz="16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GB" sz="16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sz="16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092" y="5229446"/>
                <a:ext cx="1876283" cy="6412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34" grpId="0" animBg="1"/>
      <p:bldP spid="9235" grpId="0"/>
      <p:bldP spid="9252" grpId="0" animBg="1"/>
      <p:bldP spid="9253" grpId="0" animBg="1"/>
      <p:bldP spid="9258" grpId="0" animBg="1"/>
      <p:bldP spid="9259" grpId="0" animBg="1"/>
      <p:bldP spid="9260" grpId="0" animBg="1"/>
      <p:bldP spid="9261" grpId="0" animBg="1"/>
      <p:bldP spid="9266" grpId="0"/>
      <p:bldP spid="9267" grpId="0"/>
      <p:bldP spid="9268" grpId="0"/>
      <p:bldP spid="2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762000" y="3048000"/>
            <a:ext cx="7543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3366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11B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495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use definite Integration to find areas under curves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To find the area under a curve, between two values of x, you follow the process we have just learnt.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 values of a and b will be the </a:t>
            </a:r>
            <a:r>
              <a:rPr lang="en-GB" altLang="en-US" sz="1600" u="sng" smtClean="0">
                <a:latin typeface="Comic Sans MS" pitchFamily="66" charset="0"/>
              </a:rPr>
              <a:t>limits</a:t>
            </a:r>
            <a:r>
              <a:rPr lang="en-GB" altLang="en-US" sz="1600" smtClean="0">
                <a:latin typeface="Comic Sans MS" pitchFamily="66" charset="0"/>
              </a:rPr>
              <a:t> of the Area, and y is the function of the curve.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It is important to note that when we say ‘the area </a:t>
            </a:r>
            <a:r>
              <a:rPr lang="en-GB" altLang="en-US" sz="1600" u="sng" smtClean="0">
                <a:latin typeface="Comic Sans MS" pitchFamily="66" charset="0"/>
              </a:rPr>
              <a:t>under</a:t>
            </a:r>
            <a:r>
              <a:rPr lang="en-GB" altLang="en-US" sz="1600" smtClean="0">
                <a:latin typeface="Comic Sans MS" pitchFamily="66" charset="0"/>
              </a:rPr>
              <a:t> the curve’, this means the area </a:t>
            </a:r>
            <a:r>
              <a:rPr lang="en-GB" altLang="en-US" sz="1600" u="sng" smtClean="0">
                <a:latin typeface="Comic Sans MS" pitchFamily="66" charset="0"/>
              </a:rPr>
              <a:t>between the curve and the x-axis.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11B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6858000" y="2438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5562600" y="3962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5562600" y="3048000"/>
            <a:ext cx="27432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228" y="364"/>
                  <a:pt x="456" y="344"/>
                  <a:pt x="672" y="288"/>
                </a:cubicBezTo>
                <a:cubicBezTo>
                  <a:pt x="888" y="232"/>
                  <a:pt x="1136" y="96"/>
                  <a:pt x="1296" y="48"/>
                </a:cubicBezTo>
                <a:cubicBezTo>
                  <a:pt x="1456" y="0"/>
                  <a:pt x="1544" y="0"/>
                  <a:pt x="1632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924800" y="27432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y = f(x)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7315200" y="32766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8077200" y="3048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162800" y="39624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a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924800" y="39624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b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7543800" y="3352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R</a:t>
            </a:r>
          </a:p>
        </p:txBody>
      </p:sp>
      <p:pic>
        <p:nvPicPr>
          <p:cNvPr id="9230" name="Picture 15" descr="integ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2" grpId="0" animBg="1"/>
      <p:bldP spid="11273" grpId="0"/>
      <p:bldP spid="11274" grpId="0" animBg="1"/>
      <p:bldP spid="11275" grpId="0" animBg="1"/>
      <p:bldP spid="11276" grpId="0"/>
      <p:bldP spid="11277" grpId="0"/>
      <p:bldP spid="112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use definite Integration to find areas under curves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To find the area under a curve, between two values of x, you follow the process we have just learnt.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 values of a and b will be the </a:t>
            </a:r>
            <a:r>
              <a:rPr lang="en-GB" altLang="en-US" sz="1600" u="sng" smtClean="0">
                <a:latin typeface="Comic Sans MS" pitchFamily="66" charset="0"/>
              </a:rPr>
              <a:t>limits</a:t>
            </a:r>
            <a:r>
              <a:rPr lang="en-GB" altLang="en-US" sz="1600" smtClean="0">
                <a:latin typeface="Comic Sans MS" pitchFamily="66" charset="0"/>
              </a:rPr>
              <a:t> of the Area, and y is the function of the curve.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It is important to note that when we say ‘the area </a:t>
            </a:r>
            <a:r>
              <a:rPr lang="en-GB" altLang="en-US" sz="1600" u="sng" smtClean="0">
                <a:latin typeface="Comic Sans MS" pitchFamily="66" charset="0"/>
              </a:rPr>
              <a:t>under</a:t>
            </a:r>
            <a:r>
              <a:rPr lang="en-GB" altLang="en-US" sz="1600" smtClean="0">
                <a:latin typeface="Comic Sans MS" pitchFamily="66" charset="0"/>
              </a:rPr>
              <a:t> the curve’, this means the area </a:t>
            </a:r>
            <a:r>
              <a:rPr lang="en-GB" altLang="en-US" sz="1600" u="sng" smtClean="0">
                <a:latin typeface="Comic Sans MS" pitchFamily="66" charset="0"/>
              </a:rPr>
              <a:t>between the curve and the x-axis.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itchFamily="66" charset="0"/>
              </a:rPr>
              <a:t>11B</a:t>
            </a:r>
          </a:p>
        </p:txBody>
      </p:sp>
      <p:sp>
        <p:nvSpPr>
          <p:cNvPr id="10245" name="Text Box 14"/>
          <p:cNvSpPr txBox="1">
            <a:spLocks noChangeArrowheads="1"/>
          </p:cNvSpPr>
          <p:nvPr/>
        </p:nvSpPr>
        <p:spPr bwMode="auto">
          <a:xfrm>
            <a:off x="5410200" y="160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0246" name="Text Box 15"/>
          <p:cNvSpPr txBox="1">
            <a:spLocks noChangeArrowheads="1"/>
          </p:cNvSpPr>
          <p:nvPr/>
        </p:nvSpPr>
        <p:spPr bwMode="auto">
          <a:xfrm>
            <a:off x="4343400" y="1905000"/>
            <a:ext cx="46482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latin typeface="Comic Sans MS" pitchFamily="66" charset="0"/>
              </a:rPr>
              <a:t>Find the area of the region R bounded by the curve with equation y = (4 - x)(x + 2), and the y and x axes.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V="1">
            <a:off x="8229600" y="2743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76200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6" name="Arc 18"/>
          <p:cNvSpPr>
            <a:spLocks/>
          </p:cNvSpPr>
          <p:nvPr/>
        </p:nvSpPr>
        <p:spPr bwMode="auto">
          <a:xfrm>
            <a:off x="7924800" y="2895600"/>
            <a:ext cx="914400" cy="914400"/>
          </a:xfrm>
          <a:custGeom>
            <a:avLst/>
            <a:gdLst>
              <a:gd name="T0" fmla="*/ 0 w 43195"/>
              <a:gd name="T1" fmla="*/ 2147483647 h 21600"/>
              <a:gd name="T2" fmla="*/ 2147483647 w 43195"/>
              <a:gd name="T3" fmla="*/ 2147483647 h 21600"/>
              <a:gd name="T4" fmla="*/ 2147483647 w 4319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57"/>
                </a:moveTo>
                <a:cubicBezTo>
                  <a:pt x="240" y="9403"/>
                  <a:pt x="9837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57"/>
                </a:moveTo>
                <a:cubicBezTo>
                  <a:pt x="240" y="9403"/>
                  <a:pt x="9837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lnTo>
                  <a:pt x="-1" y="21157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8763000" y="335280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Comic Sans MS" pitchFamily="66" charset="0"/>
              </a:rPr>
              <a:t>4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7620000" y="3352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dirty="0">
                <a:latin typeface="Comic Sans MS" pitchFamily="66" charset="0"/>
              </a:rPr>
              <a:t>-2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>
            <a:off x="8305800" y="30480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>
            <a:off x="8458200" y="31242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H="1">
            <a:off x="8305800" y="2971800"/>
            <a:ext cx="152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H="1">
            <a:off x="8610600" y="3200400"/>
            <a:ext cx="76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2317" name="Object 29"/>
          <p:cNvGraphicFramePr>
            <a:graphicFrameLocks noChangeAspect="1"/>
          </p:cNvGraphicFramePr>
          <p:nvPr/>
        </p:nvGraphicFramePr>
        <p:xfrm>
          <a:off x="4343400" y="2743200"/>
          <a:ext cx="20129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5" name="Equation" r:id="rId3" imgW="1206500" imgH="330200" progId="Equation.DSMT4">
                  <p:embed/>
                </p:oleObj>
              </mc:Choice>
              <mc:Fallback>
                <p:oleObj name="Equation" r:id="rId3" imgW="1206500" imgH="330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43200"/>
                        <a:ext cx="20129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9" name="Object 31"/>
          <p:cNvGraphicFramePr>
            <a:graphicFrameLocks noChangeAspect="1"/>
          </p:cNvGraphicFramePr>
          <p:nvPr/>
        </p:nvGraphicFramePr>
        <p:xfrm>
          <a:off x="4343400" y="3429000"/>
          <a:ext cx="19716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6" name="Equation" r:id="rId5" imgW="1180588" imgH="330057" progId="Equation.DSMT4">
                  <p:embed/>
                </p:oleObj>
              </mc:Choice>
              <mc:Fallback>
                <p:oleObj name="Equation" r:id="rId5" imgW="1180588" imgH="330057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29000"/>
                        <a:ext cx="19716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0" name="Object 32"/>
          <p:cNvGraphicFramePr>
            <a:graphicFrameLocks noChangeAspect="1"/>
          </p:cNvGraphicFramePr>
          <p:nvPr/>
        </p:nvGraphicFramePr>
        <p:xfrm>
          <a:off x="4343400" y="4038600"/>
          <a:ext cx="15462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7" name="Equation" r:id="rId7" imgW="927100" imgH="419100" progId="Equation.DSMT4">
                  <p:embed/>
                </p:oleObj>
              </mc:Choice>
              <mc:Fallback>
                <p:oleObj name="Equation" r:id="rId7" imgW="927100" imgH="4191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038600"/>
                        <a:ext cx="15462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4343400" y="4724400"/>
          <a:ext cx="14827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" name="Equation" r:id="rId9" imgW="889000" imgH="419100" progId="Equation.DSMT4">
                  <p:embed/>
                </p:oleObj>
              </mc:Choice>
              <mc:Fallback>
                <p:oleObj name="Equation" r:id="rId9" imgW="889000" imgH="4191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724400"/>
                        <a:ext cx="14827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5791200" y="4724400"/>
          <a:ext cx="16303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9" name="Equation" r:id="rId11" imgW="977900" imgH="419100" progId="Equation.DSMT4">
                  <p:embed/>
                </p:oleObj>
              </mc:Choice>
              <mc:Fallback>
                <p:oleObj name="Equation" r:id="rId11" imgW="977900" imgH="4191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724400"/>
                        <a:ext cx="16303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3" name="Object 35"/>
          <p:cNvGraphicFramePr>
            <a:graphicFrameLocks noChangeAspect="1"/>
          </p:cNvGraphicFramePr>
          <p:nvPr/>
        </p:nvGraphicFramePr>
        <p:xfrm>
          <a:off x="4343400" y="5410200"/>
          <a:ext cx="19907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0" name="Equation" r:id="rId13" imgW="1193800" imgH="419100" progId="Equation.DSMT4">
                  <p:embed/>
                </p:oleObj>
              </mc:Choice>
              <mc:Fallback>
                <p:oleObj name="Equation" r:id="rId13" imgW="1193800" imgH="4191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410200"/>
                        <a:ext cx="19907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4" name="Object 36"/>
          <p:cNvGraphicFramePr>
            <a:graphicFrameLocks noChangeAspect="1"/>
          </p:cNvGraphicFramePr>
          <p:nvPr/>
        </p:nvGraphicFramePr>
        <p:xfrm>
          <a:off x="6324600" y="5410200"/>
          <a:ext cx="21383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1" name="Equation" r:id="rId15" imgW="1282700" imgH="419100" progId="Equation.DSMT4">
                  <p:embed/>
                </p:oleObj>
              </mc:Choice>
              <mc:Fallback>
                <p:oleObj name="Equation" r:id="rId15" imgW="1282700" imgH="4191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410200"/>
                        <a:ext cx="21383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5" name="Object 37"/>
          <p:cNvGraphicFramePr>
            <a:graphicFrameLocks noChangeAspect="1"/>
          </p:cNvGraphicFramePr>
          <p:nvPr/>
        </p:nvGraphicFramePr>
        <p:xfrm>
          <a:off x="4343400" y="6096000"/>
          <a:ext cx="719138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2" name="Equation" r:id="rId17" imgW="431613" imgH="393529" progId="Equation.DSMT4">
                  <p:embed/>
                </p:oleObj>
              </mc:Choice>
              <mc:Fallback>
                <p:oleObj name="Equation" r:id="rId17" imgW="431613" imgH="39352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6096000"/>
                        <a:ext cx="719138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4" name="Picture 25" descr="integrate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 animBg="1"/>
      <p:bldP spid="12305" grpId="0" animBg="1"/>
      <p:bldP spid="12306" grpId="0" animBg="1"/>
      <p:bldP spid="12307" grpId="0"/>
      <p:bldP spid="12308" grpId="0"/>
      <p:bldP spid="12310" grpId="0" animBg="1"/>
      <p:bldP spid="12313" grpId="0" animBg="1"/>
      <p:bldP spid="12314" grpId="0" animBg="1"/>
      <p:bldP spid="123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4082</Words>
  <Application>Microsoft Office PowerPoint</Application>
  <PresentationFormat>On-screen Show (4:3)</PresentationFormat>
  <Paragraphs>589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Default Design</vt:lpstr>
      <vt:lpstr>Equation</vt:lpstr>
      <vt:lpstr>PowerPoint Presentation</vt:lpstr>
      <vt:lpstr>Introduction</vt:lpstr>
      <vt:lpstr>PowerPoint Presentation</vt:lpstr>
      <vt:lpstr>Integration</vt:lpstr>
      <vt:lpstr>Integration</vt:lpstr>
      <vt:lpstr>Integration</vt:lpstr>
      <vt:lpstr>PowerPoint Presentation</vt:lpstr>
      <vt:lpstr>Integration</vt:lpstr>
      <vt:lpstr>Integration</vt:lpstr>
      <vt:lpstr>Integration</vt:lpstr>
      <vt:lpstr>PowerPoint Presentation</vt:lpstr>
      <vt:lpstr>Integration</vt:lpstr>
      <vt:lpstr>Integration</vt:lpstr>
      <vt:lpstr>Integration</vt:lpstr>
      <vt:lpstr>Integration</vt:lpstr>
      <vt:lpstr>PowerPoint Presentation</vt:lpstr>
      <vt:lpstr>Integration</vt:lpstr>
      <vt:lpstr>Integration</vt:lpstr>
      <vt:lpstr>Integration</vt:lpstr>
      <vt:lpstr>Integration</vt:lpstr>
      <vt:lpstr>Integration</vt:lpstr>
      <vt:lpstr>Integration</vt:lpstr>
      <vt:lpstr>PowerPoint Presentation</vt:lpstr>
      <vt:lpstr>Integration</vt:lpstr>
      <vt:lpstr>Integration</vt:lpstr>
      <vt:lpstr>Integration</vt:lpstr>
      <vt:lpstr>Integration</vt:lpstr>
      <vt:lpstr>Integration</vt:lpstr>
      <vt:lpstr>Integration</vt:lpstr>
      <vt:lpstr>Integration</vt:lpstr>
      <vt:lpstr>Integration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soe</cp:lastModifiedBy>
  <cp:revision>63</cp:revision>
  <cp:lastPrinted>1601-01-01T00:00:00Z</cp:lastPrinted>
  <dcterms:created xsi:type="dcterms:W3CDTF">1601-01-01T00:00:00Z</dcterms:created>
  <dcterms:modified xsi:type="dcterms:W3CDTF">2014-03-27T01:48:35Z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