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6" r:id="rId8"/>
    <p:sldId id="264" r:id="rId9"/>
    <p:sldId id="265" r:id="rId10"/>
    <p:sldId id="267" r:id="rId11"/>
    <p:sldId id="268" r:id="rId12"/>
    <p:sldId id="269" r:id="rId13"/>
    <p:sldId id="270" r:id="rId14"/>
    <p:sldId id="272" r:id="rId15"/>
    <p:sldId id="271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6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24.wmf"/><Relationship Id="rId2" Type="http://schemas.openxmlformats.org/officeDocument/2006/relationships/image" Target="../media/image25.wmf"/><Relationship Id="rId1" Type="http://schemas.openxmlformats.org/officeDocument/2006/relationships/image" Target="../media/image18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EF2528C-83E8-4740-B8C9-2DD5B51051D5}" type="datetimeFigureOut">
              <a:rPr lang="en-GB"/>
              <a:pPr>
                <a:defRPr/>
              </a:pPr>
              <a:t>26/11/2013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3455F65-ED37-423F-8941-F51D3AE131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620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8A733C-E35A-4F39-A62B-C792BD771CF9}" type="slidenum">
              <a:rPr lang="en-GB" smtClean="0"/>
              <a:pPr eaLnBrk="1" hangingPunct="1"/>
              <a:t>16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25693-BF14-4242-AB57-E0AA98C427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12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08DA6B-842A-4C76-9A82-2D2A2430772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243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AF8823-F8A1-4B2E-A66E-77939734B5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84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F0C5D-609E-4C23-BE58-688EA88E3DD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0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6B48E1-EBEA-4149-921C-8A77350DD4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886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E82A9-A13E-49FD-8EDB-FEE4286ADB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3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1C249-4DA7-4636-9F72-487E93F7BC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315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7B7FF-0D49-47C2-B4B3-8FCDF25365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934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1A8A6-341F-405F-8512-D8921A9313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45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FF22B-A702-40BB-BF4F-9CED0B413A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003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B9413-2DBE-4EA5-8328-D656E92D63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8113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4BF0157-7C24-45B1-9E35-FECC6D556A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4.png"/><Relationship Id="rId5" Type="http://schemas.openxmlformats.org/officeDocument/2006/relationships/image" Target="../media/image38.png"/><Relationship Id="rId10" Type="http://schemas.openxmlformats.org/officeDocument/2006/relationships/image" Target="../media/image43.png"/><Relationship Id="rId4" Type="http://schemas.openxmlformats.org/officeDocument/2006/relationships/image" Target="../media/image37.png"/><Relationship Id="rId9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5.png"/><Relationship Id="rId7" Type="http://schemas.openxmlformats.org/officeDocument/2006/relationships/image" Target="../media/image53.pn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45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image" Target="../media/image30.jpeg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56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7" Type="http://schemas.openxmlformats.org/officeDocument/2006/relationships/image" Target="../media/image13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12.w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" Type="http://schemas.openxmlformats.org/officeDocument/2006/relationships/tags" Target="../tags/tag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22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image" Target="../media/image13.png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13.png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2.png"/><Relationship Id="rId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8.wmf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10" Type="http://schemas.openxmlformats.org/officeDocument/2006/relationships/image" Target="../media/image27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315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The Sine and Cosine Rules</a:t>
            </a:r>
          </a:p>
        </p:txBody>
      </p:sp>
      <p:pic>
        <p:nvPicPr>
          <p:cNvPr id="2051" name="Picture 50" descr="sinecos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228600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3962400"/>
            <a:ext cx="2244725" cy="224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810000"/>
            <a:ext cx="356870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315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2D and 2E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1400" b="1" dirty="0" smtClean="0">
                <a:latin typeface="Comic Sans MS" pitchFamily="66" charset="0"/>
              </a:rPr>
              <a:t>You need to know and be able to use the Cosine rule to find an unknown side or angle</a:t>
            </a:r>
            <a:endParaRPr lang="en-GB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</a:rPr>
              <a:t>As with the Sine rule, we will see where this rule comes from first!</a:t>
            </a:r>
          </a:p>
          <a:p>
            <a:pPr algn="ctr" eaLnBrk="1" hangingPunct="1">
              <a:buFontTx/>
              <a:buNone/>
              <a:defRPr/>
            </a:pPr>
            <a:endParaRPr 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Consider the triangle to the right, </a:t>
            </a:r>
            <a:r>
              <a:rPr lang="en-US" sz="1400" dirty="0" err="1" smtClean="0">
                <a:latin typeface="Comic Sans MS" pitchFamily="66" charset="0"/>
                <a:sym typeface="Wingdings" pitchFamily="2" charset="2"/>
              </a:rPr>
              <a:t>labelled</a:t>
            </a: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 using A, B and C, and a, b and c as you are familiar with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Let us draw on the perpendicular height and call it h, down to a point X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This splits side c into two sections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One we will call ‘x’, meaning the other section is ‘c – x’</a:t>
            </a:r>
            <a:endParaRPr lang="en-GB" sz="1400" dirty="0" smtClean="0">
              <a:latin typeface="Comic Sans MS" pitchFamily="66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2D/E</a:t>
            </a:r>
          </a:p>
        </p:txBody>
      </p:sp>
      <p:pic>
        <p:nvPicPr>
          <p:cNvPr id="1229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8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>
            <a:endCxn id="12299" idx="2"/>
          </p:cNvCxnSpPr>
          <p:nvPr/>
        </p:nvCxnSpPr>
        <p:spPr>
          <a:xfrm flipV="1">
            <a:off x="5334000" y="1511300"/>
            <a:ext cx="1465263" cy="11557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51463" y="2667000"/>
            <a:ext cx="21161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2299" idx="2"/>
          </p:cNvCxnSpPr>
          <p:nvPr/>
        </p:nvCxnSpPr>
        <p:spPr>
          <a:xfrm>
            <a:off x="6799263" y="1511300"/>
            <a:ext cx="668337" cy="11557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7" name="TextBox 6"/>
          <p:cNvSpPr txBox="1">
            <a:spLocks noChangeArrowheads="1"/>
          </p:cNvSpPr>
          <p:nvPr/>
        </p:nvSpPr>
        <p:spPr bwMode="auto">
          <a:xfrm>
            <a:off x="5051425" y="2513013"/>
            <a:ext cx="315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2298" name="TextBox 41"/>
          <p:cNvSpPr txBox="1">
            <a:spLocks noChangeArrowheads="1"/>
          </p:cNvSpPr>
          <p:nvPr/>
        </p:nvSpPr>
        <p:spPr bwMode="auto">
          <a:xfrm>
            <a:off x="7467600" y="2513013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2299" name="TextBox 42"/>
          <p:cNvSpPr txBox="1">
            <a:spLocks noChangeArrowheads="1"/>
          </p:cNvSpPr>
          <p:nvPr/>
        </p:nvSpPr>
        <p:spPr bwMode="auto">
          <a:xfrm>
            <a:off x="6650038" y="1204913"/>
            <a:ext cx="2984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124700" y="1787525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2301" name="TextBox 44"/>
          <p:cNvSpPr txBox="1">
            <a:spLocks noChangeArrowheads="1"/>
          </p:cNvSpPr>
          <p:nvPr/>
        </p:nvSpPr>
        <p:spPr bwMode="auto">
          <a:xfrm>
            <a:off x="6365875" y="2854325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5781675" y="1752600"/>
            <a:ext cx="290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50038" y="2516188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799263" y="2514600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554788" y="2001838"/>
            <a:ext cx="2889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h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946775" y="2603500"/>
            <a:ext cx="290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x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824663" y="2605088"/>
            <a:ext cx="5794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 - x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6651625" y="2657475"/>
            <a:ext cx="315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X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192588" y="3162300"/>
            <a:ext cx="4722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u="sng">
                <a:latin typeface="Comic Sans MS" pitchFamily="66" charset="0"/>
              </a:rPr>
              <a:t>Using Pythagoras’ Theorem in the left triangle, to find length h</a:t>
            </a:r>
            <a:endParaRPr lang="en-GB" sz="1200" u="sng">
              <a:latin typeface="Comic Sans MS" pitchFamily="66" charset="0"/>
            </a:endParaRP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49922" y="3505200"/>
            <a:ext cx="1084078" cy="276999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5" name="TextBox 5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49922" y="3842092"/>
            <a:ext cx="1096262" cy="27699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4208463" y="4267200"/>
            <a:ext cx="4803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 u="sng">
                <a:latin typeface="Comic Sans MS" pitchFamily="66" charset="0"/>
              </a:rPr>
              <a:t>Using Pythagoras’ Theorem in the right triangle, to find length h</a:t>
            </a:r>
            <a:endParaRPr lang="en-GB" sz="1200" u="sng">
              <a:latin typeface="Comic Sans MS" pitchFamily="66" charset="0"/>
            </a:endParaRPr>
          </a:p>
        </p:txBody>
      </p:sp>
      <p:sp>
        <p:nvSpPr>
          <p:cNvPr id="57" name="TextBox 5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61217" y="4997677"/>
            <a:ext cx="1471300" cy="276999"/>
          </a:xfrm>
          <a:prstGeom prst="rect">
            <a:avLst/>
          </a:prstGeom>
          <a:blipFill rotWithShape="1">
            <a:blip r:embed="rId5"/>
            <a:stretch>
              <a:fillRect b="-11111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49922" y="4648200"/>
            <a:ext cx="1084078" cy="276999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4262438" y="5410200"/>
            <a:ext cx="46529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200">
                <a:latin typeface="Comic Sans MS" pitchFamily="66" charset="0"/>
                <a:sym typeface="Wingdings" pitchFamily="2" charset="2"/>
              </a:rPr>
              <a:t>We now have two expressions for h</a:t>
            </a:r>
            <a:r>
              <a:rPr lang="en-US" sz="1200" baseline="30000">
                <a:latin typeface="Comic Sans MS" pitchFamily="66" charset="0"/>
                <a:sym typeface="Wingdings" pitchFamily="2" charset="2"/>
              </a:rPr>
              <a:t>2</a:t>
            </a:r>
            <a:r>
              <a:rPr lang="en-US" sz="1200">
                <a:latin typeface="Comic Sans MS" pitchFamily="66" charset="0"/>
                <a:sym typeface="Wingdings" pitchFamily="2" charset="2"/>
              </a:rPr>
              <a:t>. These expressions must be the same and can therefore be set equal to each other!</a:t>
            </a:r>
            <a:endParaRPr lang="en-GB" sz="1200" u="sng">
              <a:latin typeface="Comic Sans MS" pitchFamily="66" charset="0"/>
            </a:endParaRPr>
          </a:p>
        </p:txBody>
      </p:sp>
      <p:sp>
        <p:nvSpPr>
          <p:cNvPr id="61" name="TextBox 6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70731" y="6178020"/>
            <a:ext cx="1859676" cy="276999"/>
          </a:xfrm>
          <a:prstGeom prst="rect">
            <a:avLst/>
          </a:prstGeom>
          <a:blipFill rotWithShape="1">
            <a:blip r:embed="rId7"/>
            <a:stretch>
              <a:fillRect b="-8696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62" name="Arc 51"/>
          <p:cNvSpPr>
            <a:spLocks/>
          </p:cNvSpPr>
          <p:nvPr/>
        </p:nvSpPr>
        <p:spPr bwMode="auto">
          <a:xfrm>
            <a:off x="5311775" y="36369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" name="Text Box 56"/>
          <p:cNvSpPr txBox="1">
            <a:spLocks noChangeArrowheads="1"/>
          </p:cNvSpPr>
          <p:nvPr/>
        </p:nvSpPr>
        <p:spPr bwMode="auto">
          <a:xfrm>
            <a:off x="5510213" y="3578225"/>
            <a:ext cx="2159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with the letters used on the diagram</a:t>
            </a:r>
          </a:p>
        </p:txBody>
      </p:sp>
      <p:sp>
        <p:nvSpPr>
          <p:cNvPr id="64" name="Arc 51"/>
          <p:cNvSpPr>
            <a:spLocks/>
          </p:cNvSpPr>
          <p:nvPr/>
        </p:nvSpPr>
        <p:spPr bwMode="auto">
          <a:xfrm>
            <a:off x="5692775" y="47926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5" name="Text Box 56"/>
          <p:cNvSpPr txBox="1">
            <a:spLocks noChangeArrowheads="1"/>
          </p:cNvSpPr>
          <p:nvPr/>
        </p:nvSpPr>
        <p:spPr bwMode="auto">
          <a:xfrm>
            <a:off x="5868988" y="4733925"/>
            <a:ext cx="2159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with the letters used on the diagram</a:t>
            </a:r>
          </a:p>
        </p:txBody>
      </p:sp>
      <p:sp>
        <p:nvSpPr>
          <p:cNvPr id="13" name="Oval 12"/>
          <p:cNvSpPr/>
          <p:nvPr/>
        </p:nvSpPr>
        <p:spPr>
          <a:xfrm>
            <a:off x="4229100" y="3767138"/>
            <a:ext cx="723900" cy="4572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4278313" y="4900613"/>
            <a:ext cx="1068387" cy="4572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66" name="Straight Connector 65"/>
          <p:cNvCxnSpPr/>
          <p:nvPr/>
        </p:nvCxnSpPr>
        <p:spPr>
          <a:xfrm>
            <a:off x="5346700" y="2667000"/>
            <a:ext cx="14747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789738" y="2667000"/>
            <a:ext cx="6699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799263" y="1524000"/>
            <a:ext cx="0" cy="1143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rc 37"/>
          <p:cNvSpPr/>
          <p:nvPr/>
        </p:nvSpPr>
        <p:spPr>
          <a:xfrm>
            <a:off x="4811713" y="2200275"/>
            <a:ext cx="914400" cy="914400"/>
          </a:xfrm>
          <a:prstGeom prst="arc">
            <a:avLst>
              <a:gd name="adj1" fmla="val 19667832"/>
              <a:gd name="adj2" fmla="val 1302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0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3" presetClass="emph" presetSubtype="2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3" presetClass="emph" presetSubtype="2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4" grpId="1"/>
      <p:bldP spid="46" grpId="0"/>
      <p:bldP spid="46" grpId="1"/>
      <p:bldP spid="8" grpId="0" animBg="1"/>
      <p:bldP spid="48" grpId="0" animBg="1"/>
      <p:bldP spid="49" grpId="0"/>
      <p:bldP spid="49" grpId="1"/>
      <p:bldP spid="49" grpId="2"/>
      <p:bldP spid="49" grpId="3"/>
      <p:bldP spid="49" grpId="4"/>
      <p:bldP spid="50" grpId="0"/>
      <p:bldP spid="50" grpId="1"/>
      <p:bldP spid="50" grpId="2"/>
      <p:bldP spid="51" grpId="0"/>
      <p:bldP spid="51" grpId="1"/>
      <p:bldP spid="51" grpId="2"/>
      <p:bldP spid="52" grpId="0"/>
      <p:bldP spid="9" grpId="0"/>
      <p:bldP spid="56" grpId="0"/>
      <p:bldP spid="60" grpId="0"/>
      <p:bldP spid="62" grpId="0" animBg="1"/>
      <p:bldP spid="63" grpId="0"/>
      <p:bldP spid="64" grpId="0" animBg="1"/>
      <p:bldP spid="65" grpId="0"/>
      <p:bldP spid="13" grpId="0" animBg="1"/>
      <p:bldP spid="7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1400" b="1" dirty="0" smtClean="0">
                <a:latin typeface="Comic Sans MS" pitchFamily="66" charset="0"/>
              </a:rPr>
              <a:t>You need to know and be able to use the Cosine rule to find an unknown side or angle</a:t>
            </a:r>
            <a:endParaRPr lang="en-GB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</a:rPr>
              <a:t>As with the Sine rule, we will see where this rule comes from first!</a:t>
            </a:r>
          </a:p>
          <a:p>
            <a:pPr algn="ctr" eaLnBrk="1" hangingPunct="1">
              <a:buFontTx/>
              <a:buNone/>
              <a:defRPr/>
            </a:pPr>
            <a:endParaRPr lang="en-US" sz="1400" dirty="0">
              <a:latin typeface="Comic Sans MS" pitchFamily="66" charset="0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Consider the triangle to the right, </a:t>
            </a:r>
            <a:r>
              <a:rPr lang="en-US" sz="1400" dirty="0" err="1" smtClean="0">
                <a:latin typeface="Comic Sans MS" pitchFamily="66" charset="0"/>
                <a:sym typeface="Wingdings" pitchFamily="2" charset="2"/>
              </a:rPr>
              <a:t>labelled</a:t>
            </a: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 using A, B and C, and a, b and c as you are familiar with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Let us draw on the perpendicular height and call it h, down to a point X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This splits side c into two sections</a:t>
            </a:r>
          </a:p>
          <a:p>
            <a:pPr algn="ctr" eaLnBrk="1" hangingPunct="1">
              <a:buFont typeface="Wingdings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One we will call ‘x’, meaning the other section is ‘c – x’</a:t>
            </a:r>
            <a:endParaRPr lang="en-GB" sz="1400" dirty="0" smtClean="0">
              <a:latin typeface="Comic Sans MS" pitchFamily="66" charset="0"/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2D/E</a:t>
            </a:r>
          </a:p>
        </p:txBody>
      </p:sp>
      <p:pic>
        <p:nvPicPr>
          <p:cNvPr id="13317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8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>
            <a:endCxn id="13323" idx="2"/>
          </p:cNvCxnSpPr>
          <p:nvPr/>
        </p:nvCxnSpPr>
        <p:spPr>
          <a:xfrm flipV="1">
            <a:off x="5334000" y="1511300"/>
            <a:ext cx="1465263" cy="11557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51463" y="2667000"/>
            <a:ext cx="21161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3323" idx="2"/>
          </p:cNvCxnSpPr>
          <p:nvPr/>
        </p:nvCxnSpPr>
        <p:spPr>
          <a:xfrm>
            <a:off x="6799263" y="1511300"/>
            <a:ext cx="668337" cy="11557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1" name="TextBox 6"/>
          <p:cNvSpPr txBox="1">
            <a:spLocks noChangeArrowheads="1"/>
          </p:cNvSpPr>
          <p:nvPr/>
        </p:nvSpPr>
        <p:spPr bwMode="auto">
          <a:xfrm>
            <a:off x="5051425" y="2513013"/>
            <a:ext cx="315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22" name="TextBox 41"/>
          <p:cNvSpPr txBox="1">
            <a:spLocks noChangeArrowheads="1"/>
          </p:cNvSpPr>
          <p:nvPr/>
        </p:nvSpPr>
        <p:spPr bwMode="auto">
          <a:xfrm>
            <a:off x="7467600" y="2513013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23" name="TextBox 42"/>
          <p:cNvSpPr txBox="1">
            <a:spLocks noChangeArrowheads="1"/>
          </p:cNvSpPr>
          <p:nvPr/>
        </p:nvSpPr>
        <p:spPr bwMode="auto">
          <a:xfrm>
            <a:off x="6650038" y="1204913"/>
            <a:ext cx="2984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24" name="TextBox 43"/>
          <p:cNvSpPr txBox="1">
            <a:spLocks noChangeArrowheads="1"/>
          </p:cNvSpPr>
          <p:nvPr/>
        </p:nvSpPr>
        <p:spPr bwMode="auto">
          <a:xfrm>
            <a:off x="7124700" y="1787525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25" name="TextBox 44"/>
          <p:cNvSpPr txBox="1">
            <a:spLocks noChangeArrowheads="1"/>
          </p:cNvSpPr>
          <p:nvPr/>
        </p:nvSpPr>
        <p:spPr bwMode="auto">
          <a:xfrm>
            <a:off x="6365875" y="2854325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5781675" y="1752600"/>
            <a:ext cx="290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50038" y="2516188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799263" y="2514600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6554788" y="2001838"/>
            <a:ext cx="2889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h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946775" y="2603500"/>
            <a:ext cx="290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x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31" name="TextBox 50"/>
          <p:cNvSpPr txBox="1">
            <a:spLocks noChangeArrowheads="1"/>
          </p:cNvSpPr>
          <p:nvPr/>
        </p:nvSpPr>
        <p:spPr bwMode="auto">
          <a:xfrm>
            <a:off x="6824663" y="2605088"/>
            <a:ext cx="5794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 - x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13332" name="TextBox 51"/>
          <p:cNvSpPr txBox="1">
            <a:spLocks noChangeArrowheads="1"/>
          </p:cNvSpPr>
          <p:nvPr/>
        </p:nvSpPr>
        <p:spPr bwMode="auto">
          <a:xfrm>
            <a:off x="6651625" y="2657475"/>
            <a:ext cx="315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X</a:t>
            </a:r>
            <a:endParaRPr lang="en-GB" sz="1400">
              <a:latin typeface="Comic Sans MS" pitchFamily="66" charset="0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5346700" y="2667000"/>
            <a:ext cx="147478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6789738" y="2667000"/>
            <a:ext cx="6699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6799263" y="1524000"/>
            <a:ext cx="0" cy="1143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15772" y="3170220"/>
            <a:ext cx="2092944" cy="307777"/>
          </a:xfrm>
          <a:prstGeom prst="rect">
            <a:avLst/>
          </a:prstGeom>
          <a:blipFill rotWithShape="1">
            <a:blip r:embed="rId3"/>
            <a:stretch>
              <a:fillRect b="-7843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0" name="TextBox 3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15772" y="3596290"/>
            <a:ext cx="2683491" cy="3077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00374" y="4029910"/>
            <a:ext cx="2534476" cy="307777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2" name="TextBox 4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87412" y="4479425"/>
            <a:ext cx="1749876" cy="30777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3" name="TextBox 4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92674" y="4927194"/>
            <a:ext cx="1749876" cy="307777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7" name="Arc 46"/>
          <p:cNvSpPr/>
          <p:nvPr/>
        </p:nvSpPr>
        <p:spPr>
          <a:xfrm>
            <a:off x="4811713" y="2200275"/>
            <a:ext cx="914400" cy="914400"/>
          </a:xfrm>
          <a:prstGeom prst="arc">
            <a:avLst>
              <a:gd name="adj1" fmla="val 19667832"/>
              <a:gd name="adj2" fmla="val 1302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37238" y="2820988"/>
            <a:ext cx="4937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Adj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705475" y="1444625"/>
            <a:ext cx="5127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Hyp</a:t>
            </a:r>
          </a:p>
        </p:txBody>
      </p:sp>
      <p:grpSp>
        <p:nvGrpSpPr>
          <p:cNvPr id="58" name="Group 29"/>
          <p:cNvGrpSpPr>
            <a:grpSpLocks/>
          </p:cNvGrpSpPr>
          <p:nvPr/>
        </p:nvGrpSpPr>
        <p:grpSpPr bwMode="auto">
          <a:xfrm>
            <a:off x="4098925" y="1465263"/>
            <a:ext cx="609600" cy="536575"/>
            <a:chOff x="4032" y="2112"/>
            <a:chExt cx="720" cy="496"/>
          </a:xfrm>
        </p:grpSpPr>
        <p:sp>
          <p:nvSpPr>
            <p:cNvPr id="13364" name="Text Box 23"/>
            <p:cNvSpPr txBox="1">
              <a:spLocks noChangeArrowheads="1"/>
            </p:cNvSpPr>
            <p:nvPr/>
          </p:nvSpPr>
          <p:spPr bwMode="auto">
            <a:xfrm>
              <a:off x="4148" y="2352"/>
              <a:ext cx="192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13365" name="Text Box 24"/>
            <p:cNvSpPr txBox="1">
              <a:spLocks noChangeArrowheads="1"/>
            </p:cNvSpPr>
            <p:nvPr/>
          </p:nvSpPr>
          <p:spPr bwMode="auto">
            <a:xfrm>
              <a:off x="4272" y="2160"/>
              <a:ext cx="192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A</a:t>
              </a:r>
            </a:p>
          </p:txBody>
        </p:sp>
        <p:sp>
          <p:nvSpPr>
            <p:cNvPr id="13366" name="Text Box 25"/>
            <p:cNvSpPr txBox="1">
              <a:spLocks noChangeArrowheads="1"/>
            </p:cNvSpPr>
            <p:nvPr/>
          </p:nvSpPr>
          <p:spPr bwMode="auto">
            <a:xfrm>
              <a:off x="4416" y="2352"/>
              <a:ext cx="19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H</a:t>
              </a:r>
            </a:p>
          </p:txBody>
        </p:sp>
        <p:sp>
          <p:nvSpPr>
            <p:cNvPr id="13367" name="Line 26"/>
            <p:cNvSpPr>
              <a:spLocks noChangeShapeType="1"/>
            </p:cNvSpPr>
            <p:nvPr/>
          </p:nvSpPr>
          <p:spPr bwMode="auto">
            <a:xfrm flipV="1">
              <a:off x="4032" y="2112"/>
              <a:ext cx="353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68" name="Line 27"/>
            <p:cNvSpPr>
              <a:spLocks noChangeShapeType="1"/>
            </p:cNvSpPr>
            <p:nvPr/>
          </p:nvSpPr>
          <p:spPr bwMode="auto">
            <a:xfrm flipH="1" flipV="1">
              <a:off x="4386" y="2112"/>
              <a:ext cx="366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369" name="Line 28"/>
            <p:cNvSpPr>
              <a:spLocks noChangeShapeType="1"/>
            </p:cNvSpPr>
            <p:nvPr/>
          </p:nvSpPr>
          <p:spPr bwMode="auto">
            <a:xfrm flipH="1" flipV="1">
              <a:off x="4032" y="2592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86199" y="2051348"/>
            <a:ext cx="1476045" cy="276999"/>
          </a:xfrm>
          <a:prstGeom prst="rect">
            <a:avLst/>
          </a:prstGeom>
          <a:blipFill rotWithShape="1">
            <a:blip r:embed="rId8"/>
            <a:stretch>
              <a:fillRect b="-6667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5" name="TextBox 7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40715" y="2343735"/>
            <a:ext cx="974172" cy="276999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6" name="TextBox 7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403587" y="5331748"/>
            <a:ext cx="2436952" cy="307777"/>
          </a:xfrm>
          <a:prstGeom prst="rect">
            <a:avLst/>
          </a:prstGeom>
          <a:blipFill rotWithShape="1">
            <a:blip r:embed="rId10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7" name="TextBox 7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16273" y="5764075"/>
            <a:ext cx="2436952" cy="307777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8" name="Arc 51"/>
          <p:cNvSpPr>
            <a:spLocks/>
          </p:cNvSpPr>
          <p:nvPr/>
        </p:nvSpPr>
        <p:spPr bwMode="auto">
          <a:xfrm>
            <a:off x="6704013" y="33829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9" name="Text Box 56"/>
          <p:cNvSpPr txBox="1">
            <a:spLocks noChangeArrowheads="1"/>
          </p:cNvSpPr>
          <p:nvPr/>
        </p:nvSpPr>
        <p:spPr bwMode="auto">
          <a:xfrm>
            <a:off x="6808788" y="3448050"/>
            <a:ext cx="17843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Square the bracket</a:t>
            </a:r>
          </a:p>
        </p:txBody>
      </p:sp>
      <p:sp>
        <p:nvSpPr>
          <p:cNvPr id="80" name="Arc 51"/>
          <p:cNvSpPr>
            <a:spLocks/>
          </p:cNvSpPr>
          <p:nvPr/>
        </p:nvSpPr>
        <p:spPr bwMode="auto">
          <a:xfrm>
            <a:off x="6713538" y="3816350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" name="Arc 51"/>
          <p:cNvSpPr>
            <a:spLocks/>
          </p:cNvSpPr>
          <p:nvPr/>
        </p:nvSpPr>
        <p:spPr bwMode="auto">
          <a:xfrm>
            <a:off x="6513513" y="4264025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" name="Arc 51"/>
          <p:cNvSpPr>
            <a:spLocks/>
          </p:cNvSpPr>
          <p:nvPr/>
        </p:nvSpPr>
        <p:spPr bwMode="auto">
          <a:xfrm>
            <a:off x="6513513" y="47164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3" name="Arc 51"/>
          <p:cNvSpPr>
            <a:spLocks/>
          </p:cNvSpPr>
          <p:nvPr/>
        </p:nvSpPr>
        <p:spPr bwMode="auto">
          <a:xfrm>
            <a:off x="6704013" y="51609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4" name="Arc 51"/>
          <p:cNvSpPr>
            <a:spLocks/>
          </p:cNvSpPr>
          <p:nvPr/>
        </p:nvSpPr>
        <p:spPr bwMode="auto">
          <a:xfrm>
            <a:off x="6721475" y="5592763"/>
            <a:ext cx="228600" cy="3429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136412403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5" name="Text Box 56"/>
          <p:cNvSpPr txBox="1">
            <a:spLocks noChangeArrowheads="1"/>
          </p:cNvSpPr>
          <p:nvPr/>
        </p:nvSpPr>
        <p:spPr bwMode="auto">
          <a:xfrm>
            <a:off x="6840538" y="3757613"/>
            <a:ext cx="22383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‘Multiply it out’ – careful with negatives!</a:t>
            </a:r>
          </a:p>
        </p:txBody>
      </p:sp>
      <p:sp>
        <p:nvSpPr>
          <p:cNvPr id="86" name="Text Box 56"/>
          <p:cNvSpPr txBox="1">
            <a:spLocks noChangeArrowheads="1"/>
          </p:cNvSpPr>
          <p:nvPr/>
        </p:nvSpPr>
        <p:spPr bwMode="auto">
          <a:xfrm>
            <a:off x="6704013" y="4319588"/>
            <a:ext cx="1893887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Add x</a:t>
            </a:r>
            <a:r>
              <a:rPr lang="en-GB" sz="12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 to both sides</a:t>
            </a:r>
          </a:p>
        </p:txBody>
      </p:sp>
      <p:sp>
        <p:nvSpPr>
          <p:cNvPr id="87" name="Text Box 56"/>
          <p:cNvSpPr txBox="1">
            <a:spLocks noChangeArrowheads="1"/>
          </p:cNvSpPr>
          <p:nvPr/>
        </p:nvSpPr>
        <p:spPr bwMode="auto">
          <a:xfrm>
            <a:off x="6586538" y="4748213"/>
            <a:ext cx="126206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Rearrange</a:t>
            </a:r>
          </a:p>
        </p:txBody>
      </p:sp>
      <p:sp>
        <p:nvSpPr>
          <p:cNvPr id="88" name="Text Box 56"/>
          <p:cNvSpPr txBox="1">
            <a:spLocks noChangeArrowheads="1"/>
          </p:cNvSpPr>
          <p:nvPr/>
        </p:nvSpPr>
        <p:spPr bwMode="auto">
          <a:xfrm>
            <a:off x="6742113" y="4992688"/>
            <a:ext cx="260032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You can replace x with an equivalent expression by using GCSE Trigonometry… </a:t>
            </a:r>
          </a:p>
        </p:txBody>
      </p:sp>
      <p:sp>
        <p:nvSpPr>
          <p:cNvPr id="89" name="Text Box 56"/>
          <p:cNvSpPr txBox="1">
            <a:spLocks noChangeArrowheads="1"/>
          </p:cNvSpPr>
          <p:nvPr/>
        </p:nvSpPr>
        <p:spPr bwMode="auto">
          <a:xfrm>
            <a:off x="6948488" y="5640388"/>
            <a:ext cx="1109662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90" name="Oval 89"/>
          <p:cNvSpPr/>
          <p:nvPr/>
        </p:nvSpPr>
        <p:spPr>
          <a:xfrm>
            <a:off x="3825875" y="2374900"/>
            <a:ext cx="1068388" cy="228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1" name="Oval 90"/>
          <p:cNvSpPr/>
          <p:nvPr/>
        </p:nvSpPr>
        <p:spPr>
          <a:xfrm>
            <a:off x="5981700" y="4992688"/>
            <a:ext cx="227013" cy="2032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2" name="Oval 91"/>
          <p:cNvSpPr/>
          <p:nvPr/>
        </p:nvSpPr>
        <p:spPr>
          <a:xfrm>
            <a:off x="5981700" y="5384800"/>
            <a:ext cx="660400" cy="201613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9" grpId="0"/>
      <p:bldP spid="50" grpId="0"/>
      <p:bldP spid="5" grpId="0"/>
      <p:bldP spid="54" grpId="0"/>
      <p:bldP spid="78" grpId="0" animBg="1"/>
      <p:bldP spid="79" grpId="0"/>
      <p:bldP spid="80" grpId="0" animBg="1"/>
      <p:bldP spid="81" grpId="0" animBg="1"/>
      <p:bldP spid="82" grpId="0" animBg="1"/>
      <p:bldP spid="83" grpId="0" animBg="1"/>
      <p:bldP spid="84" grpId="0" animBg="1"/>
      <p:bldP spid="85" grpId="0"/>
      <p:bldP spid="86" grpId="0"/>
      <p:bldP spid="87" grpId="0"/>
      <p:bldP spid="88" grpId="0"/>
      <p:bldP spid="89" grpId="0"/>
      <p:bldP spid="90" grpId="0" animBg="1"/>
      <p:bldP spid="90" grpId="1" animBg="1"/>
      <p:bldP spid="91" grpId="0" animBg="1"/>
      <p:bldP spid="91" grpId="1" animBg="1"/>
      <p:bldP spid="92" grpId="0" animBg="1"/>
      <p:bldP spid="9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Box 105"/>
          <p:cNvSpPr txBox="1">
            <a:spLocks noChangeArrowheads="1"/>
          </p:cNvSpPr>
          <p:nvPr/>
        </p:nvSpPr>
        <p:spPr bwMode="auto">
          <a:xfrm>
            <a:off x="5989638" y="2790825"/>
            <a:ext cx="4587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42˚</a:t>
            </a:r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1400" b="1" dirty="0" smtClean="0">
                <a:latin typeface="Comic Sans MS" pitchFamily="66" charset="0"/>
              </a:rPr>
              <a:t>You need to know and be able to use the Cosine rule to find an unknown side or angle</a:t>
            </a:r>
            <a:endParaRPr lang="en-GB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</a:rPr>
              <a:t>Coastguard station B is 8km on a bearing of 060˚ from coastguard station A. A ship C is 4.8km, on a bearing of 018˚, away from A.</a:t>
            </a:r>
          </a:p>
          <a:p>
            <a:pPr algn="ctr" eaLnBrk="1" hangingPunct="1">
              <a:buFontTx/>
              <a:buNone/>
              <a:defRPr/>
            </a:pPr>
            <a:endParaRPr lang="en-US" sz="1400" dirty="0">
              <a:latin typeface="Comic Sans MS" pitchFamily="66" charset="0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Calculate the distance from C to B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Start with a diagram (this will help a lot!)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Label the side you are finding ‘a’ (in this case the letters work out nicely, but with different letters it is sometimes easier to ignore them and use a, b and c)</a:t>
            </a:r>
            <a:endParaRPr lang="en-GB" sz="1400" dirty="0" smtClean="0">
              <a:latin typeface="Comic Sans MS" pitchFamily="66" charset="0"/>
            </a:endParaRP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2D/E</a:t>
            </a:r>
          </a:p>
        </p:txBody>
      </p:sp>
      <p:pic>
        <p:nvPicPr>
          <p:cNvPr id="14342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8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9400" y="76200"/>
            <a:ext cx="2436952" cy="307777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0" y="2362200"/>
            <a:ext cx="1752600" cy="1143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5715000" y="1828800"/>
            <a:ext cx="0" cy="1676400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5705475" y="2133600"/>
            <a:ext cx="542925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 flipV="1">
            <a:off x="6248400" y="2133600"/>
            <a:ext cx="1219200" cy="22860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541963" y="1568450"/>
            <a:ext cx="327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N</a:t>
            </a:r>
          </a:p>
        </p:txBody>
      </p:sp>
      <p:sp>
        <p:nvSpPr>
          <p:cNvPr id="93" name="TextBox 92"/>
          <p:cNvSpPr txBox="1">
            <a:spLocks noChangeArrowheads="1"/>
          </p:cNvSpPr>
          <p:nvPr/>
        </p:nvSpPr>
        <p:spPr bwMode="auto">
          <a:xfrm>
            <a:off x="5438775" y="3505200"/>
            <a:ext cx="3079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A</a:t>
            </a: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7467600" y="2224088"/>
            <a:ext cx="2825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B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6107113" y="1828800"/>
            <a:ext cx="2825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C</a:t>
            </a:r>
          </a:p>
        </p:txBody>
      </p:sp>
      <p:sp>
        <p:nvSpPr>
          <p:cNvPr id="96" name="Arc 95"/>
          <p:cNvSpPr/>
          <p:nvPr/>
        </p:nvSpPr>
        <p:spPr>
          <a:xfrm>
            <a:off x="5135563" y="3048000"/>
            <a:ext cx="914400" cy="914400"/>
          </a:xfrm>
          <a:prstGeom prst="arc">
            <a:avLst>
              <a:gd name="adj1" fmla="val 17166200"/>
              <a:gd name="adj2" fmla="val 201921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7" name="Arc 96"/>
          <p:cNvSpPr/>
          <p:nvPr/>
        </p:nvSpPr>
        <p:spPr>
          <a:xfrm>
            <a:off x="5192713" y="2930525"/>
            <a:ext cx="914400" cy="914400"/>
          </a:xfrm>
          <a:prstGeom prst="arc">
            <a:avLst>
              <a:gd name="adj1" fmla="val 16697839"/>
              <a:gd name="adj2" fmla="val 1814897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8" name="TextBox 97"/>
          <p:cNvSpPr txBox="1">
            <a:spLocks noChangeArrowheads="1"/>
          </p:cNvSpPr>
          <p:nvPr/>
        </p:nvSpPr>
        <p:spPr bwMode="auto">
          <a:xfrm>
            <a:off x="5822950" y="3011488"/>
            <a:ext cx="458788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60˚</a:t>
            </a:r>
          </a:p>
        </p:txBody>
      </p:sp>
      <p:sp>
        <p:nvSpPr>
          <p:cNvPr id="99" name="TextBox 98"/>
          <p:cNvSpPr txBox="1">
            <a:spLocks noChangeArrowheads="1"/>
          </p:cNvSpPr>
          <p:nvPr/>
        </p:nvSpPr>
        <p:spPr bwMode="auto">
          <a:xfrm>
            <a:off x="5653088" y="2681288"/>
            <a:ext cx="4333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18˚</a:t>
            </a: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6616700" y="2873375"/>
            <a:ext cx="4826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8km</a:t>
            </a:r>
          </a:p>
        </p:txBody>
      </p:sp>
      <p:sp>
        <p:nvSpPr>
          <p:cNvPr id="101" name="TextBox 100"/>
          <p:cNvSpPr txBox="1">
            <a:spLocks noChangeArrowheads="1"/>
          </p:cNvSpPr>
          <p:nvPr/>
        </p:nvSpPr>
        <p:spPr bwMode="auto">
          <a:xfrm>
            <a:off x="6045200" y="2533650"/>
            <a:ext cx="61595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latin typeface="Comic Sans MS" pitchFamily="66" charset="0"/>
              </a:rPr>
              <a:t>4.8km</a:t>
            </a:r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6726238" y="1833563"/>
            <a:ext cx="263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03" name="TextBox 102"/>
          <p:cNvSpPr txBox="1">
            <a:spLocks noChangeArrowheads="1"/>
          </p:cNvSpPr>
          <p:nvPr/>
        </p:nvSpPr>
        <p:spPr bwMode="auto">
          <a:xfrm>
            <a:off x="6397625" y="3048000"/>
            <a:ext cx="263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104" name="TextBox 103"/>
          <p:cNvSpPr txBox="1">
            <a:spLocks noChangeArrowheads="1"/>
          </p:cNvSpPr>
          <p:nvPr/>
        </p:nvSpPr>
        <p:spPr bwMode="auto">
          <a:xfrm>
            <a:off x="5851525" y="2305050"/>
            <a:ext cx="2762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105" name="Arc 104"/>
          <p:cNvSpPr/>
          <p:nvPr/>
        </p:nvSpPr>
        <p:spPr>
          <a:xfrm>
            <a:off x="5365750" y="2879725"/>
            <a:ext cx="914400" cy="914400"/>
          </a:xfrm>
          <a:prstGeom prst="arc">
            <a:avLst>
              <a:gd name="adj1" fmla="val 17166200"/>
              <a:gd name="adj2" fmla="val 2019217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32490" y="3962400"/>
            <a:ext cx="2125133" cy="3077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07" name="TextBox 10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2965" y="4412458"/>
            <a:ext cx="3086358" cy="307777"/>
          </a:xfrm>
          <a:prstGeom prst="rect">
            <a:avLst/>
          </a:prstGeom>
          <a:blipFill rotWithShape="1">
            <a:blip r:embed="rId5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08" name="TextBox 10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2103" y="4872635"/>
            <a:ext cx="1089722" cy="30777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09" name="TextBox 10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215741" y="5322099"/>
            <a:ext cx="1653401" cy="307777"/>
          </a:xfrm>
          <a:prstGeom prst="rect">
            <a:avLst/>
          </a:prstGeom>
          <a:blipFill rotWithShape="1">
            <a:blip r:embed="rId7"/>
            <a:stretch>
              <a:fillRect b="-7843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10" name="Arc 51"/>
          <p:cNvSpPr>
            <a:spLocks/>
          </p:cNvSpPr>
          <p:nvPr/>
        </p:nvSpPr>
        <p:spPr bwMode="auto">
          <a:xfrm>
            <a:off x="7208838" y="4143375"/>
            <a:ext cx="201612" cy="441325"/>
          </a:xfrm>
          <a:custGeom>
            <a:avLst/>
            <a:gdLst>
              <a:gd name="T0" fmla="*/ 73861539 w 22625"/>
              <a:gd name="T1" fmla="*/ 0 h 43200"/>
              <a:gd name="T2" fmla="*/ 0 w 22625"/>
              <a:gd name="T3" fmla="*/ 2147483647 h 43200"/>
              <a:gd name="T4" fmla="*/ 73861539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1" name="Text Box 56"/>
          <p:cNvSpPr txBox="1">
            <a:spLocks noChangeArrowheads="1"/>
          </p:cNvSpPr>
          <p:nvPr/>
        </p:nvSpPr>
        <p:spPr bwMode="auto">
          <a:xfrm>
            <a:off x="7332663" y="4105275"/>
            <a:ext cx="17827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Replace a, b and c as appropriate</a:t>
            </a:r>
          </a:p>
        </p:txBody>
      </p:sp>
      <p:sp>
        <p:nvSpPr>
          <p:cNvPr id="112" name="Arc 51"/>
          <p:cNvSpPr>
            <a:spLocks/>
          </p:cNvSpPr>
          <p:nvPr/>
        </p:nvSpPr>
        <p:spPr bwMode="auto">
          <a:xfrm>
            <a:off x="7208838" y="4586288"/>
            <a:ext cx="201612" cy="439737"/>
          </a:xfrm>
          <a:custGeom>
            <a:avLst/>
            <a:gdLst>
              <a:gd name="T0" fmla="*/ 73861539 w 22625"/>
              <a:gd name="T1" fmla="*/ 0 h 43200"/>
              <a:gd name="T2" fmla="*/ 0 w 22625"/>
              <a:gd name="T3" fmla="*/ 2147483647 h 43200"/>
              <a:gd name="T4" fmla="*/ 73861539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3" name="Arc 51"/>
          <p:cNvSpPr>
            <a:spLocks/>
          </p:cNvSpPr>
          <p:nvPr/>
        </p:nvSpPr>
        <p:spPr bwMode="auto">
          <a:xfrm>
            <a:off x="7208838" y="5035550"/>
            <a:ext cx="201612" cy="439738"/>
          </a:xfrm>
          <a:custGeom>
            <a:avLst/>
            <a:gdLst>
              <a:gd name="T0" fmla="*/ 73861539 w 22625"/>
              <a:gd name="T1" fmla="*/ 0 h 43200"/>
              <a:gd name="T2" fmla="*/ 0 w 22625"/>
              <a:gd name="T3" fmla="*/ 2147483647 h 43200"/>
              <a:gd name="T4" fmla="*/ 73861539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4" name="Text Box 56"/>
          <p:cNvSpPr txBox="1">
            <a:spLocks noChangeArrowheads="1"/>
          </p:cNvSpPr>
          <p:nvPr/>
        </p:nvSpPr>
        <p:spPr bwMode="auto">
          <a:xfrm>
            <a:off x="7373938" y="4586288"/>
            <a:ext cx="17843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Calculate the right-hand side</a:t>
            </a:r>
          </a:p>
        </p:txBody>
      </p:sp>
      <p:sp>
        <p:nvSpPr>
          <p:cNvPr id="115" name="Text Box 56"/>
          <p:cNvSpPr txBox="1">
            <a:spLocks noChangeArrowheads="1"/>
          </p:cNvSpPr>
          <p:nvPr/>
        </p:nvSpPr>
        <p:spPr bwMode="auto">
          <a:xfrm>
            <a:off x="7373938" y="5014913"/>
            <a:ext cx="149701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Square root the answer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4" grpId="0"/>
      <p:bldP spid="93" grpId="0"/>
      <p:bldP spid="94" grpId="0"/>
      <p:bldP spid="95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10" grpId="0" animBg="1"/>
      <p:bldP spid="111" grpId="0"/>
      <p:bldP spid="112" grpId="0" animBg="1"/>
      <p:bldP spid="113" grpId="0" animBg="1"/>
      <p:bldP spid="114" grpId="0"/>
      <p:bldP spid="1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1400" b="1" dirty="0" smtClean="0">
                <a:latin typeface="Comic Sans MS" pitchFamily="66" charset="0"/>
              </a:rPr>
              <a:t>You need to know and be able to use the Cosine rule to find an unknown side or angle</a:t>
            </a:r>
            <a:endParaRPr lang="en-GB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</a:rPr>
              <a:t>A triangle has sides of 4cm, 5cm and 6cm respectively. Find the size of </a:t>
            </a:r>
            <a:r>
              <a:rPr lang="en-US" sz="1400" smtClean="0">
                <a:latin typeface="Comic Sans MS" pitchFamily="66" charset="0"/>
              </a:rPr>
              <a:t>the </a:t>
            </a:r>
            <a:r>
              <a:rPr lang="en-US" sz="1400" smtClean="0">
                <a:latin typeface="Comic Sans MS" pitchFamily="66" charset="0"/>
              </a:rPr>
              <a:t>smallest angle</a:t>
            </a: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>
              <a:latin typeface="Comic Sans MS" pitchFamily="66" charset="0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The smallest angle will always be opposite the smallest side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Call this angle ‘A’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4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400" dirty="0" smtClean="0">
                <a:latin typeface="Comic Sans MS" pitchFamily="66" charset="0"/>
                <a:sym typeface="Wingdings" pitchFamily="2" charset="2"/>
              </a:rPr>
              <a:t>Proceed as before, but you will have to do a little more rearranging…</a:t>
            </a:r>
            <a:endParaRPr lang="en-GB" sz="1400" dirty="0" smtClean="0">
              <a:latin typeface="Comic Sans MS" pitchFamily="66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2D/E</a:t>
            </a:r>
          </a:p>
        </p:txBody>
      </p:sp>
      <p:pic>
        <p:nvPicPr>
          <p:cNvPr id="15365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8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9400" y="76200"/>
            <a:ext cx="2436952" cy="307777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5219700" y="1447800"/>
            <a:ext cx="685800" cy="1066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219700" y="2514600"/>
            <a:ext cx="213360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5905500" y="1447800"/>
            <a:ext cx="1447800" cy="1219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080000" y="1681163"/>
            <a:ext cx="523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4cm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6477000" y="1673225"/>
            <a:ext cx="5222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5cm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954713" y="2590800"/>
            <a:ext cx="5222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6cm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64" name="Arc 63"/>
          <p:cNvSpPr/>
          <p:nvPr/>
        </p:nvSpPr>
        <p:spPr>
          <a:xfrm>
            <a:off x="6943725" y="2209800"/>
            <a:ext cx="914400" cy="914400"/>
          </a:xfrm>
          <a:prstGeom prst="arc">
            <a:avLst>
              <a:gd name="adj1" fmla="val 11091845"/>
              <a:gd name="adj2" fmla="val 1307323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6592888" y="1447800"/>
            <a:ext cx="290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7400925" y="2546350"/>
            <a:ext cx="3159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4940300" y="1519238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5995988" y="2852738"/>
            <a:ext cx="277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69" name="TextBox 6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2796" y="3124200"/>
            <a:ext cx="2125133" cy="3077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0" name="TextBox 6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80540" y="3584377"/>
            <a:ext cx="2712794" cy="307777"/>
          </a:xfrm>
          <a:prstGeom prst="rect">
            <a:avLst/>
          </a:prstGeom>
          <a:blipFill rotWithShape="1">
            <a:blip r:embed="rId5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1" name="TextBox 7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02797" y="4044554"/>
            <a:ext cx="1727328" cy="30777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2" name="TextBox 7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20975" y="4492929"/>
            <a:ext cx="1741625" cy="307777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3" name="TextBox 7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20975" y="4953105"/>
            <a:ext cx="1398725" cy="307777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4" name="TextBox 7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67121" y="5393846"/>
            <a:ext cx="1571988" cy="307777"/>
          </a:xfrm>
          <a:prstGeom prst="rect">
            <a:avLst/>
          </a:prstGeom>
          <a:blipFill rotWithShape="1">
            <a:blip r:embed="rId9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75" name="Arc 51"/>
          <p:cNvSpPr>
            <a:spLocks/>
          </p:cNvSpPr>
          <p:nvPr/>
        </p:nvSpPr>
        <p:spPr bwMode="auto">
          <a:xfrm>
            <a:off x="6592888" y="3305175"/>
            <a:ext cx="190500" cy="433388"/>
          </a:xfrm>
          <a:custGeom>
            <a:avLst/>
            <a:gdLst>
              <a:gd name="T0" fmla="*/ 74768737 w 22625"/>
              <a:gd name="T1" fmla="*/ 0 h 43200"/>
              <a:gd name="T2" fmla="*/ 0 w 22625"/>
              <a:gd name="T3" fmla="*/ 2147483647 h 43200"/>
              <a:gd name="T4" fmla="*/ 74768737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6" name="Text Box 56"/>
          <p:cNvSpPr txBox="1">
            <a:spLocks noChangeArrowheads="1"/>
          </p:cNvSpPr>
          <p:nvPr/>
        </p:nvSpPr>
        <p:spPr bwMode="auto">
          <a:xfrm>
            <a:off x="6716713" y="3290888"/>
            <a:ext cx="219868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Sub in appropriate values for a, b and c</a:t>
            </a:r>
          </a:p>
        </p:txBody>
      </p:sp>
      <p:sp>
        <p:nvSpPr>
          <p:cNvPr id="77" name="Arc 51"/>
          <p:cNvSpPr>
            <a:spLocks/>
          </p:cNvSpPr>
          <p:nvPr/>
        </p:nvSpPr>
        <p:spPr bwMode="auto">
          <a:xfrm>
            <a:off x="6592888" y="3792538"/>
            <a:ext cx="190500" cy="431800"/>
          </a:xfrm>
          <a:custGeom>
            <a:avLst/>
            <a:gdLst>
              <a:gd name="T0" fmla="*/ 74768737 w 22625"/>
              <a:gd name="T1" fmla="*/ 0 h 43200"/>
              <a:gd name="T2" fmla="*/ 0 w 22625"/>
              <a:gd name="T3" fmla="*/ 2147483647 h 43200"/>
              <a:gd name="T4" fmla="*/ 74768737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8" name="Arc 51"/>
          <p:cNvSpPr>
            <a:spLocks/>
          </p:cNvSpPr>
          <p:nvPr/>
        </p:nvSpPr>
        <p:spPr bwMode="auto">
          <a:xfrm>
            <a:off x="5638800" y="4214813"/>
            <a:ext cx="190500" cy="431800"/>
          </a:xfrm>
          <a:custGeom>
            <a:avLst/>
            <a:gdLst>
              <a:gd name="T0" fmla="*/ 74768737 w 22625"/>
              <a:gd name="T1" fmla="*/ 0 h 43200"/>
              <a:gd name="T2" fmla="*/ 0 w 22625"/>
              <a:gd name="T3" fmla="*/ 2147483647 h 43200"/>
              <a:gd name="T4" fmla="*/ 74768737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9" name="Arc 51"/>
          <p:cNvSpPr>
            <a:spLocks/>
          </p:cNvSpPr>
          <p:nvPr/>
        </p:nvSpPr>
        <p:spPr bwMode="auto">
          <a:xfrm>
            <a:off x="5638800" y="4675188"/>
            <a:ext cx="190500" cy="431800"/>
          </a:xfrm>
          <a:custGeom>
            <a:avLst/>
            <a:gdLst>
              <a:gd name="T0" fmla="*/ 74768737 w 22625"/>
              <a:gd name="T1" fmla="*/ 0 h 43200"/>
              <a:gd name="T2" fmla="*/ 0 w 22625"/>
              <a:gd name="T3" fmla="*/ 2147483647 h 43200"/>
              <a:gd name="T4" fmla="*/ 74768737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0" name="Arc 51"/>
          <p:cNvSpPr>
            <a:spLocks/>
          </p:cNvSpPr>
          <p:nvPr/>
        </p:nvSpPr>
        <p:spPr bwMode="auto">
          <a:xfrm>
            <a:off x="5638800" y="5176838"/>
            <a:ext cx="190500" cy="433387"/>
          </a:xfrm>
          <a:custGeom>
            <a:avLst/>
            <a:gdLst>
              <a:gd name="T0" fmla="*/ 74768737 w 22625"/>
              <a:gd name="T1" fmla="*/ 0 h 43200"/>
              <a:gd name="T2" fmla="*/ 0 w 22625"/>
              <a:gd name="T3" fmla="*/ 2147483647 h 43200"/>
              <a:gd name="T4" fmla="*/ 74768737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" name="Text Box 56"/>
          <p:cNvSpPr txBox="1">
            <a:spLocks noChangeArrowheads="1"/>
          </p:cNvSpPr>
          <p:nvPr/>
        </p:nvSpPr>
        <p:spPr bwMode="auto">
          <a:xfrm>
            <a:off x="6513513" y="3870325"/>
            <a:ext cx="2198687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Calculate some terms</a:t>
            </a:r>
          </a:p>
        </p:txBody>
      </p:sp>
      <p:sp>
        <p:nvSpPr>
          <p:cNvPr id="82" name="Text Box 56"/>
          <p:cNvSpPr txBox="1">
            <a:spLocks noChangeArrowheads="1"/>
          </p:cNvSpPr>
          <p:nvPr/>
        </p:nvSpPr>
        <p:spPr bwMode="auto">
          <a:xfrm>
            <a:off x="5781675" y="4292600"/>
            <a:ext cx="121761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Subtract 61</a:t>
            </a:r>
          </a:p>
        </p:txBody>
      </p:sp>
      <p:sp>
        <p:nvSpPr>
          <p:cNvPr id="83" name="Text Box 56"/>
          <p:cNvSpPr txBox="1">
            <a:spLocks noChangeArrowheads="1"/>
          </p:cNvSpPr>
          <p:nvPr/>
        </p:nvSpPr>
        <p:spPr bwMode="auto">
          <a:xfrm>
            <a:off x="5748338" y="4752975"/>
            <a:ext cx="12192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Divide by -60</a:t>
            </a:r>
          </a:p>
        </p:txBody>
      </p:sp>
      <p:sp>
        <p:nvSpPr>
          <p:cNvPr id="84" name="Text Box 56"/>
          <p:cNvSpPr txBox="1">
            <a:spLocks noChangeArrowheads="1"/>
          </p:cNvSpPr>
          <p:nvPr/>
        </p:nvSpPr>
        <p:spPr bwMode="auto">
          <a:xfrm>
            <a:off x="5753100" y="5254625"/>
            <a:ext cx="144780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Use inverse Cos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62" grpId="0"/>
      <p:bldP spid="63" grpId="0"/>
      <p:bldP spid="65" grpId="0"/>
      <p:bldP spid="66" grpId="0"/>
      <p:bldP spid="67" grpId="0"/>
      <p:bldP spid="68" grpId="0"/>
      <p:bldP spid="75" grpId="0" animBg="1"/>
      <p:bldP spid="76" grpId="0"/>
      <p:bldP spid="77" grpId="0" animBg="1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GB" sz="1400" b="1" dirty="0" smtClean="0">
                <a:latin typeface="Comic Sans MS" pitchFamily="66" charset="0"/>
              </a:rPr>
              <a:t>You need to know and be able to use the Cosine rule to find an unknown side or angle</a:t>
            </a:r>
            <a:endParaRPr lang="en-GB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endParaRPr lang="en-US" sz="1400" dirty="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dirty="0" smtClean="0">
                <a:latin typeface="Comic Sans MS" pitchFamily="66" charset="0"/>
              </a:rPr>
              <a:t>In the triangle to the right, PQ = </a:t>
            </a:r>
            <a:r>
              <a:rPr lang="en-US" sz="1400" dirty="0" err="1" smtClean="0">
                <a:latin typeface="Comic Sans MS" pitchFamily="66" charset="0"/>
              </a:rPr>
              <a:t>xcm</a:t>
            </a:r>
            <a:r>
              <a:rPr lang="en-US" sz="1400" dirty="0" smtClean="0">
                <a:latin typeface="Comic Sans MS" pitchFamily="66" charset="0"/>
              </a:rPr>
              <a:t>, QR = (x + 2)cm, RP = 5cm and angle PQR = 60˚. Find the value of x.</a:t>
            </a:r>
            <a:endParaRPr lang="en-GB" sz="1400" dirty="0" smtClean="0">
              <a:latin typeface="Comic Sans MS" pitchFamily="66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2D/E</a:t>
            </a:r>
          </a:p>
        </p:txBody>
      </p:sp>
      <p:pic>
        <p:nvPicPr>
          <p:cNvPr id="16389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1082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9400" y="76200"/>
            <a:ext cx="2436952" cy="307777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638800" y="2549525"/>
            <a:ext cx="1981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5638800" y="1482725"/>
            <a:ext cx="685800" cy="1066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 flipV="1">
            <a:off x="6324600" y="1482725"/>
            <a:ext cx="1295400" cy="1066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4" name="TextBox 12"/>
          <p:cNvSpPr txBox="1">
            <a:spLocks noChangeArrowheads="1"/>
          </p:cNvSpPr>
          <p:nvPr/>
        </p:nvSpPr>
        <p:spPr bwMode="auto">
          <a:xfrm>
            <a:off x="6186488" y="1174750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P</a:t>
            </a:r>
          </a:p>
        </p:txBody>
      </p:sp>
      <p:sp>
        <p:nvSpPr>
          <p:cNvPr id="16395" name="TextBox 13"/>
          <p:cNvSpPr txBox="1">
            <a:spLocks noChangeArrowheads="1"/>
          </p:cNvSpPr>
          <p:nvPr/>
        </p:nvSpPr>
        <p:spPr bwMode="auto">
          <a:xfrm>
            <a:off x="5329238" y="2395538"/>
            <a:ext cx="3413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Q</a:t>
            </a:r>
          </a:p>
        </p:txBody>
      </p:sp>
      <p:sp>
        <p:nvSpPr>
          <p:cNvPr id="16396" name="TextBox 14"/>
          <p:cNvSpPr txBox="1">
            <a:spLocks noChangeArrowheads="1"/>
          </p:cNvSpPr>
          <p:nvPr/>
        </p:nvSpPr>
        <p:spPr bwMode="auto">
          <a:xfrm>
            <a:off x="7588250" y="2395538"/>
            <a:ext cx="296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R</a:t>
            </a:r>
          </a:p>
        </p:txBody>
      </p:sp>
      <p:sp>
        <p:nvSpPr>
          <p:cNvPr id="16397" name="TextBox 15"/>
          <p:cNvSpPr txBox="1">
            <a:spLocks noChangeArrowheads="1"/>
          </p:cNvSpPr>
          <p:nvPr/>
        </p:nvSpPr>
        <p:spPr bwMode="auto">
          <a:xfrm>
            <a:off x="6781800" y="1708150"/>
            <a:ext cx="5254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5cm</a:t>
            </a:r>
          </a:p>
        </p:txBody>
      </p:sp>
      <p:sp>
        <p:nvSpPr>
          <p:cNvPr id="16398" name="TextBox 16"/>
          <p:cNvSpPr txBox="1">
            <a:spLocks noChangeArrowheads="1"/>
          </p:cNvSpPr>
          <p:nvPr/>
        </p:nvSpPr>
        <p:spPr bwMode="auto">
          <a:xfrm>
            <a:off x="5465763" y="1708150"/>
            <a:ext cx="5762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x cm</a:t>
            </a:r>
          </a:p>
        </p:txBody>
      </p:sp>
      <p:sp>
        <p:nvSpPr>
          <p:cNvPr id="16399" name="TextBox 17"/>
          <p:cNvSpPr txBox="1">
            <a:spLocks noChangeArrowheads="1"/>
          </p:cNvSpPr>
          <p:nvPr/>
        </p:nvSpPr>
        <p:spPr bwMode="auto">
          <a:xfrm>
            <a:off x="6119813" y="2538413"/>
            <a:ext cx="1009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(x + 2) cm</a:t>
            </a:r>
          </a:p>
        </p:txBody>
      </p:sp>
      <p:sp>
        <p:nvSpPr>
          <p:cNvPr id="7" name="Arc 6"/>
          <p:cNvSpPr/>
          <p:nvPr/>
        </p:nvSpPr>
        <p:spPr>
          <a:xfrm>
            <a:off x="5008563" y="2092325"/>
            <a:ext cx="914400" cy="914400"/>
          </a:xfrm>
          <a:prstGeom prst="arc">
            <a:avLst>
              <a:gd name="adj1" fmla="val 19371197"/>
              <a:gd name="adj2" fmla="val 1697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6401" name="TextBox 7"/>
          <p:cNvSpPr txBox="1">
            <a:spLocks noChangeArrowheads="1"/>
          </p:cNvSpPr>
          <p:nvPr/>
        </p:nvSpPr>
        <p:spPr bwMode="auto">
          <a:xfrm>
            <a:off x="5822950" y="2233613"/>
            <a:ext cx="5016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60˚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7169150" y="1401763"/>
            <a:ext cx="2762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462713" y="2852738"/>
            <a:ext cx="290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360988" y="1482725"/>
            <a:ext cx="2778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149850" y="2546350"/>
            <a:ext cx="315913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10" name="TextBox 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28484" y="3162902"/>
            <a:ext cx="2125133" cy="30777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27" name="TextBox 2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734934" y="3720257"/>
            <a:ext cx="3392532" cy="307777"/>
          </a:xfrm>
          <a:prstGeom prst="rect">
            <a:avLst/>
          </a:prstGeom>
          <a:blipFill rotWithShape="1">
            <a:blip r:embed="rId5"/>
            <a:stretch>
              <a:fillRect b="-7843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28" name="TextBox 2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28484" y="4252425"/>
            <a:ext cx="617670" cy="30777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29" name="TextBox 2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58917" y="4252424"/>
            <a:ext cx="1152367" cy="307777"/>
          </a:xfrm>
          <a:prstGeom prst="rect">
            <a:avLst/>
          </a:prstGeom>
          <a:blipFill rotWithShape="1">
            <a:blip r:embed="rId7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0" name="TextBox 29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344688" y="4252423"/>
            <a:ext cx="597856" cy="307777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1" name="TextBox 3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739323" y="4252422"/>
            <a:ext cx="1643270" cy="307777"/>
          </a:xfrm>
          <a:prstGeom prst="rect">
            <a:avLst/>
          </a:prstGeom>
          <a:blipFill rotWithShape="1">
            <a:blip r:embed="rId9"/>
            <a:stretch>
              <a:fillRect b="-10000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2" name="TextBox 3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28484" y="4781865"/>
            <a:ext cx="617670" cy="307777"/>
          </a:xfrm>
          <a:prstGeom prst="rect">
            <a:avLst/>
          </a:prstGeom>
          <a:blipFill rotWithShape="1">
            <a:blip r:embed="rId10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3" name="TextBox 3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63383" y="4781864"/>
            <a:ext cx="1152367" cy="307777"/>
          </a:xfrm>
          <a:prstGeom prst="rect">
            <a:avLst/>
          </a:prstGeom>
          <a:blipFill rotWithShape="1">
            <a:blip r:embed="rId11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4" name="TextBox 3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58373" y="5333167"/>
            <a:ext cx="1585562" cy="307777"/>
          </a:xfrm>
          <a:prstGeom prst="rect">
            <a:avLst/>
          </a:prstGeom>
          <a:blipFill rotWithShape="1">
            <a:blip r:embed="rId1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180" y="3443578"/>
            <a:ext cx="1824474" cy="553357"/>
          </a:xfrm>
          <a:prstGeom prst="rect">
            <a:avLst/>
          </a:prstGeom>
          <a:blipFill rotWithShape="1">
            <a:blip r:embed="rId1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6" name="TextBox 3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180" y="4149335"/>
            <a:ext cx="2712153" cy="557973"/>
          </a:xfrm>
          <a:prstGeom prst="rect">
            <a:avLst/>
          </a:prstGeom>
          <a:blipFill rotWithShape="1">
            <a:blip r:embed="rId1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7" name="TextBox 3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1180" y="4766019"/>
            <a:ext cx="1335558" cy="544123"/>
          </a:xfrm>
          <a:prstGeom prst="rect">
            <a:avLst/>
          </a:prstGeom>
          <a:blipFill rotWithShape="1">
            <a:blip r:embed="rId15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8" name="TextBox 3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11826" y="5487056"/>
            <a:ext cx="905441" cy="307777"/>
          </a:xfrm>
          <a:prstGeom prst="rect">
            <a:avLst/>
          </a:prstGeom>
          <a:blipFill rotWithShape="1">
            <a:blip r:embed="rId16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39" name="Arc 51"/>
          <p:cNvSpPr>
            <a:spLocks/>
          </p:cNvSpPr>
          <p:nvPr/>
        </p:nvSpPr>
        <p:spPr bwMode="auto">
          <a:xfrm>
            <a:off x="7085013" y="3316288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" name="Text Box 56"/>
          <p:cNvSpPr txBox="1">
            <a:spLocks noChangeArrowheads="1"/>
          </p:cNvSpPr>
          <p:nvPr/>
        </p:nvSpPr>
        <p:spPr bwMode="auto">
          <a:xfrm>
            <a:off x="7189788" y="3363913"/>
            <a:ext cx="17843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200">
                <a:solidFill>
                  <a:srgbClr val="FF0000"/>
                </a:solidFill>
                <a:latin typeface="Comic Sans MS" pitchFamily="66" charset="0"/>
              </a:rPr>
              <a:t>Sub in appropriate values for a, b and c</a:t>
            </a:r>
          </a:p>
        </p:txBody>
      </p:sp>
      <p:sp>
        <p:nvSpPr>
          <p:cNvPr id="41" name="Arc 51"/>
          <p:cNvSpPr>
            <a:spLocks/>
          </p:cNvSpPr>
          <p:nvPr/>
        </p:nvSpPr>
        <p:spPr bwMode="auto">
          <a:xfrm>
            <a:off x="7381875" y="3849688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" name="Arc 51"/>
          <p:cNvSpPr>
            <a:spLocks/>
          </p:cNvSpPr>
          <p:nvPr/>
        </p:nvSpPr>
        <p:spPr bwMode="auto">
          <a:xfrm>
            <a:off x="7381875" y="4405313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" name="Arc 51"/>
          <p:cNvSpPr>
            <a:spLocks/>
          </p:cNvSpPr>
          <p:nvPr/>
        </p:nvSpPr>
        <p:spPr bwMode="auto">
          <a:xfrm>
            <a:off x="5514975" y="4937125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" name="Text Box 56"/>
          <p:cNvSpPr txBox="1">
            <a:spLocks noChangeArrowheads="1"/>
          </p:cNvSpPr>
          <p:nvPr/>
        </p:nvSpPr>
        <p:spPr bwMode="auto">
          <a:xfrm>
            <a:off x="7359650" y="3851275"/>
            <a:ext cx="1784350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Expand brackets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Cos60 = 0.5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5" name="Text Box 56"/>
          <p:cNvSpPr txBox="1">
            <a:spLocks noChangeArrowheads="1"/>
          </p:cNvSpPr>
          <p:nvPr/>
        </p:nvSpPr>
        <p:spPr bwMode="auto">
          <a:xfrm>
            <a:off x="7572375" y="4545013"/>
            <a:ext cx="10001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Simplify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6" name="Text Box 56"/>
          <p:cNvSpPr txBox="1">
            <a:spLocks noChangeArrowheads="1"/>
          </p:cNvSpPr>
          <p:nvPr/>
        </p:nvSpPr>
        <p:spPr bwMode="auto">
          <a:xfrm>
            <a:off x="5641975" y="4962525"/>
            <a:ext cx="15478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Rearrange into a solvable form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7" name="Text Box 56"/>
          <p:cNvSpPr txBox="1">
            <a:spLocks noChangeArrowheads="1"/>
          </p:cNvSpPr>
          <p:nvPr/>
        </p:nvSpPr>
        <p:spPr bwMode="auto">
          <a:xfrm>
            <a:off x="4900613" y="6399213"/>
            <a:ext cx="28543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We can use the Quadratic formula!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892550" y="5934075"/>
            <a:ext cx="554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 = 1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4546600" y="5934075"/>
            <a:ext cx="596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 = 2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214938" y="5934075"/>
            <a:ext cx="7381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 = -21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1" name="Arc 51"/>
          <p:cNvSpPr>
            <a:spLocks/>
          </p:cNvSpPr>
          <p:nvPr/>
        </p:nvSpPr>
        <p:spPr bwMode="auto">
          <a:xfrm>
            <a:off x="2828925" y="3873500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Arc 51"/>
          <p:cNvSpPr>
            <a:spLocks/>
          </p:cNvSpPr>
          <p:nvPr/>
        </p:nvSpPr>
        <p:spPr bwMode="auto">
          <a:xfrm>
            <a:off x="2828925" y="4481513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Arc 51"/>
          <p:cNvSpPr>
            <a:spLocks/>
          </p:cNvSpPr>
          <p:nvPr/>
        </p:nvSpPr>
        <p:spPr bwMode="auto">
          <a:xfrm>
            <a:off x="1489075" y="5083175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Text Box 56"/>
          <p:cNvSpPr txBox="1">
            <a:spLocks noChangeArrowheads="1"/>
          </p:cNvSpPr>
          <p:nvPr/>
        </p:nvSpPr>
        <p:spPr bwMode="auto">
          <a:xfrm>
            <a:off x="2889250" y="3922713"/>
            <a:ext cx="1066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Sub in a, b and c…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5" name="Text Box 56"/>
          <p:cNvSpPr txBox="1">
            <a:spLocks noChangeArrowheads="1"/>
          </p:cNvSpPr>
          <p:nvPr/>
        </p:nvSpPr>
        <p:spPr bwMode="auto">
          <a:xfrm>
            <a:off x="2924175" y="4643438"/>
            <a:ext cx="10668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1593850" y="5130800"/>
            <a:ext cx="10668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Work out answers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458788" y="5924550"/>
            <a:ext cx="2963862" cy="83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There is also a negative solution but this would not make sense in context so we do not need it (it would be good workings to show it though!)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39" grpId="0" animBg="1"/>
      <p:bldP spid="40" grpId="0"/>
      <p:bldP spid="41" grpId="0" animBg="1"/>
      <p:bldP spid="42" grpId="0" animBg="1"/>
      <p:bldP spid="43" grpId="0" animBg="1"/>
      <p:bldP spid="45" grpId="0"/>
      <p:bldP spid="46" grpId="0"/>
      <p:bldP spid="47" grpId="0"/>
      <p:bldP spid="19" grpId="0"/>
      <p:bldP spid="49" grpId="0"/>
      <p:bldP spid="50" grpId="0"/>
      <p:bldP spid="51" grpId="0" animBg="1"/>
      <p:bldP spid="52" grpId="0" animBg="1"/>
      <p:bldP spid="53" grpId="0" animBg="1"/>
      <p:bldP spid="54" grpId="0"/>
      <p:bldP spid="55" grpId="0"/>
      <p:bldP spid="56" grpId="0"/>
      <p:bldP spid="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914400" y="2133600"/>
            <a:ext cx="7315200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Exercise 2F is just a mixture </a:t>
            </a:r>
          </a:p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of the topics up until now!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315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US" sz="1400" b="1" dirty="0" smtClean="0">
                <a:latin typeface="Comic Sans MS" pitchFamily="66" charset="0"/>
              </a:rPr>
              <a:t>You need to be able to calculate the area of a triangle using Sine</a:t>
            </a:r>
            <a:endParaRPr lang="en-US" sz="1400" dirty="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en-US" sz="1200" dirty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</a:rPr>
              <a:t>Again, we will start by seeing where this formula comes from…</a:t>
            </a:r>
          </a:p>
          <a:p>
            <a:pPr marL="0" indent="0" algn="ctr" eaLnBrk="1" hangingPunct="1">
              <a:buFontTx/>
              <a:buNone/>
              <a:defRPr/>
            </a:pPr>
            <a:endParaRPr lang="en-US" sz="1200" dirty="0">
              <a:latin typeface="Comic Sans MS" pitchFamily="66" charset="0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In the triangle to the right, the area will be given by </a:t>
            </a:r>
            <a:r>
              <a:rPr lang="en-US" sz="1200" baseline="30000" dirty="0" smtClean="0">
                <a:latin typeface="Comic Sans MS" pitchFamily="66" charset="0"/>
                <a:sym typeface="Wingdings" pitchFamily="2" charset="2"/>
              </a:rPr>
              <a:t>1</a:t>
            </a: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/</a:t>
            </a:r>
            <a:r>
              <a:rPr lang="en-US" sz="1200" baseline="-25000" dirty="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 base x height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The base is ‘a’ and the height is ‘h’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But we can work out an expression for h by using GCSE Trigonometry in the right hand triangle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algn="ctr" eaLnBrk="1" hangingPunct="1">
              <a:buFont typeface="Wingdings" pitchFamily="2" charset="2"/>
              <a:buChar char="à"/>
              <a:defRPr/>
            </a:pP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This allows us to replace h in the formula, with </a:t>
            </a:r>
            <a:r>
              <a:rPr lang="en-US" sz="1200" dirty="0" err="1" smtClean="0">
                <a:latin typeface="Comic Sans MS" pitchFamily="66" charset="0"/>
                <a:sym typeface="Wingdings" pitchFamily="2" charset="2"/>
              </a:rPr>
              <a:t>bSinC</a:t>
            </a: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 instead</a:t>
            </a:r>
          </a:p>
          <a:p>
            <a:pPr algn="ctr" eaLnBrk="1" hangingPunct="1">
              <a:buFont typeface="Wingdings" pitchFamily="2" charset="2"/>
              <a:buChar char="à"/>
              <a:defRPr/>
            </a:pPr>
            <a:endParaRPr lang="en-US" sz="1200" dirty="0">
              <a:latin typeface="Comic Sans MS" pitchFamily="66" charset="0"/>
              <a:sym typeface="Wingdings" pitchFamily="2" charset="2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en-US" sz="1200" dirty="0" smtClean="0">
                <a:latin typeface="Comic Sans MS" pitchFamily="66" charset="0"/>
                <a:sym typeface="Wingdings" pitchFamily="2" charset="2"/>
              </a:rPr>
              <a:t>(The point of this is to allow us to find the area of a triangle by using an angle and 2 sides, without needing the perpendicular height!)</a:t>
            </a:r>
            <a:endParaRPr lang="en-GB" sz="1200" dirty="0" smtClean="0">
              <a:latin typeface="Comic Sans MS" pitchFamily="66" charset="0"/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2G</a:t>
            </a:r>
          </a:p>
        </p:txBody>
      </p:sp>
      <p:cxnSp>
        <p:nvCxnSpPr>
          <p:cNvPr id="40" name="Straight Connector 39"/>
          <p:cNvCxnSpPr>
            <a:endCxn id="47" idx="2"/>
          </p:cNvCxnSpPr>
          <p:nvPr/>
        </p:nvCxnSpPr>
        <p:spPr>
          <a:xfrm flipV="1">
            <a:off x="5334000" y="1512888"/>
            <a:ext cx="1474788" cy="1154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351463" y="2667000"/>
            <a:ext cx="21161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47" idx="2"/>
          </p:cNvCxnSpPr>
          <p:nvPr/>
        </p:nvCxnSpPr>
        <p:spPr>
          <a:xfrm>
            <a:off x="6808788" y="1512888"/>
            <a:ext cx="658812" cy="115411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6"/>
          <p:cNvSpPr txBox="1">
            <a:spLocks noChangeArrowheads="1"/>
          </p:cNvSpPr>
          <p:nvPr/>
        </p:nvSpPr>
        <p:spPr bwMode="auto">
          <a:xfrm>
            <a:off x="5051425" y="2513013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5" name="TextBox 41"/>
          <p:cNvSpPr txBox="1">
            <a:spLocks noChangeArrowheads="1"/>
          </p:cNvSpPr>
          <p:nvPr/>
        </p:nvSpPr>
        <p:spPr bwMode="auto">
          <a:xfrm>
            <a:off x="7467600" y="2513013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47" name="TextBox 42"/>
          <p:cNvSpPr txBox="1">
            <a:spLocks noChangeArrowheads="1"/>
          </p:cNvSpPr>
          <p:nvPr/>
        </p:nvSpPr>
        <p:spPr bwMode="auto">
          <a:xfrm>
            <a:off x="6650038" y="1204913"/>
            <a:ext cx="3159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7124700" y="1787525"/>
            <a:ext cx="290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b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4" name="TextBox 44"/>
          <p:cNvSpPr txBox="1">
            <a:spLocks noChangeArrowheads="1"/>
          </p:cNvSpPr>
          <p:nvPr/>
        </p:nvSpPr>
        <p:spPr bwMode="auto">
          <a:xfrm>
            <a:off x="6389688" y="2787650"/>
            <a:ext cx="2762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a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5781675" y="1752600"/>
            <a:ext cx="2778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c</a:t>
            </a:r>
            <a:endParaRPr lang="en-GB" sz="1400">
              <a:latin typeface="Comic Sans MS" pitchFamily="66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650038" y="2516188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6799263" y="2514600"/>
            <a:ext cx="142875" cy="1524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6554788" y="2001838"/>
            <a:ext cx="28892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latin typeface="Comic Sans MS" pitchFamily="66" charset="0"/>
              </a:rPr>
              <a:t>h</a:t>
            </a:r>
            <a:endParaRPr lang="en-GB" sz="1400">
              <a:latin typeface="Comic Sans MS" pitchFamily="66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6799263" y="1524000"/>
            <a:ext cx="0" cy="1143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Arc 77"/>
          <p:cNvSpPr/>
          <p:nvPr/>
        </p:nvSpPr>
        <p:spPr>
          <a:xfrm>
            <a:off x="7159625" y="2216150"/>
            <a:ext cx="914400" cy="914400"/>
          </a:xfrm>
          <a:prstGeom prst="arc">
            <a:avLst>
              <a:gd name="adj1" fmla="val 10845114"/>
              <a:gd name="adj2" fmla="val 1337008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99510" y="3429000"/>
            <a:ext cx="1192249" cy="495649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45213" y="2019300"/>
            <a:ext cx="5207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FF0000"/>
                </a:solidFill>
                <a:latin typeface="Comic Sans MS" pitchFamily="66" charset="0"/>
              </a:rPr>
              <a:t>Opp</a:t>
            </a:r>
            <a:endParaRPr lang="en-GB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7148513" y="1370013"/>
            <a:ext cx="5111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FF0000"/>
                </a:solidFill>
                <a:latin typeface="Comic Sans MS" pitchFamily="66" charset="0"/>
              </a:rPr>
              <a:t>Hyp</a:t>
            </a:r>
            <a:endParaRPr lang="en-GB" sz="140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80" name="Group 29"/>
          <p:cNvGrpSpPr>
            <a:grpSpLocks/>
          </p:cNvGrpSpPr>
          <p:nvPr/>
        </p:nvGrpSpPr>
        <p:grpSpPr bwMode="auto">
          <a:xfrm>
            <a:off x="4054475" y="1465263"/>
            <a:ext cx="609600" cy="536575"/>
            <a:chOff x="4032" y="2112"/>
            <a:chExt cx="720" cy="496"/>
          </a:xfrm>
        </p:grpSpPr>
        <p:sp>
          <p:nvSpPr>
            <p:cNvPr id="19493" name="Text Box 23"/>
            <p:cNvSpPr txBox="1">
              <a:spLocks noChangeArrowheads="1"/>
            </p:cNvSpPr>
            <p:nvPr/>
          </p:nvSpPr>
          <p:spPr bwMode="auto">
            <a:xfrm>
              <a:off x="4148" y="2352"/>
              <a:ext cx="192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S</a:t>
              </a:r>
            </a:p>
          </p:txBody>
        </p:sp>
        <p:sp>
          <p:nvSpPr>
            <p:cNvPr id="19494" name="Text Box 24"/>
            <p:cNvSpPr txBox="1">
              <a:spLocks noChangeArrowheads="1"/>
            </p:cNvSpPr>
            <p:nvPr/>
          </p:nvSpPr>
          <p:spPr bwMode="auto">
            <a:xfrm>
              <a:off x="4272" y="2160"/>
              <a:ext cx="192" cy="2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O</a:t>
              </a:r>
            </a:p>
          </p:txBody>
        </p:sp>
        <p:sp>
          <p:nvSpPr>
            <p:cNvPr id="19495" name="Text Box 25"/>
            <p:cNvSpPr txBox="1">
              <a:spLocks noChangeArrowheads="1"/>
            </p:cNvSpPr>
            <p:nvPr/>
          </p:nvSpPr>
          <p:spPr bwMode="auto">
            <a:xfrm>
              <a:off x="4416" y="2352"/>
              <a:ext cx="19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1200">
                  <a:latin typeface="Comic Sans MS" pitchFamily="66" charset="0"/>
                </a:rPr>
                <a:t>H</a:t>
              </a:r>
            </a:p>
          </p:txBody>
        </p:sp>
        <p:sp>
          <p:nvSpPr>
            <p:cNvPr id="19496" name="Line 26"/>
            <p:cNvSpPr>
              <a:spLocks noChangeShapeType="1"/>
            </p:cNvSpPr>
            <p:nvPr/>
          </p:nvSpPr>
          <p:spPr bwMode="auto">
            <a:xfrm flipV="1">
              <a:off x="4032" y="2112"/>
              <a:ext cx="353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497" name="Line 27"/>
            <p:cNvSpPr>
              <a:spLocks noChangeShapeType="1"/>
            </p:cNvSpPr>
            <p:nvPr/>
          </p:nvSpPr>
          <p:spPr bwMode="auto">
            <a:xfrm flipH="1" flipV="1">
              <a:off x="4386" y="2112"/>
              <a:ext cx="366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498" name="Line 28"/>
            <p:cNvSpPr>
              <a:spLocks noChangeShapeType="1"/>
            </p:cNvSpPr>
            <p:nvPr/>
          </p:nvSpPr>
          <p:spPr bwMode="auto">
            <a:xfrm flipH="1" flipV="1">
              <a:off x="4032" y="2592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618052" y="2095500"/>
            <a:ext cx="1483291" cy="276999"/>
          </a:xfrm>
          <a:prstGeom prst="rect">
            <a:avLst/>
          </a:prstGeom>
          <a:blipFill rotWithShape="1">
            <a:blip r:embed="rId3"/>
            <a:stretch>
              <a:fillRect b="-6667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87" name="TextBox 8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05414" y="2452300"/>
            <a:ext cx="915956" cy="27699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88" name="TextBox 87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27673" y="4033360"/>
            <a:ext cx="1706365" cy="495649"/>
          </a:xfrm>
          <a:prstGeom prst="rect">
            <a:avLst/>
          </a:prstGeom>
          <a:blipFill rotWithShape="1">
            <a:blip r:embed="rId5"/>
            <a:stretch>
              <a:fillRect b="-1235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89" name="TextBox 8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54898" y="4681409"/>
            <a:ext cx="1554528" cy="495649"/>
          </a:xfrm>
          <a:prstGeom prst="rect">
            <a:avLst/>
          </a:prstGeom>
          <a:blipFill rotWithShape="1">
            <a:blip r:embed="rId6"/>
            <a:stretch>
              <a:fillRect b="-1235"/>
            </a:stretch>
          </a:blipFill>
        </p:spPr>
        <p:txBody>
          <a:bodyPr/>
          <a:lstStyle/>
          <a:p>
            <a:pPr>
              <a:defRPr/>
            </a:pPr>
            <a:r>
              <a:rPr lang="en-GB">
                <a:noFill/>
              </a:rPr>
              <a:t> 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92563" y="5567363"/>
            <a:ext cx="5068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To use this you are looking to know 2 sides as well as the angle between them</a:t>
            </a:r>
            <a:endParaRPr lang="en-GB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0" name="Arc 51"/>
          <p:cNvSpPr>
            <a:spLocks/>
          </p:cNvSpPr>
          <p:nvPr/>
        </p:nvSpPr>
        <p:spPr bwMode="auto">
          <a:xfrm>
            <a:off x="5730875" y="3754438"/>
            <a:ext cx="188913" cy="557212"/>
          </a:xfrm>
          <a:custGeom>
            <a:avLst/>
            <a:gdLst>
              <a:gd name="T0" fmla="*/ 74191124 w 22625"/>
              <a:gd name="T1" fmla="*/ 0 h 43200"/>
              <a:gd name="T2" fmla="*/ 0 w 22625"/>
              <a:gd name="T3" fmla="*/ 2147483647 h 43200"/>
              <a:gd name="T4" fmla="*/ 74191124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1" name="Text Box 56"/>
          <p:cNvSpPr txBox="1">
            <a:spLocks noChangeArrowheads="1"/>
          </p:cNvSpPr>
          <p:nvPr/>
        </p:nvSpPr>
        <p:spPr bwMode="auto">
          <a:xfrm>
            <a:off x="5854700" y="3883025"/>
            <a:ext cx="1846263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Replace h with bSinC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2" name="Arc 51"/>
          <p:cNvSpPr>
            <a:spLocks/>
          </p:cNvSpPr>
          <p:nvPr/>
        </p:nvSpPr>
        <p:spPr bwMode="auto">
          <a:xfrm>
            <a:off x="5730875" y="4384675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3" name="Text Box 56"/>
          <p:cNvSpPr txBox="1">
            <a:spLocks noChangeArrowheads="1"/>
          </p:cNvSpPr>
          <p:nvPr/>
        </p:nvSpPr>
        <p:spPr bwMode="auto">
          <a:xfrm>
            <a:off x="5799138" y="4543425"/>
            <a:ext cx="18446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Remove the bracket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3763963" y="2465388"/>
            <a:ext cx="1068387" cy="228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4929188" y="3562350"/>
            <a:ext cx="244475" cy="228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051425" y="4197350"/>
            <a:ext cx="557213" cy="228600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cxnSp>
        <p:nvCxnSpPr>
          <p:cNvPr id="97" name="Straight Connector 96"/>
          <p:cNvCxnSpPr/>
          <p:nvPr/>
        </p:nvCxnSpPr>
        <p:spPr>
          <a:xfrm>
            <a:off x="6789738" y="2667000"/>
            <a:ext cx="66992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92" name="Picture 50" descr="sinecosi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96838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717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5" grpId="0"/>
      <p:bldP spid="45" grpId="1"/>
      <p:bldP spid="47" grpId="0"/>
      <p:bldP spid="53" grpId="0"/>
      <p:bldP spid="53" grpId="1"/>
      <p:bldP spid="54" grpId="0"/>
      <p:bldP spid="58" grpId="0"/>
      <p:bldP spid="67" grpId="0" animBg="1"/>
      <p:bldP spid="69" grpId="0" animBg="1"/>
      <p:bldP spid="70" grpId="0"/>
      <p:bldP spid="4" grpId="0"/>
      <p:bldP spid="79" grpId="0"/>
      <p:bldP spid="6" grpId="0"/>
      <p:bldP spid="90" grpId="0" animBg="1"/>
      <p:bldP spid="91" grpId="0"/>
      <p:bldP spid="92" grpId="0" animBg="1"/>
      <p:bldP spid="93" grpId="0"/>
      <p:bldP spid="94" grpId="0" animBg="1"/>
      <p:bldP spid="94" grpId="1" animBg="1"/>
      <p:bldP spid="95" grpId="0" animBg="1"/>
      <p:bldP spid="95" grpId="1" animBg="1"/>
      <p:bldP spid="96" grpId="0" animBg="1"/>
      <p:bldP spid="9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1400" b="1" smtClean="0">
                <a:latin typeface="Comic Sans MS" pitchFamily="66" charset="0"/>
              </a:rPr>
              <a:t>You need to be able to calculate the area of a triangle using Sine</a:t>
            </a:r>
            <a:endParaRPr 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sz="1400" smtClean="0">
                <a:latin typeface="Comic Sans MS" pitchFamily="66" charset="0"/>
              </a:rPr>
              <a:t>Calculate the area of the triangle shown to the right…</a:t>
            </a:r>
            <a:endParaRPr lang="en-GB" sz="140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2G</a:t>
            </a:r>
          </a:p>
        </p:txBody>
      </p:sp>
      <p:pic>
        <p:nvPicPr>
          <p:cNvPr id="20485" name="Picture 50" descr="sinecos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96838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V="1">
            <a:off x="5219700" y="1447800"/>
            <a:ext cx="685800" cy="10668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19700" y="2514600"/>
            <a:ext cx="2133600" cy="1524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 flipV="1">
            <a:off x="5905500" y="1447800"/>
            <a:ext cx="1447800" cy="1219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>
            <a:off x="6943725" y="2209800"/>
            <a:ext cx="914400" cy="914400"/>
          </a:xfrm>
          <a:prstGeom prst="arc">
            <a:avLst>
              <a:gd name="adj1" fmla="val 11091845"/>
              <a:gd name="adj2" fmla="val 1307323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490" name="TextBox 12"/>
          <p:cNvSpPr txBox="1">
            <a:spLocks noChangeArrowheads="1"/>
          </p:cNvSpPr>
          <p:nvPr/>
        </p:nvSpPr>
        <p:spPr bwMode="auto">
          <a:xfrm>
            <a:off x="6400800" y="1658938"/>
            <a:ext cx="679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4.2cm</a:t>
            </a:r>
          </a:p>
        </p:txBody>
      </p:sp>
      <p:sp>
        <p:nvSpPr>
          <p:cNvPr id="20491" name="TextBox 15"/>
          <p:cNvSpPr txBox="1">
            <a:spLocks noChangeArrowheads="1"/>
          </p:cNvSpPr>
          <p:nvPr/>
        </p:nvSpPr>
        <p:spPr bwMode="auto">
          <a:xfrm>
            <a:off x="5794375" y="2590800"/>
            <a:ext cx="6810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6.8cm</a:t>
            </a:r>
          </a:p>
        </p:txBody>
      </p:sp>
      <p:sp>
        <p:nvSpPr>
          <p:cNvPr id="20492" name="TextBox 15"/>
          <p:cNvSpPr txBox="1">
            <a:spLocks noChangeArrowheads="1"/>
          </p:cNvSpPr>
          <p:nvPr/>
        </p:nvSpPr>
        <p:spPr bwMode="auto">
          <a:xfrm>
            <a:off x="6578600" y="2359025"/>
            <a:ext cx="501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latin typeface="Comic Sans MS" pitchFamily="66" charset="0"/>
              </a:rPr>
              <a:t>75˚</a:t>
            </a:r>
          </a:p>
        </p:txBody>
      </p:sp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62439" y="3175237"/>
            <a:ext cx="1554528" cy="495649"/>
          </a:xfrm>
          <a:prstGeom prst="rect">
            <a:avLst/>
          </a:prstGeom>
          <a:blipFill rotWithShape="1">
            <a:blip r:embed="rId3"/>
            <a:stretch>
              <a:fillRect b="-123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4" name="TextBox 1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77283" y="3823286"/>
            <a:ext cx="2356158" cy="495649"/>
          </a:xfrm>
          <a:prstGeom prst="rect">
            <a:avLst/>
          </a:prstGeom>
          <a:blipFill rotWithShape="1">
            <a:blip r:embed="rId4"/>
            <a:stretch>
              <a:fillRect b="-123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77283" y="4536983"/>
            <a:ext cx="1878014" cy="307777"/>
          </a:xfrm>
          <a:prstGeom prst="rect">
            <a:avLst/>
          </a:prstGeom>
          <a:blipFill rotWithShape="1">
            <a:blip r:embed="rId5"/>
            <a:stretch>
              <a:fillRect b="-7843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16" name="Arc 51"/>
          <p:cNvSpPr>
            <a:spLocks/>
          </p:cNvSpPr>
          <p:nvPr/>
        </p:nvSpPr>
        <p:spPr bwMode="auto">
          <a:xfrm>
            <a:off x="6697663" y="3525838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Text Box 56"/>
          <p:cNvSpPr txBox="1">
            <a:spLocks noChangeArrowheads="1"/>
          </p:cNvSpPr>
          <p:nvPr/>
        </p:nvSpPr>
        <p:spPr bwMode="auto">
          <a:xfrm>
            <a:off x="6697663" y="3573463"/>
            <a:ext cx="10922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8" name="Arc 51"/>
          <p:cNvSpPr>
            <a:spLocks/>
          </p:cNvSpPr>
          <p:nvPr/>
        </p:nvSpPr>
        <p:spPr bwMode="auto">
          <a:xfrm>
            <a:off x="6697663" y="4133850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Text Box 56"/>
          <p:cNvSpPr txBox="1">
            <a:spLocks noChangeArrowheads="1"/>
          </p:cNvSpPr>
          <p:nvPr/>
        </p:nvSpPr>
        <p:spPr bwMode="auto">
          <a:xfrm>
            <a:off x="6789738" y="4259263"/>
            <a:ext cx="109220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Calculate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316538" y="1685925"/>
            <a:ext cx="2762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361238" y="2514600"/>
            <a:ext cx="292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108700" y="2863850"/>
            <a:ext cx="2762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719763" y="1139825"/>
            <a:ext cx="3159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935788" y="1447800"/>
            <a:ext cx="290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945063" y="2416175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 animBg="1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This Chapter involves the use of 3 formulae you saw at GCSE level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will be using these to calculate missing values in triangles</a:t>
            </a:r>
          </a:p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smtClean="0">
                <a:latin typeface="Comic Sans MS" pitchFamily="66" charset="0"/>
              </a:rPr>
              <a:t>We will also see where these forumlae come from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538" y="1600200"/>
            <a:ext cx="35814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1400" b="1" smtClean="0">
                <a:latin typeface="Comic Sans MS" pitchFamily="66" charset="0"/>
              </a:rPr>
              <a:t>You need to be able to calculate the area of a triangle using Sine</a:t>
            </a:r>
            <a:endParaRPr 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sz="1400" smtClean="0">
                <a:latin typeface="Comic Sans MS" pitchFamily="66" charset="0"/>
              </a:rPr>
              <a:t>The area of the triangle to the right is 60cm</a:t>
            </a:r>
            <a:r>
              <a:rPr lang="en-US" sz="1400" baseline="30000" smtClean="0">
                <a:latin typeface="Comic Sans MS" pitchFamily="66" charset="0"/>
              </a:rPr>
              <a:t>2</a:t>
            </a:r>
            <a:r>
              <a:rPr lang="en-US" sz="1400" smtClean="0">
                <a:latin typeface="Comic Sans MS" pitchFamily="66" charset="0"/>
              </a:rPr>
              <a:t>.</a:t>
            </a:r>
          </a:p>
          <a:p>
            <a:pPr marL="0" indent="0" algn="ctr" eaLnBrk="1" hangingPunct="1">
              <a:buFontTx/>
              <a:buNone/>
            </a:pPr>
            <a:endParaRPr lang="en-US" sz="1400" baseline="300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sz="1400" smtClean="0">
                <a:latin typeface="Comic Sans MS" pitchFamily="66" charset="0"/>
                <a:sym typeface="Wingdings" pitchFamily="2" charset="2"/>
              </a:rPr>
              <a:t> Show that x</a:t>
            </a:r>
            <a:r>
              <a:rPr lang="en-US" sz="14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US" sz="1400" smtClean="0">
                <a:latin typeface="Comic Sans MS" pitchFamily="66" charset="0"/>
                <a:sym typeface="Wingdings" pitchFamily="2" charset="2"/>
              </a:rPr>
              <a:t> – 3x - 240 = 0</a:t>
            </a:r>
            <a:endParaRPr lang="en-GB" sz="1400" smtClean="0">
              <a:latin typeface="Comic Sans MS" pitchFamily="66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2G</a:t>
            </a:r>
          </a:p>
        </p:txBody>
      </p:sp>
      <p:pic>
        <p:nvPicPr>
          <p:cNvPr id="21509" name="Picture 50" descr="sinecos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8300" y="96838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Line 46"/>
          <p:cNvSpPr>
            <a:spLocks noChangeShapeType="1"/>
          </p:cNvSpPr>
          <p:nvPr/>
        </p:nvSpPr>
        <p:spPr bwMode="auto">
          <a:xfrm flipV="1">
            <a:off x="6408738" y="1289050"/>
            <a:ext cx="13716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1" name="Line 47"/>
          <p:cNvSpPr>
            <a:spLocks noChangeShapeType="1"/>
          </p:cNvSpPr>
          <p:nvPr/>
        </p:nvSpPr>
        <p:spPr bwMode="auto">
          <a:xfrm>
            <a:off x="6408738" y="2127250"/>
            <a:ext cx="10668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2" name="Line 48"/>
          <p:cNvSpPr>
            <a:spLocks noChangeShapeType="1"/>
          </p:cNvSpPr>
          <p:nvPr/>
        </p:nvSpPr>
        <p:spPr bwMode="auto">
          <a:xfrm flipH="1">
            <a:off x="7475538" y="1289050"/>
            <a:ext cx="30480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3" name="Text Box 53"/>
          <p:cNvSpPr txBox="1">
            <a:spLocks noChangeArrowheads="1"/>
          </p:cNvSpPr>
          <p:nvPr/>
        </p:nvSpPr>
        <p:spPr bwMode="auto">
          <a:xfrm>
            <a:off x="6834188" y="1460500"/>
            <a:ext cx="381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x</a:t>
            </a:r>
          </a:p>
        </p:txBody>
      </p:sp>
      <p:sp>
        <p:nvSpPr>
          <p:cNvPr id="21514" name="Text Box 54"/>
          <p:cNvSpPr txBox="1">
            <a:spLocks noChangeArrowheads="1"/>
          </p:cNvSpPr>
          <p:nvPr/>
        </p:nvSpPr>
        <p:spPr bwMode="auto">
          <a:xfrm>
            <a:off x="7632700" y="2173288"/>
            <a:ext cx="762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x - 3</a:t>
            </a:r>
          </a:p>
        </p:txBody>
      </p:sp>
      <p:sp>
        <p:nvSpPr>
          <p:cNvPr id="21515" name="Text Box 72"/>
          <p:cNvSpPr txBox="1">
            <a:spLocks noChangeArrowheads="1"/>
          </p:cNvSpPr>
          <p:nvPr/>
        </p:nvSpPr>
        <p:spPr bwMode="auto">
          <a:xfrm>
            <a:off x="7292975" y="1547813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30°</a:t>
            </a:r>
          </a:p>
        </p:txBody>
      </p:sp>
      <p:sp>
        <p:nvSpPr>
          <p:cNvPr id="33" name="Arc 32"/>
          <p:cNvSpPr/>
          <p:nvPr/>
        </p:nvSpPr>
        <p:spPr>
          <a:xfrm>
            <a:off x="7475538" y="773113"/>
            <a:ext cx="914400" cy="914400"/>
          </a:xfrm>
          <a:prstGeom prst="arc">
            <a:avLst>
              <a:gd name="adj1" fmla="val 7054877"/>
              <a:gd name="adj2" fmla="val 922763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4" name="TextBox 3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86200" y="2918793"/>
            <a:ext cx="1554528" cy="495649"/>
          </a:xfrm>
          <a:prstGeom prst="rect">
            <a:avLst/>
          </a:prstGeom>
          <a:blipFill rotWithShape="1">
            <a:blip r:embed="rId3"/>
            <a:stretch>
              <a:fillRect b="-123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6610350" y="2625725"/>
            <a:ext cx="2762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7739063" y="1089025"/>
            <a:ext cx="292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C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748463" y="1241425"/>
            <a:ext cx="276225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7316788" y="3446463"/>
            <a:ext cx="3159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A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8240713" y="2493963"/>
            <a:ext cx="2905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110288" y="1895475"/>
            <a:ext cx="298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41" name="TextBox 4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84204" y="3506337"/>
            <a:ext cx="2208425" cy="495649"/>
          </a:xfrm>
          <a:prstGeom prst="rect">
            <a:avLst/>
          </a:prstGeom>
          <a:blipFill rotWithShape="1">
            <a:blip r:embed="rId4"/>
            <a:stretch>
              <a:fillRect b="-1235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2" name="TextBox 4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051547" y="4154386"/>
            <a:ext cx="2153996" cy="307777"/>
          </a:xfrm>
          <a:prstGeom prst="rect">
            <a:avLst/>
          </a:prstGeom>
          <a:blipFill rotWithShape="1">
            <a:blip r:embed="rId5"/>
            <a:stretch>
              <a:fillRect b="-7843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3" name="TextBox 4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55746" y="4695201"/>
            <a:ext cx="2153996" cy="307777"/>
          </a:xfrm>
          <a:prstGeom prst="rect">
            <a:avLst/>
          </a:prstGeom>
          <a:blipFill rotWithShape="1">
            <a:blip r:embed="rId6"/>
            <a:stretch>
              <a:fillRect b="-7843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4" name="TextBox 4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910074" y="5183589"/>
            <a:ext cx="1881126" cy="307777"/>
          </a:xfrm>
          <a:prstGeom prst="rect">
            <a:avLst/>
          </a:prstGeom>
          <a:blipFill rotWithShape="1">
            <a:blip r:embed="rId7"/>
            <a:stretch>
              <a:fillRect b="-7843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5" name="TextBox 4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888179" y="5658628"/>
            <a:ext cx="1683054" cy="307777"/>
          </a:xfrm>
          <a:prstGeom prst="rect">
            <a:avLst/>
          </a:prstGeom>
          <a:blipFill rotWithShape="1">
            <a:blip r:embed="rId8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6" name="TextBox 4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91000" y="6109942"/>
            <a:ext cx="1779072" cy="307777"/>
          </a:xfrm>
          <a:prstGeom prst="rect">
            <a:avLst/>
          </a:prstGeom>
          <a:blipFill rotWithShape="1">
            <a:blip r:embed="rId9"/>
            <a:stretch>
              <a:fillRect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  <p:sp>
        <p:nvSpPr>
          <p:cNvPr id="47" name="Arc 51"/>
          <p:cNvSpPr>
            <a:spLocks/>
          </p:cNvSpPr>
          <p:nvPr/>
        </p:nvSpPr>
        <p:spPr bwMode="auto">
          <a:xfrm>
            <a:off x="6259513" y="3227388"/>
            <a:ext cx="190500" cy="55721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" name="Text Box 56"/>
          <p:cNvSpPr txBox="1">
            <a:spLocks noChangeArrowheads="1"/>
          </p:cNvSpPr>
          <p:nvPr/>
        </p:nvSpPr>
        <p:spPr bwMode="auto">
          <a:xfrm>
            <a:off x="6408738" y="3262313"/>
            <a:ext cx="7397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Arc 51"/>
          <p:cNvSpPr>
            <a:spLocks/>
          </p:cNvSpPr>
          <p:nvPr/>
        </p:nvSpPr>
        <p:spPr bwMode="auto">
          <a:xfrm>
            <a:off x="6259513" y="3784600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" name="Arc 51"/>
          <p:cNvSpPr>
            <a:spLocks/>
          </p:cNvSpPr>
          <p:nvPr/>
        </p:nvSpPr>
        <p:spPr bwMode="auto">
          <a:xfrm>
            <a:off x="6256338" y="4349750"/>
            <a:ext cx="190500" cy="557213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" name="Arc 51"/>
          <p:cNvSpPr>
            <a:spLocks/>
          </p:cNvSpPr>
          <p:nvPr/>
        </p:nvSpPr>
        <p:spPr bwMode="auto">
          <a:xfrm>
            <a:off x="5986463" y="4887913"/>
            <a:ext cx="190500" cy="449262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2" name="Arc 51"/>
          <p:cNvSpPr>
            <a:spLocks/>
          </p:cNvSpPr>
          <p:nvPr/>
        </p:nvSpPr>
        <p:spPr bwMode="auto">
          <a:xfrm>
            <a:off x="5695950" y="5321300"/>
            <a:ext cx="190500" cy="490538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" name="Arc 51"/>
          <p:cNvSpPr>
            <a:spLocks/>
          </p:cNvSpPr>
          <p:nvPr/>
        </p:nvSpPr>
        <p:spPr bwMode="auto">
          <a:xfrm>
            <a:off x="5967413" y="5811838"/>
            <a:ext cx="190500" cy="490537"/>
          </a:xfrm>
          <a:custGeom>
            <a:avLst/>
            <a:gdLst>
              <a:gd name="T0" fmla="*/ 74814381 w 22625"/>
              <a:gd name="T1" fmla="*/ 0 h 43200"/>
              <a:gd name="T2" fmla="*/ 0 w 22625"/>
              <a:gd name="T3" fmla="*/ 2147483647 h 43200"/>
              <a:gd name="T4" fmla="*/ 7481438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" name="Text Box 56"/>
          <p:cNvSpPr txBox="1">
            <a:spLocks noChangeArrowheads="1"/>
          </p:cNvSpPr>
          <p:nvPr/>
        </p:nvSpPr>
        <p:spPr bwMode="auto">
          <a:xfrm>
            <a:off x="6408738" y="3832225"/>
            <a:ext cx="15763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Multiply by 2 to cancel out the </a:t>
            </a:r>
            <a:r>
              <a:rPr lang="en-US" sz="1200" baseline="30000">
                <a:solidFill>
                  <a:srgbClr val="FF0000"/>
                </a:solidFill>
                <a:latin typeface="Comic Sans MS" pitchFamily="66" charset="0"/>
              </a:rPr>
              <a:t>1</a:t>
            </a: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US" sz="1200" baseline="-2500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GB" sz="12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5" name="Text Box 56"/>
          <p:cNvSpPr txBox="1">
            <a:spLocks noChangeArrowheads="1"/>
          </p:cNvSpPr>
          <p:nvPr/>
        </p:nvSpPr>
        <p:spPr bwMode="auto">
          <a:xfrm>
            <a:off x="6307138" y="4489450"/>
            <a:ext cx="132080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Sin30 = 0.5</a:t>
            </a:r>
            <a:endParaRPr lang="en-GB" sz="1200" baseline="-25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 Box 56"/>
          <p:cNvSpPr txBox="1">
            <a:spLocks noChangeArrowheads="1"/>
          </p:cNvSpPr>
          <p:nvPr/>
        </p:nvSpPr>
        <p:spPr bwMode="auto">
          <a:xfrm>
            <a:off x="6062663" y="4887913"/>
            <a:ext cx="213042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Multiply by 2 again to cancel out the 0.5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Text Box 56"/>
          <p:cNvSpPr txBox="1">
            <a:spLocks noChangeArrowheads="1"/>
          </p:cNvSpPr>
          <p:nvPr/>
        </p:nvSpPr>
        <p:spPr bwMode="auto">
          <a:xfrm>
            <a:off x="5753100" y="5429250"/>
            <a:ext cx="187960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Expand the bracket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6051550" y="5919788"/>
            <a:ext cx="15081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200">
                <a:solidFill>
                  <a:srgbClr val="FF0000"/>
                </a:solidFill>
                <a:latin typeface="Comic Sans MS" pitchFamily="66" charset="0"/>
              </a:rPr>
              <a:t>Subtract 240</a:t>
            </a:r>
            <a:endParaRPr lang="en-GB" sz="120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7" grpId="0" animBg="1"/>
      <p:bldP spid="48" grpId="0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5" grpId="0"/>
      <p:bldP spid="56" grpId="0"/>
      <p:bldP spid="57" grpId="0"/>
      <p:bldP spid="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Summary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We have practised using the Sine, Cosine and area of a triangle rules</a:t>
            </a:r>
          </a:p>
          <a:p>
            <a:pPr eaLnBrk="1" hangingPunct="1"/>
            <a:endParaRPr lang="en-US" smtClean="0">
              <a:latin typeface="Comic Sans MS" pitchFamily="66" charset="0"/>
            </a:endParaRPr>
          </a:p>
          <a:p>
            <a:pPr eaLnBrk="1" hangingPunct="1"/>
            <a:r>
              <a:rPr lang="en-US" smtClean="0">
                <a:latin typeface="Comic Sans MS" pitchFamily="66" charset="0"/>
              </a:rPr>
              <a:t>We have seen questions with combinations of these</a:t>
            </a:r>
          </a:p>
          <a:p>
            <a:pPr eaLnBrk="1" hangingPunct="1"/>
            <a:endParaRPr lang="en-US" smtClean="0">
              <a:latin typeface="Comic Sans MS" pitchFamily="66" charset="0"/>
            </a:endParaRPr>
          </a:p>
          <a:p>
            <a:pPr eaLnBrk="1" hangingPunct="1"/>
            <a:r>
              <a:rPr lang="en-US" smtClean="0">
                <a:latin typeface="Comic Sans MS" pitchFamily="66" charset="0"/>
              </a:rPr>
              <a:t>We have also looked at solving algebraic questions incorporating these topics</a:t>
            </a:r>
            <a:endParaRPr lang="en-GB" smtClean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315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2A and 2B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87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</a:t>
            </a:r>
            <a:r>
              <a:rPr lang="en-GB" sz="1600" smtClean="0">
                <a:latin typeface="Comic Sans MS" pitchFamily="66" charset="0"/>
              </a:rPr>
              <a:t>Consider the triangle labelled to the right, remembering GCSE trigonometry:</a:t>
            </a:r>
          </a:p>
          <a:p>
            <a:pPr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1600" smtClean="0">
                <a:latin typeface="Comic Sans MS" pitchFamily="66" charset="0"/>
              </a:rPr>
              <a:t>	Right hand triangle:</a:t>
            </a:r>
          </a:p>
          <a:p>
            <a:pPr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1600" smtClean="0">
                <a:latin typeface="Comic Sans MS" pitchFamily="66" charset="0"/>
              </a:rPr>
              <a:t>	Left hand triangle:</a:t>
            </a:r>
          </a:p>
          <a:p>
            <a:pPr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1600" smtClean="0">
                <a:latin typeface="Comic Sans MS" pitchFamily="66" charset="0"/>
              </a:rPr>
              <a:t>	The opposite sides are the same so: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2A/B</a:t>
            </a: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19800" y="1676400"/>
            <a:ext cx="137160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6019800" y="2743200"/>
            <a:ext cx="2057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 flipH="1" flipV="1">
            <a:off x="7391400" y="1676400"/>
            <a:ext cx="68580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8" name="Line 9"/>
          <p:cNvSpPr>
            <a:spLocks noChangeShapeType="1"/>
          </p:cNvSpPr>
          <p:nvPr/>
        </p:nvSpPr>
        <p:spPr bwMode="auto">
          <a:xfrm>
            <a:off x="7391400" y="1676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29" name="Text Box 10"/>
          <p:cNvSpPr txBox="1">
            <a:spLocks noChangeArrowheads="1"/>
          </p:cNvSpPr>
          <p:nvPr/>
        </p:nvSpPr>
        <p:spPr bwMode="auto">
          <a:xfrm>
            <a:off x="57150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</a:t>
            </a:r>
          </a:p>
        </p:txBody>
      </p:sp>
      <p:sp>
        <p:nvSpPr>
          <p:cNvPr id="5130" name="Text Box 11"/>
          <p:cNvSpPr txBox="1">
            <a:spLocks noChangeArrowheads="1"/>
          </p:cNvSpPr>
          <p:nvPr/>
        </p:nvSpPr>
        <p:spPr bwMode="auto">
          <a:xfrm>
            <a:off x="80010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C</a:t>
            </a:r>
          </a:p>
        </p:txBody>
      </p:sp>
      <p:sp>
        <p:nvSpPr>
          <p:cNvPr id="5131" name="Text Box 12"/>
          <p:cNvSpPr txBox="1">
            <a:spLocks noChangeArrowheads="1"/>
          </p:cNvSpPr>
          <p:nvPr/>
        </p:nvSpPr>
        <p:spPr bwMode="auto">
          <a:xfrm>
            <a:off x="7162800" y="1371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B</a:t>
            </a:r>
          </a:p>
        </p:txBody>
      </p:sp>
      <p:sp>
        <p:nvSpPr>
          <p:cNvPr id="5132" name="Text Box 13"/>
          <p:cNvSpPr txBox="1">
            <a:spLocks noChangeArrowheads="1"/>
          </p:cNvSpPr>
          <p:nvPr/>
        </p:nvSpPr>
        <p:spPr bwMode="auto">
          <a:xfrm>
            <a:off x="6400800" y="1828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c</a:t>
            </a:r>
          </a:p>
        </p:txBody>
      </p:sp>
      <p:sp>
        <p:nvSpPr>
          <p:cNvPr id="5133" name="Text Box 14"/>
          <p:cNvSpPr txBox="1">
            <a:spLocks noChangeArrowheads="1"/>
          </p:cNvSpPr>
          <p:nvPr/>
        </p:nvSpPr>
        <p:spPr bwMode="auto">
          <a:xfrm>
            <a:off x="7696200" y="1905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</a:t>
            </a:r>
          </a:p>
        </p:txBody>
      </p:sp>
      <p:sp>
        <p:nvSpPr>
          <p:cNvPr id="5134" name="Text Box 15"/>
          <p:cNvSpPr txBox="1">
            <a:spLocks noChangeArrowheads="1"/>
          </p:cNvSpPr>
          <p:nvPr/>
        </p:nvSpPr>
        <p:spPr bwMode="auto">
          <a:xfrm>
            <a:off x="6858000" y="2743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b</a:t>
            </a:r>
          </a:p>
        </p:txBody>
      </p:sp>
      <p:sp>
        <p:nvSpPr>
          <p:cNvPr id="5135" name="Rectangle 17"/>
          <p:cNvSpPr>
            <a:spLocks noChangeArrowheads="1"/>
          </p:cNvSpPr>
          <p:nvPr/>
        </p:nvSpPr>
        <p:spPr bwMode="auto">
          <a:xfrm>
            <a:off x="7391400" y="25908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Rectangle 18"/>
          <p:cNvSpPr>
            <a:spLocks noChangeArrowheads="1"/>
          </p:cNvSpPr>
          <p:nvPr/>
        </p:nvSpPr>
        <p:spPr bwMode="auto">
          <a:xfrm>
            <a:off x="7239000" y="25908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Arc 19"/>
          <p:cNvSpPr>
            <a:spLocks/>
          </p:cNvSpPr>
          <p:nvPr/>
        </p:nvSpPr>
        <p:spPr bwMode="auto">
          <a:xfrm>
            <a:off x="5410200" y="2546350"/>
            <a:ext cx="903288" cy="320675"/>
          </a:xfrm>
          <a:custGeom>
            <a:avLst/>
            <a:gdLst>
              <a:gd name="T0" fmla="*/ 2147483647 w 21349"/>
              <a:gd name="T1" fmla="*/ 0 h 7606"/>
              <a:gd name="T2" fmla="*/ 2147483647 w 21349"/>
              <a:gd name="T3" fmla="*/ 2147483647 h 7606"/>
              <a:gd name="T4" fmla="*/ 0 w 21349"/>
              <a:gd name="T5" fmla="*/ 2147483647 h 760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349" h="7606" fill="none" extrusionOk="0">
                <a:moveTo>
                  <a:pt x="20216" y="-1"/>
                </a:moveTo>
                <a:cubicBezTo>
                  <a:pt x="20742" y="1397"/>
                  <a:pt x="21121" y="2845"/>
                  <a:pt x="21348" y="4321"/>
                </a:cubicBezTo>
              </a:path>
              <a:path w="21349" h="7606" stroke="0" extrusionOk="0">
                <a:moveTo>
                  <a:pt x="20216" y="-1"/>
                </a:moveTo>
                <a:cubicBezTo>
                  <a:pt x="20742" y="1397"/>
                  <a:pt x="21121" y="2845"/>
                  <a:pt x="21348" y="4321"/>
                </a:cubicBezTo>
                <a:lnTo>
                  <a:pt x="0" y="7606"/>
                </a:lnTo>
                <a:lnTo>
                  <a:pt x="20216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8" name="Arc 20"/>
          <p:cNvSpPr>
            <a:spLocks/>
          </p:cNvSpPr>
          <p:nvPr/>
        </p:nvSpPr>
        <p:spPr bwMode="auto">
          <a:xfrm>
            <a:off x="7827963" y="2516188"/>
            <a:ext cx="858837" cy="533400"/>
          </a:xfrm>
          <a:custGeom>
            <a:avLst/>
            <a:gdLst>
              <a:gd name="T0" fmla="*/ 0 w 20279"/>
              <a:gd name="T1" fmla="*/ 2147483647 h 12608"/>
              <a:gd name="T2" fmla="*/ 2147483647 w 20279"/>
              <a:gd name="T3" fmla="*/ 0 h 12608"/>
              <a:gd name="T4" fmla="*/ 2147483647 w 20279"/>
              <a:gd name="T5" fmla="*/ 2147483647 h 1260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279" h="12608" fill="none" extrusionOk="0">
                <a:moveTo>
                  <a:pt x="-1" y="5170"/>
                </a:moveTo>
                <a:cubicBezTo>
                  <a:pt x="674" y="3331"/>
                  <a:pt x="1596" y="1591"/>
                  <a:pt x="2740" y="0"/>
                </a:cubicBezTo>
              </a:path>
              <a:path w="20279" h="12608" stroke="0" extrusionOk="0">
                <a:moveTo>
                  <a:pt x="-1" y="5170"/>
                </a:moveTo>
                <a:cubicBezTo>
                  <a:pt x="674" y="3331"/>
                  <a:pt x="1596" y="1591"/>
                  <a:pt x="2740" y="0"/>
                </a:cubicBezTo>
                <a:lnTo>
                  <a:pt x="20279" y="12608"/>
                </a:lnTo>
                <a:lnTo>
                  <a:pt x="-1" y="517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9245" name="Group 29"/>
          <p:cNvGrpSpPr>
            <a:grpSpLocks/>
          </p:cNvGrpSpPr>
          <p:nvPr/>
        </p:nvGrpSpPr>
        <p:grpSpPr bwMode="auto">
          <a:xfrm>
            <a:off x="6553200" y="3733800"/>
            <a:ext cx="1143000" cy="762000"/>
            <a:chOff x="4032" y="2112"/>
            <a:chExt cx="720" cy="480"/>
          </a:xfrm>
        </p:grpSpPr>
        <p:sp>
          <p:nvSpPr>
            <p:cNvPr id="5161" name="Text Box 23"/>
            <p:cNvSpPr txBox="1">
              <a:spLocks noChangeArrowheads="1"/>
            </p:cNvSpPr>
            <p:nvPr/>
          </p:nvSpPr>
          <p:spPr bwMode="auto">
            <a:xfrm>
              <a:off x="4103" y="2352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latin typeface="Comic Sans MS" pitchFamily="66" charset="0"/>
                </a:rPr>
                <a:t>S</a:t>
              </a:r>
            </a:p>
          </p:txBody>
        </p:sp>
        <p:sp>
          <p:nvSpPr>
            <p:cNvPr id="5162" name="Text Box 24"/>
            <p:cNvSpPr txBox="1">
              <a:spLocks noChangeArrowheads="1"/>
            </p:cNvSpPr>
            <p:nvPr/>
          </p:nvSpPr>
          <p:spPr bwMode="auto">
            <a:xfrm>
              <a:off x="4272" y="2160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latin typeface="Comic Sans MS" pitchFamily="66" charset="0"/>
                </a:rPr>
                <a:t>O</a:t>
              </a:r>
            </a:p>
          </p:txBody>
        </p:sp>
        <p:sp>
          <p:nvSpPr>
            <p:cNvPr id="5163" name="Text Box 25"/>
            <p:cNvSpPr txBox="1">
              <a:spLocks noChangeArrowheads="1"/>
            </p:cNvSpPr>
            <p:nvPr/>
          </p:nvSpPr>
          <p:spPr bwMode="auto">
            <a:xfrm>
              <a:off x="4416" y="2352"/>
              <a:ext cx="19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>
                  <a:latin typeface="Comic Sans MS" pitchFamily="66" charset="0"/>
                </a:rPr>
                <a:t>H</a:t>
              </a:r>
            </a:p>
          </p:txBody>
        </p:sp>
        <p:sp>
          <p:nvSpPr>
            <p:cNvPr id="5164" name="Line 26"/>
            <p:cNvSpPr>
              <a:spLocks noChangeShapeType="1"/>
            </p:cNvSpPr>
            <p:nvPr/>
          </p:nvSpPr>
          <p:spPr bwMode="auto">
            <a:xfrm flipV="1">
              <a:off x="4032" y="2112"/>
              <a:ext cx="353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65" name="Line 27"/>
            <p:cNvSpPr>
              <a:spLocks noChangeShapeType="1"/>
            </p:cNvSpPr>
            <p:nvPr/>
          </p:nvSpPr>
          <p:spPr bwMode="auto">
            <a:xfrm flipH="1" flipV="1">
              <a:off x="4386" y="2112"/>
              <a:ext cx="366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66" name="Line 28"/>
            <p:cNvSpPr>
              <a:spLocks noChangeShapeType="1"/>
            </p:cNvSpPr>
            <p:nvPr/>
          </p:nvSpPr>
          <p:spPr bwMode="auto">
            <a:xfrm flipH="1" flipV="1">
              <a:off x="4032" y="2592"/>
              <a:ext cx="72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620000" y="1676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hyp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6858000" y="2057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opp</a:t>
            </a:r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7467600" y="27432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adj</a:t>
            </a:r>
          </a:p>
        </p:txBody>
      </p:sp>
      <p:graphicFrame>
        <p:nvGraphicFramePr>
          <p:cNvPr id="9249" name="Object 33"/>
          <p:cNvGraphicFramePr>
            <a:graphicFrameLocks noChangeAspect="1"/>
          </p:cNvGraphicFramePr>
          <p:nvPr/>
        </p:nvGraphicFramePr>
        <p:xfrm>
          <a:off x="5867400" y="4876800"/>
          <a:ext cx="2438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5" name="Equation" r:id="rId4" imgW="1218671" imgH="203112" progId="Equation.DSMT4">
                  <p:embed/>
                </p:oleObj>
              </mc:Choice>
              <mc:Fallback>
                <p:oleObj name="Equation" r:id="rId4" imgW="1218671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876800"/>
                        <a:ext cx="2438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0" name="Object 34"/>
          <p:cNvGraphicFramePr>
            <a:graphicFrameLocks noChangeAspect="1"/>
          </p:cNvGraphicFramePr>
          <p:nvPr/>
        </p:nvGraphicFramePr>
        <p:xfrm>
          <a:off x="381000" y="2743200"/>
          <a:ext cx="1905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6" imgW="1218671" imgH="203112" progId="Equation.DSMT4">
                  <p:embed/>
                </p:oleObj>
              </mc:Choice>
              <mc:Fallback>
                <p:oleObj name="Equation" r:id="rId6" imgW="1218671" imgH="203112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743200"/>
                        <a:ext cx="1905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1" name="Object 35"/>
          <p:cNvGraphicFramePr>
            <a:graphicFrameLocks noChangeAspect="1"/>
          </p:cNvGraphicFramePr>
          <p:nvPr/>
        </p:nvGraphicFramePr>
        <p:xfrm>
          <a:off x="381000" y="3048000"/>
          <a:ext cx="13287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8" imgW="850531" imgH="203112" progId="Equation.DSMT4">
                  <p:embed/>
                </p:oleObj>
              </mc:Choice>
              <mc:Fallback>
                <p:oleObj name="Equation" r:id="rId8" imgW="850531" imgH="203112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048000"/>
                        <a:ext cx="132873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2" name="Object 36"/>
          <p:cNvGraphicFramePr>
            <a:graphicFrameLocks noChangeAspect="1"/>
          </p:cNvGraphicFramePr>
          <p:nvPr/>
        </p:nvGraphicFramePr>
        <p:xfrm>
          <a:off x="381000" y="3657600"/>
          <a:ext cx="1905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10" imgW="1218671" imgH="203112" progId="Equation.DSMT4">
                  <p:embed/>
                </p:oleObj>
              </mc:Choice>
              <mc:Fallback>
                <p:oleObj name="Equation" r:id="rId10" imgW="1218671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657600"/>
                        <a:ext cx="1905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3" name="Object 37"/>
          <p:cNvGraphicFramePr>
            <a:graphicFrameLocks noChangeAspect="1"/>
          </p:cNvGraphicFramePr>
          <p:nvPr/>
        </p:nvGraphicFramePr>
        <p:xfrm>
          <a:off x="381000" y="3962400"/>
          <a:ext cx="1270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12" imgW="812447" imgH="203112" progId="Equation.DSMT4">
                  <p:embed/>
                </p:oleObj>
              </mc:Choice>
              <mc:Fallback>
                <p:oleObj name="Equation" r:id="rId12" imgW="812447" imgH="203112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962400"/>
                        <a:ext cx="1270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54" name="Text Box 38"/>
          <p:cNvSpPr txBox="1">
            <a:spLocks noChangeArrowheads="1"/>
          </p:cNvSpPr>
          <p:nvPr/>
        </p:nvSpPr>
        <p:spPr bwMode="auto">
          <a:xfrm>
            <a:off x="6172200" y="16764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hyp</a:t>
            </a:r>
          </a:p>
        </p:txBody>
      </p:sp>
      <p:sp>
        <p:nvSpPr>
          <p:cNvPr id="9255" name="Text Box 39"/>
          <p:cNvSpPr txBox="1">
            <a:spLocks noChangeArrowheads="1"/>
          </p:cNvSpPr>
          <p:nvPr/>
        </p:nvSpPr>
        <p:spPr bwMode="auto">
          <a:xfrm>
            <a:off x="6477000" y="2743200"/>
            <a:ext cx="609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adj</a:t>
            </a:r>
          </a:p>
        </p:txBody>
      </p:sp>
      <p:sp>
        <p:nvSpPr>
          <p:cNvPr id="9256" name="Line 40"/>
          <p:cNvSpPr>
            <a:spLocks noChangeShapeType="1"/>
          </p:cNvSpPr>
          <p:nvPr/>
        </p:nvSpPr>
        <p:spPr bwMode="auto">
          <a:xfrm flipH="1">
            <a:off x="1752600" y="4114800"/>
            <a:ext cx="838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9257" name="Line 41"/>
          <p:cNvSpPr>
            <a:spLocks noChangeShapeType="1"/>
          </p:cNvSpPr>
          <p:nvPr/>
        </p:nvSpPr>
        <p:spPr bwMode="auto">
          <a:xfrm flipH="1">
            <a:off x="1828800" y="3200400"/>
            <a:ext cx="8382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58" name="Object 42"/>
          <p:cNvGraphicFramePr>
            <a:graphicFrameLocks noChangeAspect="1"/>
          </p:cNvGraphicFramePr>
          <p:nvPr/>
        </p:nvGraphicFramePr>
        <p:xfrm>
          <a:off x="381000" y="4572000"/>
          <a:ext cx="1447800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14" imgW="926698" imgH="177723" progId="Equation.DSMT4">
                  <p:embed/>
                </p:oleObj>
              </mc:Choice>
              <mc:Fallback>
                <p:oleObj name="Equation" r:id="rId14" imgW="926698" imgH="177723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572000"/>
                        <a:ext cx="1447800" cy="27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59" name="Object 43"/>
          <p:cNvGraphicFramePr>
            <a:graphicFrameLocks noChangeAspect="1"/>
          </p:cNvGraphicFramePr>
          <p:nvPr/>
        </p:nvGraphicFramePr>
        <p:xfrm>
          <a:off x="381000" y="4953000"/>
          <a:ext cx="1328738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Equation" r:id="rId16" imgW="850531" imgH="393529" progId="Equation.DSMT4">
                  <p:embed/>
                </p:oleObj>
              </mc:Choice>
              <mc:Fallback>
                <p:oleObj name="Equation" r:id="rId16" imgW="850531" imgH="39352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953000"/>
                        <a:ext cx="1328738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0" name="Arc 44"/>
          <p:cNvSpPr>
            <a:spLocks/>
          </p:cNvSpPr>
          <p:nvPr/>
        </p:nvSpPr>
        <p:spPr bwMode="auto">
          <a:xfrm>
            <a:off x="1905000" y="4724400"/>
            <a:ext cx="304800" cy="533400"/>
          </a:xfrm>
          <a:custGeom>
            <a:avLst/>
            <a:gdLst>
              <a:gd name="T0" fmla="*/ 0 w 21600"/>
              <a:gd name="T1" fmla="*/ 0 h 43176"/>
              <a:gd name="T2" fmla="*/ 574055804 w 21600"/>
              <a:gd name="T3" fmla="*/ 2147483647 h 43176"/>
              <a:gd name="T4" fmla="*/ 0 w 21600"/>
              <a:gd name="T5" fmla="*/ 2147483647 h 4317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7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30"/>
                  <a:pt x="12543" y="42627"/>
                  <a:pt x="1025" y="43175"/>
                </a:cubicBezTo>
              </a:path>
              <a:path w="21600" h="4317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130"/>
                  <a:pt x="12543" y="42627"/>
                  <a:pt x="1025" y="43175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61" name="Text Box 45"/>
          <p:cNvSpPr txBox="1">
            <a:spLocks noChangeArrowheads="1"/>
          </p:cNvSpPr>
          <p:nvPr/>
        </p:nvSpPr>
        <p:spPr bwMode="auto">
          <a:xfrm>
            <a:off x="2133600" y="46482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Divide by c and a</a:t>
            </a:r>
          </a:p>
        </p:txBody>
      </p:sp>
      <p:graphicFrame>
        <p:nvGraphicFramePr>
          <p:cNvPr id="9262" name="Object 46"/>
          <p:cNvGraphicFramePr>
            <a:graphicFrameLocks noChangeAspect="1"/>
          </p:cNvGraphicFramePr>
          <p:nvPr/>
        </p:nvGraphicFramePr>
        <p:xfrm>
          <a:off x="304800" y="5943600"/>
          <a:ext cx="20621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Equation" r:id="rId18" imgW="1320227" imgH="393529" progId="Equation.DSMT4">
                  <p:embed/>
                </p:oleObj>
              </mc:Choice>
              <mc:Fallback>
                <p:oleObj name="Equation" r:id="rId18" imgW="1320227" imgH="39352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943600"/>
                        <a:ext cx="20621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63" name="Object 47"/>
          <p:cNvGraphicFramePr>
            <a:graphicFrameLocks noChangeAspect="1"/>
          </p:cNvGraphicFramePr>
          <p:nvPr/>
        </p:nvGraphicFramePr>
        <p:xfrm>
          <a:off x="2895600" y="5943600"/>
          <a:ext cx="2062163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Equation" r:id="rId20" imgW="1320227" imgH="393529" progId="Equation.DSMT4">
                  <p:embed/>
                </p:oleObj>
              </mc:Choice>
              <mc:Fallback>
                <p:oleObj name="Equation" r:id="rId20" imgW="1320227" imgH="393529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943600"/>
                        <a:ext cx="2062163" cy="614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64" name="Rectangle 48"/>
          <p:cNvSpPr>
            <a:spLocks noChangeArrowheads="1"/>
          </p:cNvSpPr>
          <p:nvPr/>
        </p:nvSpPr>
        <p:spPr bwMode="auto">
          <a:xfrm>
            <a:off x="304800" y="5867400"/>
            <a:ext cx="2133600" cy="762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2819400" y="5867400"/>
            <a:ext cx="2133600" cy="762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60" name="Picture 50" descr="sinecosine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5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9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9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9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9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" grpId="0"/>
      <p:bldP spid="9246" grpId="1"/>
      <p:bldP spid="9247" grpId="0"/>
      <p:bldP spid="9247" grpId="1"/>
      <p:bldP spid="9247" grpId="2"/>
      <p:bldP spid="9248" grpId="0"/>
      <p:bldP spid="9248" grpId="1"/>
      <p:bldP spid="9254" grpId="0"/>
      <p:bldP spid="9255" grpId="0"/>
      <p:bldP spid="9256" grpId="0" animBg="1"/>
      <p:bldP spid="9257" grpId="0" animBg="1"/>
      <p:bldP spid="9260" grpId="0" animBg="1"/>
      <p:bldP spid="9261" grpId="0"/>
      <p:bldP spid="9264" grpId="0" animBg="1"/>
      <p:bldP spid="926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87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</a:t>
            </a:r>
            <a:r>
              <a:rPr lang="en-GB" sz="1600" smtClean="0">
                <a:latin typeface="Comic Sans MS" pitchFamily="66" charset="0"/>
              </a:rPr>
              <a:t>Calculate the labelled side in the triangle to the right:</a:t>
            </a:r>
          </a:p>
        </p:txBody>
      </p:sp>
      <p:sp>
        <p:nvSpPr>
          <p:cNvPr id="6148" name="Line 46"/>
          <p:cNvSpPr>
            <a:spLocks noChangeShapeType="1"/>
          </p:cNvSpPr>
          <p:nvPr/>
        </p:nvSpPr>
        <p:spPr bwMode="auto">
          <a:xfrm flipV="1">
            <a:off x="5715000" y="2514600"/>
            <a:ext cx="13716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9" name="Line 47"/>
          <p:cNvSpPr>
            <a:spLocks noChangeShapeType="1"/>
          </p:cNvSpPr>
          <p:nvPr/>
        </p:nvSpPr>
        <p:spPr bwMode="auto">
          <a:xfrm>
            <a:off x="5715000" y="3352800"/>
            <a:ext cx="10668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0" name="Line 48"/>
          <p:cNvSpPr>
            <a:spLocks noChangeShapeType="1"/>
          </p:cNvSpPr>
          <p:nvPr/>
        </p:nvSpPr>
        <p:spPr bwMode="auto">
          <a:xfrm flipH="1">
            <a:off x="6781800" y="2514600"/>
            <a:ext cx="304800" cy="2133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51" name="Text Box 51"/>
          <p:cNvSpPr txBox="1">
            <a:spLocks noChangeArrowheads="1"/>
          </p:cNvSpPr>
          <p:nvPr/>
        </p:nvSpPr>
        <p:spPr bwMode="auto">
          <a:xfrm>
            <a:off x="6400800" y="40386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34°</a:t>
            </a:r>
          </a:p>
        </p:txBody>
      </p:sp>
      <p:sp>
        <p:nvSpPr>
          <p:cNvPr id="6152" name="Text Box 53"/>
          <p:cNvSpPr txBox="1">
            <a:spLocks noChangeArrowheads="1"/>
          </p:cNvSpPr>
          <p:nvPr/>
        </p:nvSpPr>
        <p:spPr bwMode="auto">
          <a:xfrm>
            <a:off x="5867400" y="2590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8mm</a:t>
            </a:r>
          </a:p>
        </p:txBody>
      </p:sp>
      <p:sp>
        <p:nvSpPr>
          <p:cNvPr id="6153" name="Text Box 54"/>
          <p:cNvSpPr txBox="1">
            <a:spLocks noChangeArrowheads="1"/>
          </p:cNvSpPr>
          <p:nvPr/>
        </p:nvSpPr>
        <p:spPr bwMode="auto">
          <a:xfrm>
            <a:off x="7010400" y="34290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x</a:t>
            </a:r>
          </a:p>
        </p:txBody>
      </p:sp>
      <p:graphicFrame>
        <p:nvGraphicFramePr>
          <p:cNvPr id="10295" name="Object 55"/>
          <p:cNvGraphicFramePr>
            <a:graphicFrameLocks noChangeAspect="1"/>
          </p:cNvGraphicFramePr>
          <p:nvPr/>
        </p:nvGraphicFramePr>
        <p:xfrm>
          <a:off x="381000" y="2514600"/>
          <a:ext cx="1219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14600"/>
                        <a:ext cx="1219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1" name="Arc 61"/>
          <p:cNvSpPr>
            <a:spLocks/>
          </p:cNvSpPr>
          <p:nvPr/>
        </p:nvSpPr>
        <p:spPr bwMode="auto">
          <a:xfrm>
            <a:off x="2133600" y="28194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02" name="Arc 62"/>
          <p:cNvSpPr>
            <a:spLocks/>
          </p:cNvSpPr>
          <p:nvPr/>
        </p:nvSpPr>
        <p:spPr bwMode="auto">
          <a:xfrm>
            <a:off x="2133600" y="35052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03" name="Arc 63"/>
          <p:cNvSpPr>
            <a:spLocks/>
          </p:cNvSpPr>
          <p:nvPr/>
        </p:nvSpPr>
        <p:spPr bwMode="auto">
          <a:xfrm>
            <a:off x="2133600" y="41910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306" name="Text Box 66"/>
          <p:cNvSpPr txBox="1">
            <a:spLocks noChangeArrowheads="1"/>
          </p:cNvSpPr>
          <p:nvPr/>
        </p:nvSpPr>
        <p:spPr bwMode="auto">
          <a:xfrm>
            <a:off x="2209800" y="28956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10307" name="Text Box 67"/>
          <p:cNvSpPr txBox="1">
            <a:spLocks noChangeArrowheads="1"/>
          </p:cNvSpPr>
          <p:nvPr/>
        </p:nvSpPr>
        <p:spPr bwMode="auto">
          <a:xfrm>
            <a:off x="2286000" y="3581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Multiply by Sin82</a:t>
            </a:r>
          </a:p>
        </p:txBody>
      </p:sp>
      <p:sp>
        <p:nvSpPr>
          <p:cNvPr id="10308" name="Text Box 68"/>
          <p:cNvSpPr txBox="1">
            <a:spLocks noChangeArrowheads="1"/>
          </p:cNvSpPr>
          <p:nvPr/>
        </p:nvSpPr>
        <p:spPr bwMode="auto">
          <a:xfrm>
            <a:off x="2286000" y="42672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Work out the fraction</a:t>
            </a:r>
          </a:p>
        </p:txBody>
      </p:sp>
      <p:sp>
        <p:nvSpPr>
          <p:cNvPr id="10310" name="Line 70"/>
          <p:cNvSpPr>
            <a:spLocks noChangeShapeType="1"/>
          </p:cNvSpPr>
          <p:nvPr/>
        </p:nvSpPr>
        <p:spPr bwMode="auto">
          <a:xfrm flipH="1">
            <a:off x="1752600" y="2362200"/>
            <a:ext cx="6096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2209800" y="2057400"/>
            <a:ext cx="2133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Have the unknown as the numerator!</a:t>
            </a:r>
          </a:p>
        </p:txBody>
      </p:sp>
      <p:sp>
        <p:nvSpPr>
          <p:cNvPr id="6163" name="Text Box 72"/>
          <p:cNvSpPr txBox="1">
            <a:spLocks noChangeArrowheads="1"/>
          </p:cNvSpPr>
          <p:nvPr/>
        </p:nvSpPr>
        <p:spPr bwMode="auto">
          <a:xfrm>
            <a:off x="5791200" y="32004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82°</a:t>
            </a:r>
          </a:p>
        </p:txBody>
      </p:sp>
      <p:graphicFrame>
        <p:nvGraphicFramePr>
          <p:cNvPr id="10313" name="Object 73"/>
          <p:cNvGraphicFramePr>
            <a:graphicFrameLocks noChangeAspect="1"/>
          </p:cNvGraphicFramePr>
          <p:nvPr/>
        </p:nvGraphicFramePr>
        <p:xfrm>
          <a:off x="381000" y="3200400"/>
          <a:ext cx="138906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0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1389063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4" name="Object 74"/>
          <p:cNvGraphicFramePr>
            <a:graphicFrameLocks noChangeAspect="1"/>
          </p:cNvGraphicFramePr>
          <p:nvPr/>
        </p:nvGraphicFramePr>
        <p:xfrm>
          <a:off x="381000" y="3962400"/>
          <a:ext cx="10699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7" imgW="723586" imgH="393529" progId="Equation.DSMT4">
                  <p:embed/>
                </p:oleObj>
              </mc:Choice>
              <mc:Fallback>
                <p:oleObj name="Equation" r:id="rId7" imgW="723586" imgH="393529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962400"/>
                        <a:ext cx="10699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5" name="Object 75"/>
          <p:cNvGraphicFramePr>
            <a:graphicFrameLocks noChangeAspect="1"/>
          </p:cNvGraphicFramePr>
          <p:nvPr/>
        </p:nvGraphicFramePr>
        <p:xfrm>
          <a:off x="381000" y="4724400"/>
          <a:ext cx="901700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9" imgW="609336" imgH="177723" progId="Equation.DSMT4">
                  <p:embed/>
                </p:oleObj>
              </mc:Choice>
              <mc:Fallback>
                <p:oleObj name="Equation" r:id="rId9" imgW="609336" imgH="177723" progId="Equation.DSMT4">
                  <p:embed/>
                  <p:pic>
                    <p:nvPicPr>
                      <p:cNvPr id="0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724400"/>
                        <a:ext cx="901700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67" name="Picture 76" descr="sinecosine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8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2A/B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1" grpId="0" animBg="1"/>
      <p:bldP spid="10302" grpId="0" animBg="1"/>
      <p:bldP spid="10303" grpId="0" animBg="1"/>
      <p:bldP spid="10306" grpId="0"/>
      <p:bldP spid="10307" grpId="0"/>
      <p:bldP spid="10308" grpId="0"/>
      <p:bldP spid="10310" grpId="0" animBg="1"/>
      <p:bldP spid="103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876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</a:t>
            </a:r>
            <a:r>
              <a:rPr lang="en-GB" sz="1600" smtClean="0">
                <a:latin typeface="Comic Sans MS" pitchFamily="66" charset="0"/>
              </a:rPr>
              <a:t>Calculate the labelled angle in the triangle to the right:</a:t>
            </a:r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 flipV="1">
            <a:off x="5715000" y="2209800"/>
            <a:ext cx="1066800" cy="1143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3" name="Line 6"/>
          <p:cNvSpPr>
            <a:spLocks noChangeShapeType="1"/>
          </p:cNvSpPr>
          <p:nvPr/>
        </p:nvSpPr>
        <p:spPr bwMode="auto">
          <a:xfrm>
            <a:off x="5715000" y="3352800"/>
            <a:ext cx="17526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4" name="Line 7"/>
          <p:cNvSpPr>
            <a:spLocks noChangeShapeType="1"/>
          </p:cNvSpPr>
          <p:nvPr/>
        </p:nvSpPr>
        <p:spPr bwMode="auto">
          <a:xfrm>
            <a:off x="6781800" y="2209800"/>
            <a:ext cx="6858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5" name="Arc 8"/>
          <p:cNvSpPr>
            <a:spLocks/>
          </p:cNvSpPr>
          <p:nvPr/>
        </p:nvSpPr>
        <p:spPr bwMode="auto">
          <a:xfrm>
            <a:off x="5029200" y="3187700"/>
            <a:ext cx="908050" cy="317500"/>
          </a:xfrm>
          <a:custGeom>
            <a:avLst/>
            <a:gdLst>
              <a:gd name="T0" fmla="*/ 2147483647 w 21461"/>
              <a:gd name="T1" fmla="*/ 0 h 7483"/>
              <a:gd name="T2" fmla="*/ 2147483647 w 21461"/>
              <a:gd name="T3" fmla="*/ 2147483647 h 7483"/>
              <a:gd name="T4" fmla="*/ 0 w 21461"/>
              <a:gd name="T5" fmla="*/ 2147483647 h 748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461" h="7483" fill="none" extrusionOk="0">
                <a:moveTo>
                  <a:pt x="20262" y="-1"/>
                </a:moveTo>
                <a:cubicBezTo>
                  <a:pt x="20862" y="1624"/>
                  <a:pt x="21264" y="3315"/>
                  <a:pt x="21460" y="5036"/>
                </a:cubicBezTo>
              </a:path>
              <a:path w="21461" h="7483" stroke="0" extrusionOk="0">
                <a:moveTo>
                  <a:pt x="20262" y="-1"/>
                </a:moveTo>
                <a:cubicBezTo>
                  <a:pt x="20862" y="1624"/>
                  <a:pt x="21264" y="3315"/>
                  <a:pt x="21460" y="5036"/>
                </a:cubicBezTo>
                <a:lnTo>
                  <a:pt x="0" y="7483"/>
                </a:lnTo>
                <a:lnTo>
                  <a:pt x="20262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Arc 9"/>
          <p:cNvSpPr>
            <a:spLocks/>
          </p:cNvSpPr>
          <p:nvPr/>
        </p:nvSpPr>
        <p:spPr bwMode="auto">
          <a:xfrm>
            <a:off x="6629400" y="1524000"/>
            <a:ext cx="261938" cy="914400"/>
          </a:xfrm>
          <a:custGeom>
            <a:avLst/>
            <a:gdLst>
              <a:gd name="T0" fmla="*/ 2147483647 w 6186"/>
              <a:gd name="T1" fmla="*/ 2147483647 h 21600"/>
              <a:gd name="T2" fmla="*/ 0 w 6186"/>
              <a:gd name="T3" fmla="*/ 2147483647 h 21600"/>
              <a:gd name="T4" fmla="*/ 2147483647 w 6186"/>
              <a:gd name="T5" fmla="*/ 0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186" h="21600" fill="none" extrusionOk="0">
                <a:moveTo>
                  <a:pt x="6185" y="21598"/>
                </a:moveTo>
                <a:cubicBezTo>
                  <a:pt x="6112" y="21599"/>
                  <a:pt x="6038" y="21599"/>
                  <a:pt x="5965" y="21600"/>
                </a:cubicBezTo>
                <a:cubicBezTo>
                  <a:pt x="3947" y="21600"/>
                  <a:pt x="1939" y="21317"/>
                  <a:pt x="-1" y="20760"/>
                </a:cubicBezTo>
              </a:path>
              <a:path w="6186" h="21600" stroke="0" extrusionOk="0">
                <a:moveTo>
                  <a:pt x="6185" y="21598"/>
                </a:moveTo>
                <a:cubicBezTo>
                  <a:pt x="6112" y="21599"/>
                  <a:pt x="6038" y="21599"/>
                  <a:pt x="5965" y="21600"/>
                </a:cubicBezTo>
                <a:cubicBezTo>
                  <a:pt x="3947" y="21600"/>
                  <a:pt x="1939" y="21317"/>
                  <a:pt x="-1" y="20760"/>
                </a:cubicBezTo>
                <a:lnTo>
                  <a:pt x="5965" y="0"/>
                </a:lnTo>
                <a:lnTo>
                  <a:pt x="6185" y="2159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7" name="Text Box 10"/>
          <p:cNvSpPr txBox="1">
            <a:spLocks noChangeArrowheads="1"/>
          </p:cNvSpPr>
          <p:nvPr/>
        </p:nvSpPr>
        <p:spPr bwMode="auto">
          <a:xfrm>
            <a:off x="5867400" y="3048000"/>
            <a:ext cx="533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32°</a:t>
            </a:r>
          </a:p>
        </p:txBody>
      </p:sp>
      <p:sp>
        <p:nvSpPr>
          <p:cNvPr id="7178" name="Text Box 11"/>
          <p:cNvSpPr txBox="1">
            <a:spLocks noChangeArrowheads="1"/>
          </p:cNvSpPr>
          <p:nvPr/>
        </p:nvSpPr>
        <p:spPr bwMode="auto">
          <a:xfrm>
            <a:off x="6553200" y="24384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sz="1600">
                <a:latin typeface="Comic Sans MS" pitchFamily="66" charset="0"/>
              </a:rPr>
              <a:t>θ</a:t>
            </a:r>
          </a:p>
        </p:txBody>
      </p:sp>
      <p:sp>
        <p:nvSpPr>
          <p:cNvPr id="7179" name="Text Box 12"/>
          <p:cNvSpPr txBox="1">
            <a:spLocks noChangeArrowheads="1"/>
          </p:cNvSpPr>
          <p:nvPr/>
        </p:nvSpPr>
        <p:spPr bwMode="auto">
          <a:xfrm>
            <a:off x="6172200" y="35052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12cm</a:t>
            </a:r>
          </a:p>
        </p:txBody>
      </p:sp>
      <p:sp>
        <p:nvSpPr>
          <p:cNvPr id="7180" name="Text Box 13"/>
          <p:cNvSpPr txBox="1">
            <a:spLocks noChangeArrowheads="1"/>
          </p:cNvSpPr>
          <p:nvPr/>
        </p:nvSpPr>
        <p:spPr bwMode="auto">
          <a:xfrm>
            <a:off x="7162800" y="2590800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15cm</a:t>
            </a:r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381000" y="2514600"/>
          <a:ext cx="1219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2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514600"/>
                        <a:ext cx="1219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81000" y="3200400"/>
          <a:ext cx="1293813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875920" imgH="393529" progId="Equation.DSMT4">
                  <p:embed/>
                </p:oleObj>
              </mc:Choice>
              <mc:Fallback>
                <p:oleObj name="Equation" r:id="rId5" imgW="875920" imgH="39352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200400"/>
                        <a:ext cx="1293813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381000" y="3962400"/>
          <a:ext cx="14636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4" name="Equation" r:id="rId7" imgW="990170" imgH="393529" progId="Equation.DSMT4">
                  <p:embed/>
                </p:oleObj>
              </mc:Choice>
              <mc:Fallback>
                <p:oleObj name="Equation" r:id="rId7" imgW="990170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962400"/>
                        <a:ext cx="14636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381000" y="4800600"/>
          <a:ext cx="1482725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9" imgW="1002865" imgH="177723" progId="Equation.DSMT4">
                  <p:embed/>
                </p:oleObj>
              </mc:Choice>
              <mc:Fallback>
                <p:oleObj name="Equation" r:id="rId9" imgW="1002865" imgH="17772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00600"/>
                        <a:ext cx="1482725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81000" y="5410200"/>
          <a:ext cx="1652588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11" imgW="1117115" imgH="203112" progId="Equation.DSMT4">
                  <p:embed/>
                </p:oleObj>
              </mc:Choice>
              <mc:Fallback>
                <p:oleObj name="Equation" r:id="rId11" imgW="1117115" imgH="20311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410200"/>
                        <a:ext cx="1652588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" y="6019800"/>
          <a:ext cx="976313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13" imgW="660113" imgH="203112" progId="Equation.DSMT4">
                  <p:embed/>
                </p:oleObj>
              </mc:Choice>
              <mc:Fallback>
                <p:oleObj name="Equation" r:id="rId13" imgW="660113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19800"/>
                        <a:ext cx="976313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4" name="Arc 20"/>
          <p:cNvSpPr>
            <a:spLocks/>
          </p:cNvSpPr>
          <p:nvPr/>
        </p:nvSpPr>
        <p:spPr bwMode="auto">
          <a:xfrm>
            <a:off x="2133600" y="28194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5" name="Arc 21"/>
          <p:cNvSpPr>
            <a:spLocks/>
          </p:cNvSpPr>
          <p:nvPr/>
        </p:nvSpPr>
        <p:spPr bwMode="auto">
          <a:xfrm>
            <a:off x="2133600" y="35052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6" name="Arc 22"/>
          <p:cNvSpPr>
            <a:spLocks/>
          </p:cNvSpPr>
          <p:nvPr/>
        </p:nvSpPr>
        <p:spPr bwMode="auto">
          <a:xfrm>
            <a:off x="2133600" y="41910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7" name="Arc 23"/>
          <p:cNvSpPr>
            <a:spLocks/>
          </p:cNvSpPr>
          <p:nvPr/>
        </p:nvSpPr>
        <p:spPr bwMode="auto">
          <a:xfrm>
            <a:off x="2133600" y="48768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8" name="Arc 24"/>
          <p:cNvSpPr>
            <a:spLocks/>
          </p:cNvSpPr>
          <p:nvPr/>
        </p:nvSpPr>
        <p:spPr bwMode="auto">
          <a:xfrm>
            <a:off x="2133600" y="5562600"/>
            <a:ext cx="228600" cy="685800"/>
          </a:xfrm>
          <a:custGeom>
            <a:avLst/>
            <a:gdLst>
              <a:gd name="T0" fmla="*/ 0 w 21600"/>
              <a:gd name="T1" fmla="*/ 0 h 43192"/>
              <a:gd name="T2" fmla="*/ 77669083 w 21600"/>
              <a:gd name="T3" fmla="*/ 2147483647 h 43192"/>
              <a:gd name="T4" fmla="*/ 0 w 21600"/>
              <a:gd name="T5" fmla="*/ 2147483647 h 43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2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</a:path>
              <a:path w="21600" h="43192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01"/>
                  <a:pt x="12282" y="42875"/>
                  <a:pt x="585" y="43192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89" name="Text Box 25"/>
          <p:cNvSpPr txBox="1">
            <a:spLocks noChangeArrowheads="1"/>
          </p:cNvSpPr>
          <p:nvPr/>
        </p:nvSpPr>
        <p:spPr bwMode="auto">
          <a:xfrm>
            <a:off x="2209800" y="28956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Substitute numbers in</a:t>
            </a: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2362200" y="36576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Multiply by 12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2286000" y="42672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Work out the fraction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2286000" y="49530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latin typeface="Comic Sans MS" pitchFamily="66" charset="0"/>
              </a:rPr>
              <a:t>Use Inverse Sine</a:t>
            </a:r>
          </a:p>
        </p:txBody>
      </p:sp>
      <p:sp>
        <p:nvSpPr>
          <p:cNvPr id="11293" name="Line 29"/>
          <p:cNvSpPr>
            <a:spLocks noChangeShapeType="1"/>
          </p:cNvSpPr>
          <p:nvPr/>
        </p:nvSpPr>
        <p:spPr bwMode="auto">
          <a:xfrm flipH="1">
            <a:off x="1752600" y="2362200"/>
            <a:ext cx="6096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209800" y="2057400"/>
            <a:ext cx="21336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Have the unknown as the numerator!</a:t>
            </a:r>
          </a:p>
        </p:txBody>
      </p:sp>
      <p:pic>
        <p:nvPicPr>
          <p:cNvPr id="7198" name="Picture 31" descr="sinecosine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0858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99" name="Text Box 4"/>
          <p:cNvSpPr txBox="1">
            <a:spLocks noChangeArrowheads="1"/>
          </p:cNvSpPr>
          <p:nvPr/>
        </p:nvSpPr>
        <p:spPr bwMode="auto">
          <a:xfrm>
            <a:off x="8382000" y="6491288"/>
            <a:ext cx="76200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2A/B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/>
      <p:bldP spid="11290" grpId="0"/>
      <p:bldP spid="11291" grpId="0"/>
      <p:bldP spid="11292" grpId="0"/>
      <p:bldP spid="11293" grpId="0" animBg="1"/>
      <p:bldP spid="112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3152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267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There are sometimes 2 solutions for a missing angle:</a:t>
            </a: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sz="18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The Sine graph is symmetrical so the value of Sin 30 is the same as Sin 150.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2C</a:t>
            </a:r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457200" y="2743200"/>
            <a:ext cx="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457200" y="3048000"/>
            <a:ext cx="2743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1143000" y="297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1828800" y="297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2514600" y="297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3200400" y="2971800"/>
            <a:ext cx="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3" name="Arc 11"/>
          <p:cNvSpPr>
            <a:spLocks/>
          </p:cNvSpPr>
          <p:nvPr/>
        </p:nvSpPr>
        <p:spPr bwMode="auto">
          <a:xfrm>
            <a:off x="1143000" y="2743200"/>
            <a:ext cx="677863" cy="914400"/>
          </a:xfrm>
          <a:custGeom>
            <a:avLst/>
            <a:gdLst>
              <a:gd name="T0" fmla="*/ 0 w 16013"/>
              <a:gd name="T1" fmla="*/ 134890425 h 21600"/>
              <a:gd name="T2" fmla="*/ 2147483647 w 16013"/>
              <a:gd name="T3" fmla="*/ 2147483647 h 21600"/>
              <a:gd name="T4" fmla="*/ 2147483647 w 16013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3" h="21600" fill="none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</a:path>
              <a:path w="16013" h="21600" stroke="0" extrusionOk="0">
                <a:moveTo>
                  <a:pt x="0" y="1"/>
                </a:moveTo>
                <a:cubicBezTo>
                  <a:pt x="74" y="0"/>
                  <a:pt x="149" y="-1"/>
                  <a:pt x="225" y="0"/>
                </a:cubicBezTo>
                <a:cubicBezTo>
                  <a:pt x="6210" y="0"/>
                  <a:pt x="11928" y="2483"/>
                  <a:pt x="16013" y="6858"/>
                </a:cubicBezTo>
                <a:lnTo>
                  <a:pt x="225" y="21600"/>
                </a:lnTo>
                <a:lnTo>
                  <a:pt x="0" y="1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4" name="Arc 12"/>
          <p:cNvSpPr>
            <a:spLocks/>
          </p:cNvSpPr>
          <p:nvPr/>
        </p:nvSpPr>
        <p:spPr bwMode="auto">
          <a:xfrm flipH="1">
            <a:off x="458788" y="2743200"/>
            <a:ext cx="696912" cy="914400"/>
          </a:xfrm>
          <a:custGeom>
            <a:avLst/>
            <a:gdLst>
              <a:gd name="T0" fmla="*/ 0 w 16470"/>
              <a:gd name="T1" fmla="*/ 1496609910 h 21600"/>
              <a:gd name="T2" fmla="*/ 2147483647 w 16470"/>
              <a:gd name="T3" fmla="*/ 2147483647 h 21600"/>
              <a:gd name="T4" fmla="*/ 2147483647 w 16470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470" h="21600" fill="none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</a:path>
              <a:path w="16470" h="21600" stroke="0" extrusionOk="0">
                <a:moveTo>
                  <a:pt x="-1" y="10"/>
                </a:moveTo>
                <a:cubicBezTo>
                  <a:pt x="227" y="3"/>
                  <a:pt x="454" y="-1"/>
                  <a:pt x="682" y="0"/>
                </a:cubicBezTo>
                <a:cubicBezTo>
                  <a:pt x="6667" y="0"/>
                  <a:pt x="12385" y="2483"/>
                  <a:pt x="16470" y="6858"/>
                </a:cubicBezTo>
                <a:lnTo>
                  <a:pt x="682" y="21600"/>
                </a:lnTo>
                <a:lnTo>
                  <a:pt x="-1" y="1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5" name="Arc 13"/>
          <p:cNvSpPr>
            <a:spLocks/>
          </p:cNvSpPr>
          <p:nvPr/>
        </p:nvSpPr>
        <p:spPr bwMode="auto">
          <a:xfrm flipH="1" flipV="1">
            <a:off x="1828800" y="2438400"/>
            <a:ext cx="687388" cy="914400"/>
          </a:xfrm>
          <a:custGeom>
            <a:avLst/>
            <a:gdLst>
              <a:gd name="T0" fmla="*/ 0 w 16234"/>
              <a:gd name="T1" fmla="*/ 680898266 h 21600"/>
              <a:gd name="T2" fmla="*/ 2147483647 w 16234"/>
              <a:gd name="T3" fmla="*/ 2147483647 h 21600"/>
              <a:gd name="T4" fmla="*/ 2147483647 w 16234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234" h="21600" fill="none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</a:path>
              <a:path w="16234" h="21600" stroke="0" extrusionOk="0">
                <a:moveTo>
                  <a:pt x="-1" y="4"/>
                </a:moveTo>
                <a:cubicBezTo>
                  <a:pt x="148" y="1"/>
                  <a:pt x="297" y="-1"/>
                  <a:pt x="446" y="0"/>
                </a:cubicBezTo>
                <a:cubicBezTo>
                  <a:pt x="6431" y="0"/>
                  <a:pt x="12149" y="2483"/>
                  <a:pt x="16234" y="6858"/>
                </a:cubicBezTo>
                <a:lnTo>
                  <a:pt x="446" y="21600"/>
                </a:lnTo>
                <a:lnTo>
                  <a:pt x="-1" y="4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6" name="Arc 14"/>
          <p:cNvSpPr>
            <a:spLocks/>
          </p:cNvSpPr>
          <p:nvPr/>
        </p:nvSpPr>
        <p:spPr bwMode="auto">
          <a:xfrm flipV="1">
            <a:off x="2514600" y="2438400"/>
            <a:ext cx="668338" cy="914400"/>
          </a:xfrm>
          <a:custGeom>
            <a:avLst/>
            <a:gdLst>
              <a:gd name="T0" fmla="*/ 0 w 15788"/>
              <a:gd name="T1" fmla="*/ 0 h 21600"/>
              <a:gd name="T2" fmla="*/ 2147483647 w 15788"/>
              <a:gd name="T3" fmla="*/ 2147483647 h 21600"/>
              <a:gd name="T4" fmla="*/ 0 w 15788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788" h="21600" fill="none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</a:path>
              <a:path w="15788" h="21600" stroke="0" extrusionOk="0">
                <a:moveTo>
                  <a:pt x="-1" y="0"/>
                </a:moveTo>
                <a:cubicBezTo>
                  <a:pt x="5985" y="0"/>
                  <a:pt x="11703" y="2483"/>
                  <a:pt x="15788" y="685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990600" y="3124200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90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1600200" y="3124200"/>
            <a:ext cx="457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180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2286000" y="3124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270</a:t>
            </a:r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2971800" y="3124200"/>
            <a:ext cx="5334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200">
                <a:latin typeface="Comic Sans MS" pitchFamily="66" charset="0"/>
              </a:rPr>
              <a:t>360</a:t>
            </a:r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3352800" y="2895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y = Sin</a:t>
            </a:r>
            <a:r>
              <a:rPr lang="el-GR" sz="1400">
                <a:latin typeface="Comic Sans MS" pitchFamily="66" charset="0"/>
              </a:rPr>
              <a:t>θ</a:t>
            </a:r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457200" y="2895600"/>
            <a:ext cx="2743200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609600" y="28956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1600200" y="28956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 flipH="1" flipV="1">
            <a:off x="685800" y="3200400"/>
            <a:ext cx="45720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V="1">
            <a:off x="1143000" y="3200400"/>
            <a:ext cx="45720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81000" y="4191000"/>
            <a:ext cx="1676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Sin30 = Sin150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6019800" y="2514600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Generally:</a:t>
            </a:r>
          </a:p>
        </p:txBody>
      </p:sp>
      <p:graphicFrame>
        <p:nvGraphicFramePr>
          <p:cNvPr id="13340" name="Object 28"/>
          <p:cNvGraphicFramePr>
            <a:graphicFrameLocks noChangeAspect="1"/>
          </p:cNvGraphicFramePr>
          <p:nvPr/>
        </p:nvGraphicFramePr>
        <p:xfrm>
          <a:off x="5562600" y="3048000"/>
          <a:ext cx="22225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3" imgW="1218671" imgH="203112" progId="Equation.DSMT4">
                  <p:embed/>
                </p:oleObj>
              </mc:Choice>
              <mc:Fallback>
                <p:oleObj name="Equation" r:id="rId3" imgW="1218671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048000"/>
                        <a:ext cx="22225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5486400" y="2971800"/>
            <a:ext cx="23622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245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5888"/>
            <a:ext cx="96996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4" dur="5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3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3319" grpId="0" animBg="1"/>
      <p:bldP spid="13320" grpId="0" animBg="1"/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/>
      <p:bldP spid="13328" grpId="0"/>
      <p:bldP spid="13329" grpId="0"/>
      <p:bldP spid="13330" grpId="0"/>
      <p:bldP spid="13331" grpId="0"/>
      <p:bldP spid="13332" grpId="0" animBg="1"/>
      <p:bldP spid="13334" grpId="0" animBg="1"/>
      <p:bldP spid="13335" grpId="0" animBg="1"/>
      <p:bldP spid="13336" grpId="0" animBg="1"/>
      <p:bldP spid="13337" grpId="0" animBg="1"/>
      <p:bldP spid="13338" grpId="0"/>
      <p:bldP spid="13339" grpId="0"/>
      <p:bldP spid="133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latin typeface="Comic Sans MS" pitchFamily="66" charset="0"/>
              </a:rPr>
              <a:t>The Sine and Cosine Rules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495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1800" smtClean="0">
                <a:latin typeface="Comic Sans MS" pitchFamily="66" charset="0"/>
              </a:rPr>
              <a:t>	In triangle ABC, AB = 4cm, BC = 3cm and angle BAC = 44°. Work out the possible values of ACB.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2C</a:t>
            </a:r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5791200" y="2895600"/>
            <a:ext cx="167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6" name="Line 30"/>
          <p:cNvSpPr>
            <a:spLocks noChangeShapeType="1"/>
          </p:cNvSpPr>
          <p:nvPr/>
        </p:nvSpPr>
        <p:spPr bwMode="auto">
          <a:xfrm flipV="1">
            <a:off x="5791200" y="1676400"/>
            <a:ext cx="12192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H="1" flipV="1">
            <a:off x="7010400" y="1676400"/>
            <a:ext cx="45720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68" name="Line 32"/>
          <p:cNvSpPr>
            <a:spLocks noChangeShapeType="1"/>
          </p:cNvSpPr>
          <p:nvPr/>
        </p:nvSpPr>
        <p:spPr bwMode="auto">
          <a:xfrm flipV="1">
            <a:off x="6629400" y="1676400"/>
            <a:ext cx="381000" cy="1219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5486400" y="27432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A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6781800" y="1295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B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6400800" y="2895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C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5943600" y="19812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4cm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6781800" y="2209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3cm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7315200" y="21336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3cm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391400" y="2895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C</a:t>
            </a:r>
          </a:p>
        </p:txBody>
      </p:sp>
      <p:graphicFrame>
        <p:nvGraphicFramePr>
          <p:cNvPr id="14377" name="Object 41"/>
          <p:cNvGraphicFramePr>
            <a:graphicFrameLocks noChangeAspect="1"/>
          </p:cNvGraphicFramePr>
          <p:nvPr/>
        </p:nvGraphicFramePr>
        <p:xfrm>
          <a:off x="381000" y="2743200"/>
          <a:ext cx="1219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3" imgW="825500" imgH="393700" progId="Equation.DSMT4">
                  <p:embed/>
                </p:oleObj>
              </mc:Choice>
              <mc:Fallback>
                <p:oleObj name="Equation" r:id="rId3" imgW="825500" imgH="3937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743200"/>
                        <a:ext cx="1219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78" name="Arc 42"/>
          <p:cNvSpPr>
            <a:spLocks/>
          </p:cNvSpPr>
          <p:nvPr/>
        </p:nvSpPr>
        <p:spPr bwMode="auto">
          <a:xfrm>
            <a:off x="5105400" y="2744788"/>
            <a:ext cx="896938" cy="314325"/>
          </a:xfrm>
          <a:custGeom>
            <a:avLst/>
            <a:gdLst>
              <a:gd name="T0" fmla="*/ 2147483647 w 21177"/>
              <a:gd name="T1" fmla="*/ 0 h 7442"/>
              <a:gd name="T2" fmla="*/ 2147483647 w 21177"/>
              <a:gd name="T3" fmla="*/ 2147483647 h 7442"/>
              <a:gd name="T4" fmla="*/ 0 w 21177"/>
              <a:gd name="T5" fmla="*/ 2147483647 h 744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177" h="7442" fill="none" extrusionOk="0">
                <a:moveTo>
                  <a:pt x="20277" y="-1"/>
                </a:moveTo>
                <a:cubicBezTo>
                  <a:pt x="20658" y="1038"/>
                  <a:pt x="20959" y="2104"/>
                  <a:pt x="21177" y="3188"/>
                </a:cubicBezTo>
              </a:path>
              <a:path w="21177" h="7442" stroke="0" extrusionOk="0">
                <a:moveTo>
                  <a:pt x="20277" y="-1"/>
                </a:moveTo>
                <a:cubicBezTo>
                  <a:pt x="20658" y="1038"/>
                  <a:pt x="20959" y="2104"/>
                  <a:pt x="21177" y="3188"/>
                </a:cubicBezTo>
                <a:lnTo>
                  <a:pt x="0" y="7442"/>
                </a:lnTo>
                <a:lnTo>
                  <a:pt x="20277" y="-1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5943600" y="25908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44°</a:t>
            </a:r>
          </a:p>
        </p:txBody>
      </p:sp>
      <p:graphicFrame>
        <p:nvGraphicFramePr>
          <p:cNvPr id="14380" name="Object 44"/>
          <p:cNvGraphicFramePr>
            <a:graphicFrameLocks noChangeAspect="1"/>
          </p:cNvGraphicFramePr>
          <p:nvPr/>
        </p:nvGraphicFramePr>
        <p:xfrm>
          <a:off x="381000" y="3505200"/>
          <a:ext cx="13112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5" imgW="888614" imgH="393529" progId="Equation.DSMT4">
                  <p:embed/>
                </p:oleObj>
              </mc:Choice>
              <mc:Fallback>
                <p:oleObj name="Equation" r:id="rId5" imgW="888614" imgH="393529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13112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1" name="Object 45"/>
          <p:cNvGraphicFramePr>
            <a:graphicFrameLocks noChangeAspect="1"/>
          </p:cNvGraphicFramePr>
          <p:nvPr/>
        </p:nvGraphicFramePr>
        <p:xfrm>
          <a:off x="381000" y="4191000"/>
          <a:ext cx="13874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7" imgW="939392" imgH="393529" progId="Equation.DSMT4">
                  <p:embed/>
                </p:oleObj>
              </mc:Choice>
              <mc:Fallback>
                <p:oleObj name="Equation" r:id="rId7" imgW="939392" imgH="39352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91000"/>
                        <a:ext cx="1387475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2" name="Object 46"/>
          <p:cNvGraphicFramePr>
            <a:graphicFrameLocks noChangeAspect="1"/>
          </p:cNvGraphicFramePr>
          <p:nvPr/>
        </p:nvGraphicFramePr>
        <p:xfrm>
          <a:off x="381000" y="5029200"/>
          <a:ext cx="1481138" cy="261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9" imgW="1002865" imgH="177723" progId="Equation.DSMT4">
                  <p:embed/>
                </p:oleObj>
              </mc:Choice>
              <mc:Fallback>
                <p:oleObj name="Equation" r:id="rId9" imgW="1002865" imgH="177723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029200"/>
                        <a:ext cx="1481138" cy="261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3" name="Object 47"/>
          <p:cNvGraphicFramePr>
            <a:graphicFrameLocks noChangeAspect="1"/>
          </p:cNvGraphicFramePr>
          <p:nvPr/>
        </p:nvGraphicFramePr>
        <p:xfrm>
          <a:off x="381000" y="5486400"/>
          <a:ext cx="974725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11" imgW="660113" imgH="203112" progId="Equation.DSMT4">
                  <p:embed/>
                </p:oleObj>
              </mc:Choice>
              <mc:Fallback>
                <p:oleObj name="Equation" r:id="rId11" imgW="660113" imgH="203112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486400"/>
                        <a:ext cx="974725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84" name="Object 48"/>
          <p:cNvGraphicFramePr>
            <a:graphicFrameLocks noChangeAspect="1"/>
          </p:cNvGraphicFramePr>
          <p:nvPr/>
        </p:nvGraphicFramePr>
        <p:xfrm>
          <a:off x="381000" y="5943600"/>
          <a:ext cx="202565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13" imgW="1371600" imgH="203200" progId="Equation.DSMT4">
                  <p:embed/>
                </p:oleObj>
              </mc:Choice>
              <mc:Fallback>
                <p:oleObj name="Equation" r:id="rId13" imgW="1371600" imgH="20320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943600"/>
                        <a:ext cx="2025650" cy="298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85" name="Arc 49"/>
          <p:cNvSpPr>
            <a:spLocks/>
          </p:cNvSpPr>
          <p:nvPr/>
        </p:nvSpPr>
        <p:spPr bwMode="auto">
          <a:xfrm>
            <a:off x="7239000" y="2667000"/>
            <a:ext cx="820738" cy="601663"/>
          </a:xfrm>
          <a:custGeom>
            <a:avLst/>
            <a:gdLst>
              <a:gd name="T0" fmla="*/ 0 w 19400"/>
              <a:gd name="T1" fmla="*/ 2147483647 h 14226"/>
              <a:gd name="T2" fmla="*/ 2147483647 w 19400"/>
              <a:gd name="T3" fmla="*/ 0 h 14226"/>
              <a:gd name="T4" fmla="*/ 2147483647 w 19400"/>
              <a:gd name="T5" fmla="*/ 2147483647 h 1422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400" h="14226" fill="none" extrusionOk="0">
                <a:moveTo>
                  <a:pt x="-1" y="4728"/>
                </a:moveTo>
                <a:cubicBezTo>
                  <a:pt x="836" y="3020"/>
                  <a:pt x="1894" y="1430"/>
                  <a:pt x="3146" y="-1"/>
                </a:cubicBezTo>
              </a:path>
              <a:path w="19400" h="14226" stroke="0" extrusionOk="0">
                <a:moveTo>
                  <a:pt x="-1" y="4728"/>
                </a:moveTo>
                <a:cubicBezTo>
                  <a:pt x="836" y="3020"/>
                  <a:pt x="1894" y="1430"/>
                  <a:pt x="3146" y="-1"/>
                </a:cubicBezTo>
                <a:lnTo>
                  <a:pt x="19400" y="14226"/>
                </a:lnTo>
                <a:lnTo>
                  <a:pt x="-1" y="472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6" name="Arc 50"/>
          <p:cNvSpPr>
            <a:spLocks/>
          </p:cNvSpPr>
          <p:nvPr/>
        </p:nvSpPr>
        <p:spPr bwMode="auto">
          <a:xfrm>
            <a:off x="6400800" y="2667000"/>
            <a:ext cx="677863" cy="835025"/>
          </a:xfrm>
          <a:custGeom>
            <a:avLst/>
            <a:gdLst>
              <a:gd name="T0" fmla="*/ 0 w 16011"/>
              <a:gd name="T1" fmla="*/ 2147483647 h 19709"/>
              <a:gd name="T2" fmla="*/ 2147483647 w 16011"/>
              <a:gd name="T3" fmla="*/ 0 h 19709"/>
              <a:gd name="T4" fmla="*/ 2147483647 w 16011"/>
              <a:gd name="T5" fmla="*/ 2147483647 h 1970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6011" h="19709" fill="none" extrusionOk="0">
                <a:moveTo>
                  <a:pt x="-1" y="5210"/>
                </a:moveTo>
                <a:cubicBezTo>
                  <a:pt x="2004" y="2996"/>
                  <a:pt x="4447" y="1222"/>
                  <a:pt x="7172" y="-1"/>
                </a:cubicBezTo>
              </a:path>
              <a:path w="16011" h="19709" stroke="0" extrusionOk="0">
                <a:moveTo>
                  <a:pt x="-1" y="5210"/>
                </a:moveTo>
                <a:cubicBezTo>
                  <a:pt x="2004" y="2996"/>
                  <a:pt x="4447" y="1222"/>
                  <a:pt x="7172" y="-1"/>
                </a:cubicBezTo>
                <a:lnTo>
                  <a:pt x="16011" y="19709"/>
                </a:lnTo>
                <a:lnTo>
                  <a:pt x="-1" y="521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7" name="Arc 51"/>
          <p:cNvSpPr>
            <a:spLocks/>
          </p:cNvSpPr>
          <p:nvPr/>
        </p:nvSpPr>
        <p:spPr bwMode="auto">
          <a:xfrm>
            <a:off x="2057400" y="3048000"/>
            <a:ext cx="228600" cy="6858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8" name="Arc 52"/>
          <p:cNvSpPr>
            <a:spLocks/>
          </p:cNvSpPr>
          <p:nvPr/>
        </p:nvSpPr>
        <p:spPr bwMode="auto">
          <a:xfrm>
            <a:off x="2057400" y="3733800"/>
            <a:ext cx="228600" cy="6858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89" name="Arc 53"/>
          <p:cNvSpPr>
            <a:spLocks/>
          </p:cNvSpPr>
          <p:nvPr/>
        </p:nvSpPr>
        <p:spPr bwMode="auto">
          <a:xfrm>
            <a:off x="2057400" y="4419600"/>
            <a:ext cx="228600" cy="6858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90" name="Arc 54"/>
          <p:cNvSpPr>
            <a:spLocks/>
          </p:cNvSpPr>
          <p:nvPr/>
        </p:nvSpPr>
        <p:spPr bwMode="auto">
          <a:xfrm>
            <a:off x="2057400" y="5105400"/>
            <a:ext cx="228600" cy="5334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91" name="Arc 55"/>
          <p:cNvSpPr>
            <a:spLocks/>
          </p:cNvSpPr>
          <p:nvPr/>
        </p:nvSpPr>
        <p:spPr bwMode="auto">
          <a:xfrm>
            <a:off x="2438400" y="5638800"/>
            <a:ext cx="228600" cy="533400"/>
          </a:xfrm>
          <a:custGeom>
            <a:avLst/>
            <a:gdLst>
              <a:gd name="T0" fmla="*/ 107930441 w 22625"/>
              <a:gd name="T1" fmla="*/ 0 h 43200"/>
              <a:gd name="T2" fmla="*/ 0 w 22625"/>
              <a:gd name="T3" fmla="*/ 2147483647 h 43200"/>
              <a:gd name="T4" fmla="*/ 107930441 w 22625"/>
              <a:gd name="T5" fmla="*/ 2147483647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625" h="43200" fill="none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</a:path>
              <a:path w="22625" h="43200" stroke="0" extrusionOk="0">
                <a:moveTo>
                  <a:pt x="1024" y="0"/>
                </a:moveTo>
                <a:cubicBezTo>
                  <a:pt x="12954" y="0"/>
                  <a:pt x="22625" y="9670"/>
                  <a:pt x="22625" y="21600"/>
                </a:cubicBezTo>
                <a:cubicBezTo>
                  <a:pt x="22625" y="33529"/>
                  <a:pt x="12954" y="43200"/>
                  <a:pt x="1025" y="43200"/>
                </a:cubicBezTo>
                <a:cubicBezTo>
                  <a:pt x="683" y="43200"/>
                  <a:pt x="341" y="43191"/>
                  <a:pt x="0" y="43175"/>
                </a:cubicBezTo>
                <a:lnTo>
                  <a:pt x="1025" y="21600"/>
                </a:lnTo>
                <a:lnTo>
                  <a:pt x="1024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2286000" y="3200400"/>
            <a:ext cx="1219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Substitute</a:t>
            </a: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2209800" y="3733800"/>
            <a:ext cx="1219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Multiply by 4</a:t>
            </a:r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2209800" y="4419600"/>
            <a:ext cx="1524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Work out the fraction</a:t>
            </a: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2286000" y="5181600"/>
            <a:ext cx="1524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Inverse Sine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2590800" y="5638800"/>
            <a:ext cx="2057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1600">
                <a:solidFill>
                  <a:srgbClr val="FF0000"/>
                </a:solidFill>
                <a:latin typeface="Comic Sans MS" pitchFamily="66" charset="0"/>
              </a:rPr>
              <a:t>Work out the other possible value</a:t>
            </a:r>
          </a:p>
        </p:txBody>
      </p:sp>
      <p:graphicFrame>
        <p:nvGraphicFramePr>
          <p:cNvPr id="14398" name="Object 62"/>
          <p:cNvGraphicFramePr>
            <a:graphicFrameLocks noChangeAspect="1"/>
          </p:cNvGraphicFramePr>
          <p:nvPr/>
        </p:nvGraphicFramePr>
        <p:xfrm>
          <a:off x="5562600" y="4114800"/>
          <a:ext cx="222250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15" imgW="1218671" imgH="203112" progId="Equation.DSMT4">
                  <p:embed/>
                </p:oleObj>
              </mc:Choice>
              <mc:Fallback>
                <p:oleObj name="Equation" r:id="rId15" imgW="1218671" imgH="203112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114800"/>
                        <a:ext cx="222250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7" name="Picture 37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15888"/>
            <a:ext cx="969963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4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4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1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65" grpId="0" animBg="1"/>
      <p:bldP spid="14366" grpId="0" animBg="1"/>
      <p:bldP spid="14367" grpId="0" animBg="1"/>
      <p:bldP spid="14368" grpId="0" animBg="1"/>
      <p:bldP spid="14370" grpId="0"/>
      <p:bldP spid="14371" grpId="0"/>
      <p:bldP spid="14372" grpId="0"/>
      <p:bldP spid="14373" grpId="0"/>
      <p:bldP spid="14374" grpId="0"/>
      <p:bldP spid="14375" grpId="0"/>
      <p:bldP spid="14376" grpId="0"/>
      <p:bldP spid="14378" grpId="0" animBg="1"/>
      <p:bldP spid="14379" grpId="0"/>
      <p:bldP spid="14385" grpId="0" animBg="1"/>
      <p:bldP spid="14386" grpId="0" animBg="1"/>
      <p:bldP spid="14387" grpId="0" animBg="1"/>
      <p:bldP spid="14388" grpId="0" animBg="1"/>
      <p:bldP spid="14389" grpId="0" animBg="1"/>
      <p:bldP spid="14390" grpId="0" animBg="1"/>
      <p:bldP spid="14391" grpId="0" animBg="1"/>
      <p:bldP spid="14392" grpId="0"/>
      <p:bldP spid="14393" grpId="0"/>
      <p:bldP spid="14394" grpId="0"/>
      <p:bldP spid="14395" grpId="0"/>
      <p:bldP spid="1439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</TotalTime>
  <Words>1282</Words>
  <Application>Microsoft Office PowerPoint</Application>
  <PresentationFormat>On-screen Show (4:3)</PresentationFormat>
  <Paragraphs>367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Equation</vt:lpstr>
      <vt:lpstr>PowerPoint Presentation</vt:lpstr>
      <vt:lpstr>Introduction</vt:lpstr>
      <vt:lpstr>PowerPoint Presentation</vt:lpstr>
      <vt:lpstr>The Sine and Cosine Rules</vt:lpstr>
      <vt:lpstr>The Sine and Cosine Rules</vt:lpstr>
      <vt:lpstr>The Sine and Cosine Rules</vt:lpstr>
      <vt:lpstr>PowerPoint Presentation</vt:lpstr>
      <vt:lpstr>The Sine and Cosine Rules</vt:lpstr>
      <vt:lpstr>The Sine and Cosine Rules</vt:lpstr>
      <vt:lpstr>PowerPoint Presentation</vt:lpstr>
      <vt:lpstr>The Sine and Cosine Rules</vt:lpstr>
      <vt:lpstr>The Sine and Cosine Rules</vt:lpstr>
      <vt:lpstr>The Sine and Cosine Rules</vt:lpstr>
      <vt:lpstr>The Sine and Cosine Rules</vt:lpstr>
      <vt:lpstr>The Sine and Cosine Rules</vt:lpstr>
      <vt:lpstr>PowerPoint Presentation</vt:lpstr>
      <vt:lpstr>PowerPoint Presentation</vt:lpstr>
      <vt:lpstr>The Sine and Cosine Rules</vt:lpstr>
      <vt:lpstr>The Sine and Cosine Rules</vt:lpstr>
      <vt:lpstr>The Sine and Cosine Rules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soe</cp:lastModifiedBy>
  <cp:revision>70</cp:revision>
  <cp:lastPrinted>1601-01-01T00:00:00Z</cp:lastPrinted>
  <dcterms:created xsi:type="dcterms:W3CDTF">2012-01-21T19:26:14Z</dcterms:created>
  <dcterms:modified xsi:type="dcterms:W3CDTF">2013-11-26T00:34:08Z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