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10" Type="http://schemas.openxmlformats.org/officeDocument/2006/relationships/image" Target="../media/image69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12" Type="http://schemas.openxmlformats.org/officeDocument/2006/relationships/image" Target="../media/image104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11" Type="http://schemas.openxmlformats.org/officeDocument/2006/relationships/image" Target="../media/image103.wmf"/><Relationship Id="rId5" Type="http://schemas.openxmlformats.org/officeDocument/2006/relationships/image" Target="../media/image97.wmf"/><Relationship Id="rId10" Type="http://schemas.openxmlformats.org/officeDocument/2006/relationships/image" Target="../media/image102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61CAB-8143-4B2E-8C97-745D6B9CEA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65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ECC25-FD94-4576-9791-6CDF5A45A4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59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525DF-BE93-4268-8D29-E263823FE8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990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7FC9B-1581-44FE-AA26-820CE94117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42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52A43-B651-4EB7-AB9A-29B5ED2594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725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69518-87DC-41CB-B958-DBAEAF1E3C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14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2CE22-2D71-4EF9-B012-95C607AFCC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98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C6C2-D8A4-4AE4-93C7-69971582A1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870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421C7-6BFA-418C-BE4B-47139D04BA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26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3087E-70B9-4816-8880-76651AA180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71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2C493-9DFA-466D-9C8B-4ED9C52A33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08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66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79EA431-2301-40A8-8AF8-EA73B0AC6F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2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38.wmf"/><Relationship Id="rId19" Type="http://schemas.openxmlformats.org/officeDocument/2006/relationships/image" Target="../media/image1.png"/><Relationship Id="rId4" Type="http://schemas.openxmlformats.org/officeDocument/2006/relationships/image" Target="../media/image35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1.png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6.bin"/><Relationship Id="rId10" Type="http://schemas.openxmlformats.org/officeDocument/2006/relationships/oleObject" Target="../embeddings/oleObject49.bin"/><Relationship Id="rId4" Type="http://schemas.openxmlformats.org/officeDocument/2006/relationships/image" Target="../media/image41.wmf"/><Relationship Id="rId9" Type="http://schemas.openxmlformats.org/officeDocument/2006/relationships/image" Target="../media/image4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9.wmf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65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62.bin"/><Relationship Id="rId17" Type="http://schemas.openxmlformats.org/officeDocument/2006/relationships/image" Target="../media/image58.wmf"/><Relationship Id="rId2" Type="http://schemas.openxmlformats.org/officeDocument/2006/relationships/tags" Target="../tags/tag4.xml"/><Relationship Id="rId16" Type="http://schemas.openxmlformats.org/officeDocument/2006/relationships/oleObject" Target="../embeddings/oleObject64.bin"/><Relationship Id="rId20" Type="http://schemas.openxmlformats.org/officeDocument/2006/relationships/image" Target="../media/image1.png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61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8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63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71.bin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66.bin"/><Relationship Id="rId21" Type="http://schemas.openxmlformats.org/officeDocument/2006/relationships/oleObject" Target="../embeddings/oleObject75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2.bin"/><Relationship Id="rId23" Type="http://schemas.openxmlformats.org/officeDocument/2006/relationships/image" Target="../media/image2.png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74.bin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65.wmf"/><Relationship Id="rId22" Type="http://schemas.openxmlformats.org/officeDocument/2006/relationships/image" Target="../media/image6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74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80.bin"/><Relationship Id="rId2" Type="http://schemas.openxmlformats.org/officeDocument/2006/relationships/tags" Target="../tags/tag5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9.bin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2.wmf"/><Relationship Id="rId1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5" Type="http://schemas.openxmlformats.org/officeDocument/2006/relationships/image" Target="../media/image2.png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oleObject" Target="../embeddings/oleObject92.bin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85.wmf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7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8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99.bin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90.wmf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5" Type="http://schemas.openxmlformats.org/officeDocument/2006/relationships/oleObject" Target="../embeddings/oleObject100.bin"/><Relationship Id="rId10" Type="http://schemas.openxmlformats.org/officeDocument/2006/relationships/image" Target="../media/image89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97.bin"/><Relationship Id="rId14" Type="http://schemas.openxmlformats.org/officeDocument/2006/relationships/image" Target="../media/image9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100.wmf"/><Relationship Id="rId26" Type="http://schemas.openxmlformats.org/officeDocument/2006/relationships/image" Target="../media/image104.wmf"/><Relationship Id="rId3" Type="http://schemas.openxmlformats.org/officeDocument/2006/relationships/oleObject" Target="../embeddings/oleObject101.bin"/><Relationship Id="rId21" Type="http://schemas.openxmlformats.org/officeDocument/2006/relationships/oleObject" Target="../embeddings/oleObject110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97.wmf"/><Relationship Id="rId17" Type="http://schemas.openxmlformats.org/officeDocument/2006/relationships/oleObject" Target="../embeddings/oleObject108.bin"/><Relationship Id="rId25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9.wmf"/><Relationship Id="rId20" Type="http://schemas.openxmlformats.org/officeDocument/2006/relationships/image" Target="../media/image101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105.bin"/><Relationship Id="rId24" Type="http://schemas.openxmlformats.org/officeDocument/2006/relationships/image" Target="../media/image103.wmf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107.bin"/><Relationship Id="rId23" Type="http://schemas.openxmlformats.org/officeDocument/2006/relationships/oleObject" Target="../embeddings/oleObject111.bin"/><Relationship Id="rId10" Type="http://schemas.openxmlformats.org/officeDocument/2006/relationships/image" Target="../media/image96.wmf"/><Relationship Id="rId19" Type="http://schemas.openxmlformats.org/officeDocument/2006/relationships/oleObject" Target="../embeddings/oleObject109.bin"/><Relationship Id="rId4" Type="http://schemas.openxmlformats.org/officeDocument/2006/relationships/image" Target="../media/image93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98.wmf"/><Relationship Id="rId22" Type="http://schemas.openxmlformats.org/officeDocument/2006/relationships/image" Target="../media/image102.wmf"/><Relationship Id="rId27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tags" Target="../tags/tag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24" Type="http://schemas.openxmlformats.org/officeDocument/2006/relationships/image" Target="../media/image1.png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7.wmf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9.wmf"/><Relationship Id="rId2" Type="http://schemas.openxmlformats.org/officeDocument/2006/relationships/tags" Target="../tags/tag3.xml"/><Relationship Id="rId16" Type="http://schemas.openxmlformats.org/officeDocument/2006/relationships/oleObject" Target="../embeddings/oleObject17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4.wmf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image" Target="../media/image1.png"/><Relationship Id="rId10" Type="http://schemas.openxmlformats.org/officeDocument/2006/relationships/image" Target="../media/image28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image" Target="../media/image1.png"/><Relationship Id="rId10" Type="http://schemas.openxmlformats.org/officeDocument/2006/relationships/image" Target="../media/image32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685800" y="3124200"/>
            <a:ext cx="79248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Radian measure and its Applications</a:t>
            </a:r>
          </a:p>
        </p:txBody>
      </p:sp>
      <p:pic>
        <p:nvPicPr>
          <p:cNvPr id="2051" name="Picture 38" descr="radia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25425"/>
            <a:ext cx="2698750" cy="269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51" descr="degr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0" y="3903663"/>
            <a:ext cx="3706813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600200"/>
            <a:ext cx="426878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u="sng" smtClean="0">
                <a:latin typeface="Comic Sans MS" pitchFamily="66" charset="0"/>
              </a:rPr>
              <a:t>Finding the length of an arc is easier when you use radians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endParaRPr lang="en-GB" altLang="en-US" sz="1800" u="sng" smtClean="0">
              <a:latin typeface="Comic Sans MS" pitchFamily="66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6B</a:t>
            </a:r>
          </a:p>
        </p:txBody>
      </p:sp>
      <p:sp>
        <p:nvSpPr>
          <p:cNvPr id="15365" name="Oval 5"/>
          <p:cNvSpPr>
            <a:spLocks noChangeAspect="1" noChangeArrowheads="1"/>
          </p:cNvSpPr>
          <p:nvPr/>
        </p:nvSpPr>
        <p:spPr bwMode="auto">
          <a:xfrm>
            <a:off x="5943600" y="1752600"/>
            <a:ext cx="2025650" cy="202565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6934200" y="21336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6934200" y="27432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8" name="Arc 8"/>
          <p:cNvSpPr>
            <a:spLocks/>
          </p:cNvSpPr>
          <p:nvPr/>
        </p:nvSpPr>
        <p:spPr bwMode="auto">
          <a:xfrm rot="-10561635">
            <a:off x="6551613" y="2590800"/>
            <a:ext cx="571500" cy="215900"/>
          </a:xfrm>
          <a:custGeom>
            <a:avLst/>
            <a:gdLst>
              <a:gd name="T0" fmla="*/ 27331 w 21600"/>
              <a:gd name="T1" fmla="*/ 215900 h 7663"/>
              <a:gd name="T2" fmla="*/ 688 w 21600"/>
              <a:gd name="T3" fmla="*/ 0 h 7663"/>
              <a:gd name="T4" fmla="*/ 571500 w 21600"/>
              <a:gd name="T5" fmla="*/ 29949 h 766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7663" fill="none" extrusionOk="0">
                <a:moveTo>
                  <a:pt x="1033" y="7662"/>
                </a:moveTo>
                <a:cubicBezTo>
                  <a:pt x="348" y="5529"/>
                  <a:pt x="0" y="3303"/>
                  <a:pt x="0" y="1063"/>
                </a:cubicBezTo>
                <a:cubicBezTo>
                  <a:pt x="-1" y="708"/>
                  <a:pt x="8" y="354"/>
                  <a:pt x="26" y="0"/>
                </a:cubicBezTo>
              </a:path>
              <a:path w="21600" h="7663" stroke="0" extrusionOk="0">
                <a:moveTo>
                  <a:pt x="1033" y="7662"/>
                </a:moveTo>
                <a:cubicBezTo>
                  <a:pt x="348" y="5529"/>
                  <a:pt x="0" y="3303"/>
                  <a:pt x="0" y="1063"/>
                </a:cubicBezTo>
                <a:cubicBezTo>
                  <a:pt x="-1" y="708"/>
                  <a:pt x="8" y="354"/>
                  <a:pt x="26" y="0"/>
                </a:cubicBezTo>
                <a:lnTo>
                  <a:pt x="21600" y="1063"/>
                </a:lnTo>
                <a:lnTo>
                  <a:pt x="1033" y="766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0" name="Arc 10"/>
          <p:cNvSpPr>
            <a:spLocks/>
          </p:cNvSpPr>
          <p:nvPr/>
        </p:nvSpPr>
        <p:spPr bwMode="auto">
          <a:xfrm>
            <a:off x="7086600" y="2133600"/>
            <a:ext cx="990600" cy="1127125"/>
          </a:xfrm>
          <a:custGeom>
            <a:avLst/>
            <a:gdLst>
              <a:gd name="T0" fmla="*/ 757259 w 21600"/>
              <a:gd name="T1" fmla="*/ 0 h 24554"/>
              <a:gd name="T2" fmla="*/ 862372 w 21600"/>
              <a:gd name="T3" fmla="*/ 1127125 h 24554"/>
              <a:gd name="T4" fmla="*/ 0 w 21600"/>
              <a:gd name="T5" fmla="*/ 639212 h 2455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4554" fill="none" extrusionOk="0">
                <a:moveTo>
                  <a:pt x="16512" y="-1"/>
                </a:moveTo>
                <a:cubicBezTo>
                  <a:pt x="19797" y="3895"/>
                  <a:pt x="21600" y="8828"/>
                  <a:pt x="21600" y="13925"/>
                </a:cubicBezTo>
                <a:cubicBezTo>
                  <a:pt x="21600" y="17649"/>
                  <a:pt x="20636" y="21311"/>
                  <a:pt x="18803" y="24553"/>
                </a:cubicBezTo>
              </a:path>
              <a:path w="21600" h="24554" stroke="0" extrusionOk="0">
                <a:moveTo>
                  <a:pt x="16512" y="-1"/>
                </a:moveTo>
                <a:cubicBezTo>
                  <a:pt x="19797" y="3895"/>
                  <a:pt x="21600" y="8828"/>
                  <a:pt x="21600" y="13925"/>
                </a:cubicBezTo>
                <a:cubicBezTo>
                  <a:pt x="21600" y="17649"/>
                  <a:pt x="20636" y="21311"/>
                  <a:pt x="18803" y="24553"/>
                </a:cubicBezTo>
                <a:lnTo>
                  <a:pt x="0" y="13925"/>
                </a:lnTo>
                <a:lnTo>
                  <a:pt x="16512" y="-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7086600" y="2514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>
                <a:latin typeface="Comic Sans MS" pitchFamily="66" charset="0"/>
              </a:rPr>
              <a:t>θ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7162800" y="2133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r</a:t>
            </a:r>
            <a:endParaRPr lang="el-GR" altLang="en-US">
              <a:latin typeface="Comic Sans MS" pitchFamily="66" charset="0"/>
            </a:endParaRP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7162800" y="2895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r</a:t>
            </a:r>
            <a:endParaRPr lang="el-GR" altLang="en-US">
              <a:latin typeface="Comic Sans MS" pitchFamily="66" charset="0"/>
            </a:endParaRP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8077200" y="24384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l</a:t>
            </a:r>
            <a:endParaRPr lang="el-GR" altLang="en-US">
              <a:latin typeface="Comic Sans MS" pitchFamily="66" charset="0"/>
            </a:endParaRPr>
          </a:p>
        </p:txBody>
      </p:sp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838200" y="2514600"/>
          <a:ext cx="12954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3" imgW="965200" imgH="393700" progId="Equation.DSMT4">
                  <p:embed/>
                </p:oleObj>
              </mc:Choice>
              <mc:Fallback>
                <p:oleObj name="Equation" r:id="rId3" imgW="965200" imgH="3937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14600"/>
                        <a:ext cx="12954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2590800" y="2514600"/>
          <a:ext cx="1858963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5" imgW="1384300" imgH="419100" progId="Equation.DSMT4">
                  <p:embed/>
                </p:oleObj>
              </mc:Choice>
              <mc:Fallback>
                <p:oleObj name="Equation" r:id="rId5" imgW="1384300" imgH="4191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514600"/>
                        <a:ext cx="1858963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22098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=</a:t>
            </a:r>
          </a:p>
        </p:txBody>
      </p:sp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1676400" y="3276600"/>
          <a:ext cx="5016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7" imgW="317225" imgH="393359" progId="Equation.DSMT4">
                  <p:embed/>
                </p:oleObj>
              </mc:Choice>
              <mc:Fallback>
                <p:oleObj name="Equation" r:id="rId7" imgW="317225" imgH="39335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76600"/>
                        <a:ext cx="50165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9" name="Object 19"/>
          <p:cNvGraphicFramePr>
            <a:graphicFrameLocks noChangeAspect="1"/>
          </p:cNvGraphicFramePr>
          <p:nvPr/>
        </p:nvGraphicFramePr>
        <p:xfrm>
          <a:off x="2590800" y="3276600"/>
          <a:ext cx="381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9" imgW="241195" imgH="393529" progId="Equation.DSMT4">
                  <p:embed/>
                </p:oleObj>
              </mc:Choice>
              <mc:Fallback>
                <p:oleObj name="Equation" r:id="rId9" imgW="241195" imgH="39352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276600"/>
                        <a:ext cx="381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2209800" y="34290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=</a:t>
            </a:r>
          </a:p>
        </p:txBody>
      </p:sp>
      <p:sp>
        <p:nvSpPr>
          <p:cNvPr id="15381" name="Arc 21"/>
          <p:cNvSpPr>
            <a:spLocks/>
          </p:cNvSpPr>
          <p:nvPr/>
        </p:nvSpPr>
        <p:spPr bwMode="auto">
          <a:xfrm>
            <a:off x="3200400" y="3581400"/>
            <a:ext cx="381000" cy="838200"/>
          </a:xfrm>
          <a:custGeom>
            <a:avLst/>
            <a:gdLst>
              <a:gd name="T0" fmla="*/ 0 w 21600"/>
              <a:gd name="T1" fmla="*/ 0 h 43199"/>
              <a:gd name="T2" fmla="*/ 3969 w 21600"/>
              <a:gd name="T3" fmla="*/ 838200 h 43199"/>
              <a:gd name="T4" fmla="*/ 0 w 21600"/>
              <a:gd name="T5" fmla="*/ 41911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1"/>
                  <a:pt x="12065" y="43075"/>
                  <a:pt x="224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1"/>
                  <a:pt x="12065" y="43075"/>
                  <a:pt x="224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5382" name="Object 22"/>
          <p:cNvGraphicFramePr>
            <a:graphicFrameLocks noChangeAspect="1"/>
          </p:cNvGraphicFramePr>
          <p:nvPr/>
        </p:nvGraphicFramePr>
        <p:xfrm>
          <a:off x="1905000" y="4097338"/>
          <a:ext cx="22066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11" imgW="139639" imgH="393529" progId="Equation.DSMT4">
                  <p:embed/>
                </p:oleObj>
              </mc:Choice>
              <mc:Fallback>
                <p:oleObj name="Equation" r:id="rId11" imgW="139639" imgH="39352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097338"/>
                        <a:ext cx="22066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3" name="Object 23"/>
          <p:cNvGraphicFramePr>
            <a:graphicFrameLocks noChangeAspect="1"/>
          </p:cNvGraphicFramePr>
          <p:nvPr/>
        </p:nvGraphicFramePr>
        <p:xfrm>
          <a:off x="2667000" y="4267200"/>
          <a:ext cx="20002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13" imgW="126725" imgH="177415" progId="Equation.DSMT4">
                  <p:embed/>
                </p:oleObj>
              </mc:Choice>
              <mc:Fallback>
                <p:oleObj name="Equation" r:id="rId13" imgW="126725" imgH="177415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267200"/>
                        <a:ext cx="20002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2209800" y="424973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=</a:t>
            </a:r>
          </a:p>
        </p:txBody>
      </p:sp>
      <p:sp>
        <p:nvSpPr>
          <p:cNvPr id="15385" name="Arc 25"/>
          <p:cNvSpPr>
            <a:spLocks/>
          </p:cNvSpPr>
          <p:nvPr/>
        </p:nvSpPr>
        <p:spPr bwMode="auto">
          <a:xfrm>
            <a:off x="3200400" y="4495800"/>
            <a:ext cx="381000" cy="838200"/>
          </a:xfrm>
          <a:custGeom>
            <a:avLst/>
            <a:gdLst>
              <a:gd name="T0" fmla="*/ 0 w 21600"/>
              <a:gd name="T1" fmla="*/ 0 h 43199"/>
              <a:gd name="T2" fmla="*/ 3969 w 21600"/>
              <a:gd name="T3" fmla="*/ 838200 h 43199"/>
              <a:gd name="T4" fmla="*/ 0 w 21600"/>
              <a:gd name="T5" fmla="*/ 41911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1"/>
                  <a:pt x="12065" y="43075"/>
                  <a:pt x="224" y="43198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41"/>
                  <a:pt x="12065" y="43075"/>
                  <a:pt x="224" y="4319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5386" name="Object 26"/>
          <p:cNvGraphicFramePr>
            <a:graphicFrameLocks noChangeAspect="1"/>
          </p:cNvGraphicFramePr>
          <p:nvPr/>
        </p:nvGraphicFramePr>
        <p:xfrm>
          <a:off x="1944688" y="5122863"/>
          <a:ext cx="139700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15" imgW="88669" imgH="177338" progId="Equation.DSMT4">
                  <p:embed/>
                </p:oleObj>
              </mc:Choice>
              <mc:Fallback>
                <p:oleObj name="Equation" r:id="rId15" imgW="88669" imgH="177338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5122863"/>
                        <a:ext cx="139700" cy="280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7" name="Object 27"/>
          <p:cNvGraphicFramePr>
            <a:graphicFrameLocks noChangeAspect="1"/>
          </p:cNvGraphicFramePr>
          <p:nvPr/>
        </p:nvGraphicFramePr>
        <p:xfrm>
          <a:off x="2606675" y="5105400"/>
          <a:ext cx="3206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17" imgW="202936" imgH="177569" progId="Equation.DSMT4">
                  <p:embed/>
                </p:oleObj>
              </mc:Choice>
              <mc:Fallback>
                <p:oleObj name="Equation" r:id="rId17" imgW="202936" imgH="177569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6675" y="5105400"/>
                        <a:ext cx="3206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2209800" y="5105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=</a:t>
            </a:r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3581400" y="3657600"/>
            <a:ext cx="990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Multiply by 2</a:t>
            </a:r>
            <a:r>
              <a:rPr lang="el-GR" altLang="en-US" sz="1600">
                <a:solidFill>
                  <a:srgbClr val="FF0000"/>
                </a:solidFill>
                <a:latin typeface="Comic Sans MS" pitchFamily="66" charset="0"/>
              </a:rPr>
              <a:t>π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3581400" y="4648200"/>
            <a:ext cx="990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Multiply by r</a:t>
            </a:r>
            <a:endParaRPr lang="el-GR" altLang="en-US" sz="16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1828800" y="5029200"/>
            <a:ext cx="1143000" cy="4572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457200" y="5791200"/>
            <a:ext cx="411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(The angle must be in radians!)</a:t>
            </a:r>
          </a:p>
        </p:txBody>
      </p:sp>
      <p:pic>
        <p:nvPicPr>
          <p:cNvPr id="11296" name="Picture 33" descr="radians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25425"/>
            <a:ext cx="12255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nimBg="1"/>
      <p:bldP spid="15366" grpId="0" animBg="1"/>
      <p:bldP spid="15367" grpId="0" animBg="1"/>
      <p:bldP spid="15368" grpId="0" animBg="1"/>
      <p:bldP spid="15370" grpId="0" animBg="1"/>
      <p:bldP spid="15371" grpId="0"/>
      <p:bldP spid="15372" grpId="0"/>
      <p:bldP spid="15373" grpId="0"/>
      <p:bldP spid="15374" grpId="0"/>
      <p:bldP spid="15377" grpId="0"/>
      <p:bldP spid="15380" grpId="0"/>
      <p:bldP spid="15381" grpId="0" animBg="1"/>
      <p:bldP spid="15384" grpId="0"/>
      <p:bldP spid="15385" grpId="0" animBg="1"/>
      <p:bldP spid="15388" grpId="0"/>
      <p:bldP spid="15389" grpId="0"/>
      <p:bldP spid="15390" grpId="0"/>
      <p:bldP spid="15391" grpId="0" animBg="1"/>
      <p:bldP spid="153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600200"/>
            <a:ext cx="426878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u="sng" smtClean="0">
                <a:latin typeface="Comic Sans MS" pitchFamily="66" charset="0"/>
              </a:rPr>
              <a:t>Finding the length of an arc is easier when you use radians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Find the length of the arc of a circle of radius 5.2cm. The arc subtends an angle of 0.8</a:t>
            </a:r>
            <a:r>
              <a:rPr lang="en-GB" altLang="en-US" sz="1800" baseline="40000" smtClean="0">
                <a:latin typeface="Comic Sans MS" pitchFamily="66" charset="0"/>
              </a:rPr>
              <a:t>c</a:t>
            </a:r>
            <a:r>
              <a:rPr lang="en-GB" altLang="en-US" sz="1800" smtClean="0">
                <a:latin typeface="Comic Sans MS" pitchFamily="66" charset="0"/>
              </a:rPr>
              <a:t> at the centre of the circle.</a:t>
            </a:r>
            <a:endParaRPr lang="en-GB" altLang="en-US" sz="1800" u="sng" smtClean="0">
              <a:latin typeface="Comic Sans MS" pitchFamily="66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6B</a:t>
            </a:r>
          </a:p>
        </p:txBody>
      </p:sp>
      <p:graphicFrame>
        <p:nvGraphicFramePr>
          <p:cNvPr id="16409" name="Object 25"/>
          <p:cNvGraphicFramePr>
            <a:graphicFrameLocks noChangeAspect="1"/>
          </p:cNvGraphicFramePr>
          <p:nvPr/>
        </p:nvGraphicFramePr>
        <p:xfrm>
          <a:off x="1752600" y="4114800"/>
          <a:ext cx="139700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3" imgW="88669" imgH="177338" progId="Equation.DSMT4">
                  <p:embed/>
                </p:oleObj>
              </mc:Choice>
              <mc:Fallback>
                <p:oleObj name="Equation" r:id="rId3" imgW="88669" imgH="177338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14800"/>
                        <a:ext cx="139700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0" name="Object 26"/>
          <p:cNvGraphicFramePr>
            <a:graphicFrameLocks noChangeAspect="1"/>
          </p:cNvGraphicFramePr>
          <p:nvPr/>
        </p:nvGraphicFramePr>
        <p:xfrm>
          <a:off x="2438400" y="4114800"/>
          <a:ext cx="3206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5" imgW="202936" imgH="177569" progId="Equation.DSMT4">
                  <p:embed/>
                </p:oleObj>
              </mc:Choice>
              <mc:Fallback>
                <p:oleObj name="Equation" r:id="rId5" imgW="202936" imgH="177569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114800"/>
                        <a:ext cx="3206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2049463" y="4075113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=</a:t>
            </a:r>
          </a:p>
        </p:txBody>
      </p:sp>
      <p:graphicFrame>
        <p:nvGraphicFramePr>
          <p:cNvPr id="16415" name="Object 31"/>
          <p:cNvGraphicFramePr>
            <a:graphicFrameLocks noChangeAspect="1"/>
          </p:cNvGraphicFramePr>
          <p:nvPr/>
        </p:nvGraphicFramePr>
        <p:xfrm>
          <a:off x="1752600" y="4724400"/>
          <a:ext cx="139700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7" imgW="88669" imgH="177338" progId="Equation.DSMT4">
                  <p:embed/>
                </p:oleObj>
              </mc:Choice>
              <mc:Fallback>
                <p:oleObj name="Equation" r:id="rId7" imgW="88669" imgH="177338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724400"/>
                        <a:ext cx="139700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6" name="Object 32"/>
          <p:cNvGraphicFramePr>
            <a:graphicFrameLocks noChangeAspect="1"/>
          </p:cNvGraphicFramePr>
          <p:nvPr/>
        </p:nvGraphicFramePr>
        <p:xfrm>
          <a:off x="2438400" y="4724400"/>
          <a:ext cx="8413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8" imgW="532937" imgH="177646" progId="Equation.DSMT4">
                  <p:embed/>
                </p:oleObj>
              </mc:Choice>
              <mc:Fallback>
                <p:oleObj name="Equation" r:id="rId8" imgW="532937" imgH="177646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724400"/>
                        <a:ext cx="8413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2047875" y="4689475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=</a:t>
            </a:r>
          </a:p>
        </p:txBody>
      </p:sp>
      <p:graphicFrame>
        <p:nvGraphicFramePr>
          <p:cNvPr id="16418" name="Object 34"/>
          <p:cNvGraphicFramePr>
            <a:graphicFrameLocks noChangeAspect="1"/>
          </p:cNvGraphicFramePr>
          <p:nvPr/>
        </p:nvGraphicFramePr>
        <p:xfrm>
          <a:off x="1752600" y="5392738"/>
          <a:ext cx="139700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0" imgW="88669" imgH="177338" progId="Equation.DSMT4">
                  <p:embed/>
                </p:oleObj>
              </mc:Choice>
              <mc:Fallback>
                <p:oleObj name="Equation" r:id="rId10" imgW="88669" imgH="177338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392738"/>
                        <a:ext cx="139700" cy="280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9" name="Object 35"/>
          <p:cNvGraphicFramePr>
            <a:graphicFrameLocks noChangeAspect="1"/>
          </p:cNvGraphicFramePr>
          <p:nvPr/>
        </p:nvGraphicFramePr>
        <p:xfrm>
          <a:off x="2468563" y="5392738"/>
          <a:ext cx="781050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11" imgW="494870" imgH="177646" progId="Equation.DSMT4">
                  <p:embed/>
                </p:oleObj>
              </mc:Choice>
              <mc:Fallback>
                <p:oleObj name="Equation" r:id="rId11" imgW="494870" imgH="17764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5392738"/>
                        <a:ext cx="781050" cy="280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2049463" y="536575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=</a:t>
            </a:r>
          </a:p>
        </p:txBody>
      </p:sp>
      <p:sp>
        <p:nvSpPr>
          <p:cNvPr id="16421" name="Oval 37"/>
          <p:cNvSpPr>
            <a:spLocks noChangeArrowheads="1"/>
          </p:cNvSpPr>
          <p:nvPr/>
        </p:nvSpPr>
        <p:spPr bwMode="auto">
          <a:xfrm>
            <a:off x="1435100" y="5226050"/>
            <a:ext cx="2052638" cy="636588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2303" name="Picture 38" descr="radian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25425"/>
            <a:ext cx="12255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1" grpId="0"/>
      <p:bldP spid="16417" grpId="0"/>
      <p:bldP spid="16420" grpId="0"/>
      <p:bldP spid="164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608138"/>
            <a:ext cx="4268787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u="sng" smtClean="0">
                <a:latin typeface="Comic Sans MS" pitchFamily="66" charset="0"/>
              </a:rPr>
              <a:t>Finding the length of an arc is easier when you use radians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Arc AB of a circle, with centre O and radius r, subtends an angle of </a:t>
            </a:r>
            <a:r>
              <a:rPr lang="el-GR" altLang="en-US" sz="1800" smtClean="0">
                <a:latin typeface="Comic Sans MS" pitchFamily="66" charset="0"/>
              </a:rPr>
              <a:t>θ</a:t>
            </a:r>
            <a:r>
              <a:rPr lang="en-GB" altLang="en-US" sz="1800" smtClean="0">
                <a:latin typeface="Comic Sans MS" pitchFamily="66" charset="0"/>
              </a:rPr>
              <a:t> radians at O. The Perimeter of sector AOB is P cm. Express r in terms of </a:t>
            </a:r>
            <a:r>
              <a:rPr lang="el-GR" altLang="en-US" sz="1800" smtClean="0">
                <a:latin typeface="Comic Sans MS" pitchFamily="66" charset="0"/>
              </a:rPr>
              <a:t>θ</a:t>
            </a:r>
            <a:r>
              <a:rPr lang="en-GB" altLang="en-US" sz="1800" smtClean="0">
                <a:latin typeface="Comic Sans MS" pitchFamily="66" charset="0"/>
              </a:rPr>
              <a:t>.</a:t>
            </a:r>
            <a:endParaRPr lang="el-GR" altLang="en-US" sz="1800" u="sng" smtClean="0">
              <a:latin typeface="Comic Sans MS" pitchFamily="66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6B</a:t>
            </a:r>
          </a:p>
        </p:txBody>
      </p:sp>
      <p:sp>
        <p:nvSpPr>
          <p:cNvPr id="17423" name="Oval 15"/>
          <p:cNvSpPr>
            <a:spLocks noChangeAspect="1" noChangeArrowheads="1"/>
          </p:cNvSpPr>
          <p:nvPr/>
        </p:nvSpPr>
        <p:spPr bwMode="auto">
          <a:xfrm>
            <a:off x="823913" y="4203700"/>
            <a:ext cx="2152650" cy="215265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V="1">
            <a:off x="1873250" y="4554538"/>
            <a:ext cx="806450" cy="725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1865313" y="5280025"/>
            <a:ext cx="823912" cy="727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2035175" y="4591050"/>
            <a:ext cx="5111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r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2062163" y="5568950"/>
            <a:ext cx="5111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r</a:t>
            </a:r>
          </a:p>
        </p:txBody>
      </p:sp>
      <p:sp>
        <p:nvSpPr>
          <p:cNvPr id="17429" name="Arc 21"/>
          <p:cNvSpPr>
            <a:spLocks/>
          </p:cNvSpPr>
          <p:nvPr/>
        </p:nvSpPr>
        <p:spPr bwMode="auto">
          <a:xfrm>
            <a:off x="1128713" y="5127625"/>
            <a:ext cx="914400" cy="300038"/>
          </a:xfrm>
          <a:custGeom>
            <a:avLst/>
            <a:gdLst>
              <a:gd name="T0" fmla="*/ 906484 w 21600"/>
              <a:gd name="T1" fmla="*/ 0 h 7099"/>
              <a:gd name="T2" fmla="*/ 896408 w 21600"/>
              <a:gd name="T3" fmla="*/ 300038 h 7099"/>
              <a:gd name="T4" fmla="*/ 0 w 21600"/>
              <a:gd name="T5" fmla="*/ 119821 h 70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7099" fill="none" extrusionOk="0">
                <a:moveTo>
                  <a:pt x="21413" y="-1"/>
                </a:moveTo>
                <a:cubicBezTo>
                  <a:pt x="21537" y="939"/>
                  <a:pt x="21600" y="1886"/>
                  <a:pt x="21600" y="2835"/>
                </a:cubicBezTo>
                <a:cubicBezTo>
                  <a:pt x="21600" y="4266"/>
                  <a:pt x="21457" y="5695"/>
                  <a:pt x="21174" y="7098"/>
                </a:cubicBezTo>
              </a:path>
              <a:path w="21600" h="7099" stroke="0" extrusionOk="0">
                <a:moveTo>
                  <a:pt x="21413" y="-1"/>
                </a:moveTo>
                <a:cubicBezTo>
                  <a:pt x="21537" y="939"/>
                  <a:pt x="21600" y="1886"/>
                  <a:pt x="21600" y="2835"/>
                </a:cubicBezTo>
                <a:cubicBezTo>
                  <a:pt x="21600" y="4266"/>
                  <a:pt x="21457" y="5695"/>
                  <a:pt x="21174" y="7098"/>
                </a:cubicBezTo>
                <a:lnTo>
                  <a:pt x="0" y="2835"/>
                </a:lnTo>
                <a:lnTo>
                  <a:pt x="21413" y="-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2025650" y="5081588"/>
            <a:ext cx="331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>
                <a:latin typeface="Comic Sans MS" pitchFamily="66" charset="0"/>
              </a:rPr>
              <a:t>θ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2698750" y="4265613"/>
            <a:ext cx="3143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2717800" y="5889625"/>
            <a:ext cx="314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B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1541463" y="5099050"/>
            <a:ext cx="314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O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6553200" y="1828800"/>
            <a:ext cx="1828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Length AB = r</a:t>
            </a:r>
            <a:r>
              <a:rPr lang="el-GR" altLang="en-US">
                <a:latin typeface="Comic Sans MS" pitchFamily="66" charset="0"/>
              </a:rPr>
              <a:t>θ</a:t>
            </a:r>
          </a:p>
        </p:txBody>
      </p:sp>
      <p:graphicFrame>
        <p:nvGraphicFramePr>
          <p:cNvPr id="17435" name="Object 27"/>
          <p:cNvGraphicFramePr>
            <a:graphicFrameLocks noChangeAspect="1"/>
          </p:cNvGraphicFramePr>
          <p:nvPr/>
        </p:nvGraphicFramePr>
        <p:xfrm>
          <a:off x="6629400" y="2514600"/>
          <a:ext cx="5397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3" imgW="266353" imgH="164885" progId="Equation.DSMT4">
                  <p:embed/>
                </p:oleObj>
              </mc:Choice>
              <mc:Fallback>
                <p:oleObj name="Equation" r:id="rId3" imgW="266353" imgH="164885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514600"/>
                        <a:ext cx="5397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6" name="Object 28"/>
          <p:cNvGraphicFramePr>
            <a:graphicFrameLocks noChangeAspect="1"/>
          </p:cNvGraphicFramePr>
          <p:nvPr/>
        </p:nvGraphicFramePr>
        <p:xfrm>
          <a:off x="7239000" y="2514600"/>
          <a:ext cx="411163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5" imgW="202936" imgH="177569" progId="Equation.DSMT4">
                  <p:embed/>
                </p:oleObj>
              </mc:Choice>
              <mc:Fallback>
                <p:oleObj name="Equation" r:id="rId5" imgW="202936" imgH="177569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514600"/>
                        <a:ext cx="411163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7" name="Object 29"/>
          <p:cNvGraphicFramePr>
            <a:graphicFrameLocks noChangeAspect="1"/>
          </p:cNvGraphicFramePr>
          <p:nvPr/>
        </p:nvGraphicFramePr>
        <p:xfrm>
          <a:off x="7696200" y="2514600"/>
          <a:ext cx="6683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7" imgW="330057" imgH="165028" progId="Equation.DSMT4">
                  <p:embed/>
                </p:oleObj>
              </mc:Choice>
              <mc:Fallback>
                <p:oleObj name="Equation" r:id="rId7" imgW="330057" imgH="165028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2514600"/>
                        <a:ext cx="66833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8" name="Object 30"/>
          <p:cNvGraphicFramePr>
            <a:graphicFrameLocks noChangeAspect="1"/>
          </p:cNvGraphicFramePr>
          <p:nvPr/>
        </p:nvGraphicFramePr>
        <p:xfrm>
          <a:off x="6629400" y="3124200"/>
          <a:ext cx="5397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9" imgW="266353" imgH="164885" progId="Equation.DSMT4">
                  <p:embed/>
                </p:oleObj>
              </mc:Choice>
              <mc:Fallback>
                <p:oleObj name="Equation" r:id="rId9" imgW="266353" imgH="164885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124200"/>
                        <a:ext cx="5397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9" name="Object 31"/>
          <p:cNvGraphicFramePr>
            <a:graphicFrameLocks noChangeAspect="1"/>
          </p:cNvGraphicFramePr>
          <p:nvPr/>
        </p:nvGraphicFramePr>
        <p:xfrm>
          <a:off x="7239000" y="3124200"/>
          <a:ext cx="12588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11" imgW="622030" imgH="203112" progId="Equation.DSMT4">
                  <p:embed/>
                </p:oleObj>
              </mc:Choice>
              <mc:Fallback>
                <p:oleObj name="Equation" r:id="rId11" imgW="622030" imgH="203112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124200"/>
                        <a:ext cx="1258888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0" name="Object 32"/>
          <p:cNvGraphicFramePr>
            <a:graphicFrameLocks noChangeAspect="1"/>
          </p:cNvGraphicFramePr>
          <p:nvPr/>
        </p:nvGraphicFramePr>
        <p:xfrm>
          <a:off x="6172200" y="3810000"/>
          <a:ext cx="141287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13" imgW="698500" imgH="419100" progId="Equation.DSMT4">
                  <p:embed/>
                </p:oleObj>
              </mc:Choice>
              <mc:Fallback>
                <p:oleObj name="Equation" r:id="rId13" imgW="698500" imgH="4191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810000"/>
                        <a:ext cx="1412875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41" name="Object 33"/>
          <p:cNvGraphicFramePr>
            <a:graphicFrameLocks noChangeAspect="1"/>
          </p:cNvGraphicFramePr>
          <p:nvPr/>
        </p:nvGraphicFramePr>
        <p:xfrm>
          <a:off x="7620000" y="4114800"/>
          <a:ext cx="230188" cy="25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15" imgW="114102" imgH="126780" progId="Equation.DSMT4">
                  <p:embed/>
                </p:oleObj>
              </mc:Choice>
              <mc:Fallback>
                <p:oleObj name="Equation" r:id="rId15" imgW="114102" imgH="1267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4114800"/>
                        <a:ext cx="230188" cy="25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29718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r</a:t>
            </a:r>
            <a:r>
              <a:rPr lang="el-GR" altLang="en-US">
                <a:latin typeface="Comic Sans MS" pitchFamily="66" charset="0"/>
              </a:rPr>
              <a:t>θ</a:t>
            </a:r>
          </a:p>
        </p:txBody>
      </p:sp>
      <p:sp>
        <p:nvSpPr>
          <p:cNvPr id="17443" name="Arc 35"/>
          <p:cNvSpPr>
            <a:spLocks/>
          </p:cNvSpPr>
          <p:nvPr/>
        </p:nvSpPr>
        <p:spPr bwMode="auto">
          <a:xfrm flipH="1">
            <a:off x="5648325" y="2689225"/>
            <a:ext cx="304800" cy="6858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685800 h 43200"/>
              <a:gd name="T4" fmla="*/ 0 w 21600"/>
              <a:gd name="T5" fmla="*/ 3429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44" name="Arc 36"/>
          <p:cNvSpPr>
            <a:spLocks/>
          </p:cNvSpPr>
          <p:nvPr/>
        </p:nvSpPr>
        <p:spPr bwMode="auto">
          <a:xfrm flipH="1">
            <a:off x="5638800" y="3505200"/>
            <a:ext cx="304800" cy="6858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685800 h 43200"/>
              <a:gd name="T4" fmla="*/ 0 w 21600"/>
              <a:gd name="T5" fmla="*/ 3429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4648200" y="2833688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4724400" y="3581400"/>
            <a:ext cx="990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(</a:t>
            </a:r>
            <a:r>
              <a:rPr lang="el-GR" altLang="en-US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+ 2)</a:t>
            </a:r>
            <a:endParaRPr lang="el-GR" altLang="en-US" sz="14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3340" name="Picture 39" descr="radians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25425"/>
            <a:ext cx="12255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7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3" grpId="0" animBg="1"/>
      <p:bldP spid="17424" grpId="0" animBg="1"/>
      <p:bldP spid="17425" grpId="0" animBg="1"/>
      <p:bldP spid="17427" grpId="0"/>
      <p:bldP spid="17428" grpId="0"/>
      <p:bldP spid="17429" grpId="0" animBg="1"/>
      <p:bldP spid="17430" grpId="0"/>
      <p:bldP spid="17431" grpId="0"/>
      <p:bldP spid="17432" grpId="0"/>
      <p:bldP spid="17433" grpId="0"/>
      <p:bldP spid="17434" grpId="0" animBg="1"/>
      <p:bldP spid="17443" grpId="0" animBg="1"/>
      <p:bldP spid="17444" grpId="0" animBg="1"/>
      <p:bldP spid="17445" grpId="0"/>
      <p:bldP spid="174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2400" y="1600200"/>
            <a:ext cx="4268788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u="sng" smtClean="0">
                <a:latin typeface="Comic Sans MS" pitchFamily="66" charset="0"/>
              </a:rPr>
              <a:t>Finding the length of an arc is easier when you use radians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The border of a garden pond consists of a straight edge AB of length 2.4m, and a curved part C, as shown in the diagram below. The curved part is an arc of a circle, centre O and radius 2m. Find the length of C.</a:t>
            </a:r>
            <a:endParaRPr lang="el-GR" altLang="en-US" sz="1600" u="sng" smtClean="0">
              <a:latin typeface="Comic Sans MS" pitchFamily="66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6B</a:t>
            </a:r>
          </a:p>
        </p:txBody>
      </p:sp>
      <p:sp>
        <p:nvSpPr>
          <p:cNvPr id="18460" name="Arc 28"/>
          <p:cNvSpPr>
            <a:spLocks noChangeAspect="1"/>
          </p:cNvSpPr>
          <p:nvPr/>
        </p:nvSpPr>
        <p:spPr bwMode="auto">
          <a:xfrm rot="8771966">
            <a:off x="1071563" y="4446588"/>
            <a:ext cx="1828800" cy="1825625"/>
          </a:xfrm>
          <a:custGeom>
            <a:avLst/>
            <a:gdLst>
              <a:gd name="T0" fmla="*/ 1784265 w 43200"/>
              <a:gd name="T1" fmla="*/ 629716 h 43139"/>
              <a:gd name="T2" fmla="*/ 845947 w 43200"/>
              <a:gd name="T3" fmla="*/ 0 h 43139"/>
              <a:gd name="T4" fmla="*/ 914400 w 43200"/>
              <a:gd name="T5" fmla="*/ 911522 h 4313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00" h="43139" fill="none" extrusionOk="0">
                <a:moveTo>
                  <a:pt x="42147" y="14880"/>
                </a:moveTo>
                <a:cubicBezTo>
                  <a:pt x="42844" y="17030"/>
                  <a:pt x="43200" y="19277"/>
                  <a:pt x="43200" y="21539"/>
                </a:cubicBezTo>
                <a:cubicBezTo>
                  <a:pt x="43200" y="33468"/>
                  <a:pt x="33529" y="43139"/>
                  <a:pt x="21600" y="43139"/>
                </a:cubicBezTo>
                <a:cubicBezTo>
                  <a:pt x="9670" y="43139"/>
                  <a:pt x="0" y="33468"/>
                  <a:pt x="0" y="21539"/>
                </a:cubicBezTo>
                <a:cubicBezTo>
                  <a:pt x="-1" y="10236"/>
                  <a:pt x="8712" y="845"/>
                  <a:pt x="19982" y="-1"/>
                </a:cubicBezTo>
              </a:path>
              <a:path w="43200" h="43139" stroke="0" extrusionOk="0">
                <a:moveTo>
                  <a:pt x="42147" y="14880"/>
                </a:moveTo>
                <a:cubicBezTo>
                  <a:pt x="42844" y="17030"/>
                  <a:pt x="43200" y="19277"/>
                  <a:pt x="43200" y="21539"/>
                </a:cubicBezTo>
                <a:cubicBezTo>
                  <a:pt x="43200" y="33468"/>
                  <a:pt x="33529" y="43139"/>
                  <a:pt x="21600" y="43139"/>
                </a:cubicBezTo>
                <a:cubicBezTo>
                  <a:pt x="9670" y="43139"/>
                  <a:pt x="0" y="33468"/>
                  <a:pt x="0" y="21539"/>
                </a:cubicBezTo>
                <a:cubicBezTo>
                  <a:pt x="-1" y="10236"/>
                  <a:pt x="8712" y="845"/>
                  <a:pt x="19982" y="-1"/>
                </a:cubicBezTo>
                <a:lnTo>
                  <a:pt x="21600" y="21539"/>
                </a:lnTo>
                <a:lnTo>
                  <a:pt x="42147" y="14880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61" name="Line 29"/>
          <p:cNvSpPr>
            <a:spLocks noChangeShapeType="1"/>
          </p:cNvSpPr>
          <p:nvPr/>
        </p:nvSpPr>
        <p:spPr bwMode="auto">
          <a:xfrm>
            <a:off x="1414463" y="6072188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 flipV="1">
            <a:off x="1408113" y="5395913"/>
            <a:ext cx="582612" cy="671512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 flipH="1" flipV="1">
            <a:off x="1981200" y="5395913"/>
            <a:ext cx="582613" cy="671512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1811338" y="5430838"/>
            <a:ext cx="3571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O</a:t>
            </a:r>
          </a:p>
        </p:txBody>
      </p:sp>
      <p:sp>
        <p:nvSpPr>
          <p:cNvPr id="18466" name="Oval 34"/>
          <p:cNvSpPr>
            <a:spLocks noChangeArrowheads="1"/>
          </p:cNvSpPr>
          <p:nvPr/>
        </p:nvSpPr>
        <p:spPr bwMode="auto">
          <a:xfrm>
            <a:off x="1962150" y="5386388"/>
            <a:ext cx="44450" cy="44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7" name="Text Box 35"/>
          <p:cNvSpPr txBox="1">
            <a:spLocks noChangeArrowheads="1"/>
          </p:cNvSpPr>
          <p:nvPr/>
        </p:nvSpPr>
        <p:spPr bwMode="auto">
          <a:xfrm>
            <a:off x="1157288" y="6029325"/>
            <a:ext cx="4032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</a:t>
            </a:r>
          </a:p>
        </p:txBody>
      </p:sp>
      <p:sp>
        <p:nvSpPr>
          <p:cNvPr id="18469" name="Text Box 37"/>
          <p:cNvSpPr txBox="1">
            <a:spLocks noChangeArrowheads="1"/>
          </p:cNvSpPr>
          <p:nvPr/>
        </p:nvSpPr>
        <p:spPr bwMode="auto">
          <a:xfrm>
            <a:off x="2465388" y="6022975"/>
            <a:ext cx="4032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</a:t>
            </a:r>
          </a:p>
        </p:txBody>
      </p:sp>
      <p:sp>
        <p:nvSpPr>
          <p:cNvPr id="18470" name="Line 38"/>
          <p:cNvSpPr>
            <a:spLocks noChangeShapeType="1"/>
          </p:cNvSpPr>
          <p:nvPr/>
        </p:nvSpPr>
        <p:spPr bwMode="auto">
          <a:xfrm flipV="1">
            <a:off x="1423988" y="6148388"/>
            <a:ext cx="1131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71" name="Text Box 39"/>
          <p:cNvSpPr txBox="1">
            <a:spLocks noChangeArrowheads="1"/>
          </p:cNvSpPr>
          <p:nvPr/>
        </p:nvSpPr>
        <p:spPr bwMode="auto">
          <a:xfrm>
            <a:off x="1668463" y="6156325"/>
            <a:ext cx="735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2.4m</a:t>
            </a:r>
          </a:p>
        </p:txBody>
      </p:sp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2187575" y="5411788"/>
            <a:ext cx="636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2m</a:t>
            </a:r>
          </a:p>
        </p:txBody>
      </p:sp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1371600" y="5410200"/>
            <a:ext cx="636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2m</a:t>
            </a:r>
          </a:p>
        </p:txBody>
      </p:sp>
      <p:sp>
        <p:nvSpPr>
          <p:cNvPr id="18474" name="Arc 42"/>
          <p:cNvSpPr>
            <a:spLocks/>
          </p:cNvSpPr>
          <p:nvPr/>
        </p:nvSpPr>
        <p:spPr bwMode="auto">
          <a:xfrm rot="9415615">
            <a:off x="955675" y="4349750"/>
            <a:ext cx="2035175" cy="1962150"/>
          </a:xfrm>
          <a:custGeom>
            <a:avLst/>
            <a:gdLst>
              <a:gd name="T0" fmla="*/ 1943168 w 43200"/>
              <a:gd name="T1" fmla="*/ 529077 h 41863"/>
              <a:gd name="T2" fmla="*/ 665154 w 43200"/>
              <a:gd name="T3" fmla="*/ 0 h 41863"/>
              <a:gd name="T4" fmla="*/ 1017588 w 43200"/>
              <a:gd name="T5" fmla="*/ 949742 h 4186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00" h="41863" fill="none" extrusionOk="0">
                <a:moveTo>
                  <a:pt x="41247" y="11287"/>
                </a:moveTo>
                <a:cubicBezTo>
                  <a:pt x="42533" y="14105"/>
                  <a:pt x="43200" y="17165"/>
                  <a:pt x="43200" y="20263"/>
                </a:cubicBezTo>
                <a:cubicBezTo>
                  <a:pt x="43200" y="32192"/>
                  <a:pt x="33529" y="41863"/>
                  <a:pt x="21600" y="41863"/>
                </a:cubicBezTo>
                <a:cubicBezTo>
                  <a:pt x="9670" y="41863"/>
                  <a:pt x="0" y="32192"/>
                  <a:pt x="0" y="20263"/>
                </a:cubicBezTo>
                <a:cubicBezTo>
                  <a:pt x="-1" y="11218"/>
                  <a:pt x="5634" y="3132"/>
                  <a:pt x="14118" y="-1"/>
                </a:cubicBezTo>
              </a:path>
              <a:path w="43200" h="41863" stroke="0" extrusionOk="0">
                <a:moveTo>
                  <a:pt x="41247" y="11287"/>
                </a:moveTo>
                <a:cubicBezTo>
                  <a:pt x="42533" y="14105"/>
                  <a:pt x="43200" y="17165"/>
                  <a:pt x="43200" y="20263"/>
                </a:cubicBezTo>
                <a:cubicBezTo>
                  <a:pt x="43200" y="32192"/>
                  <a:pt x="33529" y="41863"/>
                  <a:pt x="21600" y="41863"/>
                </a:cubicBezTo>
                <a:cubicBezTo>
                  <a:pt x="9670" y="41863"/>
                  <a:pt x="0" y="32192"/>
                  <a:pt x="0" y="20263"/>
                </a:cubicBezTo>
                <a:cubicBezTo>
                  <a:pt x="-1" y="11218"/>
                  <a:pt x="5634" y="3132"/>
                  <a:pt x="14118" y="-1"/>
                </a:cubicBezTo>
                <a:lnTo>
                  <a:pt x="21600" y="20263"/>
                </a:lnTo>
                <a:lnTo>
                  <a:pt x="41247" y="11287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75" name="Text Box 43"/>
          <p:cNvSpPr txBox="1">
            <a:spLocks noChangeArrowheads="1"/>
          </p:cNvSpPr>
          <p:nvPr/>
        </p:nvSpPr>
        <p:spPr bwMode="auto">
          <a:xfrm>
            <a:off x="1828800" y="4076700"/>
            <a:ext cx="439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</a:t>
            </a:r>
          </a:p>
        </p:txBody>
      </p:sp>
      <p:sp>
        <p:nvSpPr>
          <p:cNvPr id="18476" name="Arc 44"/>
          <p:cNvSpPr>
            <a:spLocks/>
          </p:cNvSpPr>
          <p:nvPr/>
        </p:nvSpPr>
        <p:spPr bwMode="auto">
          <a:xfrm rot="9443308">
            <a:off x="1760538" y="5248275"/>
            <a:ext cx="430212" cy="373063"/>
          </a:xfrm>
          <a:custGeom>
            <a:avLst/>
            <a:gdLst>
              <a:gd name="T0" fmla="*/ 420174 w 43200"/>
              <a:gd name="T1" fmla="*/ 116018 h 40815"/>
              <a:gd name="T2" fmla="*/ 116844 w 43200"/>
              <a:gd name="T3" fmla="*/ 0 h 40815"/>
              <a:gd name="T4" fmla="*/ 215106 w 43200"/>
              <a:gd name="T5" fmla="*/ 175632 h 4081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00" h="40815" fill="none" extrusionOk="0">
                <a:moveTo>
                  <a:pt x="42191" y="12693"/>
                </a:moveTo>
                <a:cubicBezTo>
                  <a:pt x="42859" y="14802"/>
                  <a:pt x="43200" y="17002"/>
                  <a:pt x="43200" y="19215"/>
                </a:cubicBezTo>
                <a:cubicBezTo>
                  <a:pt x="43200" y="31144"/>
                  <a:pt x="33529" y="40815"/>
                  <a:pt x="21600" y="40815"/>
                </a:cubicBezTo>
                <a:cubicBezTo>
                  <a:pt x="9670" y="40815"/>
                  <a:pt x="0" y="31144"/>
                  <a:pt x="0" y="19215"/>
                </a:cubicBezTo>
                <a:cubicBezTo>
                  <a:pt x="-1" y="11117"/>
                  <a:pt x="4529" y="3699"/>
                  <a:pt x="11733" y="0"/>
                </a:cubicBezTo>
              </a:path>
              <a:path w="43200" h="40815" stroke="0" extrusionOk="0">
                <a:moveTo>
                  <a:pt x="42191" y="12693"/>
                </a:moveTo>
                <a:cubicBezTo>
                  <a:pt x="42859" y="14802"/>
                  <a:pt x="43200" y="17002"/>
                  <a:pt x="43200" y="19215"/>
                </a:cubicBezTo>
                <a:cubicBezTo>
                  <a:pt x="43200" y="31144"/>
                  <a:pt x="33529" y="40815"/>
                  <a:pt x="21600" y="40815"/>
                </a:cubicBezTo>
                <a:cubicBezTo>
                  <a:pt x="9670" y="40815"/>
                  <a:pt x="0" y="31144"/>
                  <a:pt x="0" y="19215"/>
                </a:cubicBezTo>
                <a:cubicBezTo>
                  <a:pt x="-1" y="11117"/>
                  <a:pt x="4529" y="3699"/>
                  <a:pt x="11733" y="0"/>
                </a:cubicBezTo>
                <a:lnTo>
                  <a:pt x="21600" y="19215"/>
                </a:lnTo>
                <a:lnTo>
                  <a:pt x="42191" y="12693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77" name="Text Box 45"/>
          <p:cNvSpPr txBox="1">
            <a:spLocks noChangeArrowheads="1"/>
          </p:cNvSpPr>
          <p:nvPr/>
        </p:nvSpPr>
        <p:spPr bwMode="auto">
          <a:xfrm>
            <a:off x="1846263" y="4938713"/>
            <a:ext cx="3413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>
                <a:latin typeface="Comic Sans MS" pitchFamily="66" charset="0"/>
              </a:rPr>
              <a:t>θ</a:t>
            </a: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431800" y="6521450"/>
            <a:ext cx="3343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(We need to work out angle </a:t>
            </a:r>
            <a:r>
              <a:rPr lang="el-GR" altLang="en-US" sz="16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)</a:t>
            </a:r>
            <a:endParaRPr lang="el-GR" altLang="en-US" sz="16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79" name="Line 47"/>
          <p:cNvSpPr>
            <a:spLocks noChangeShapeType="1"/>
          </p:cNvSpPr>
          <p:nvPr/>
        </p:nvSpPr>
        <p:spPr bwMode="auto">
          <a:xfrm>
            <a:off x="7058025" y="2794000"/>
            <a:ext cx="9509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80" name="Line 48"/>
          <p:cNvSpPr>
            <a:spLocks noChangeShapeType="1"/>
          </p:cNvSpPr>
          <p:nvPr/>
        </p:nvSpPr>
        <p:spPr bwMode="auto">
          <a:xfrm flipV="1">
            <a:off x="7067550" y="1835150"/>
            <a:ext cx="930275" cy="9509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81" name="Line 49"/>
          <p:cNvSpPr>
            <a:spLocks noChangeShapeType="1"/>
          </p:cNvSpPr>
          <p:nvPr/>
        </p:nvSpPr>
        <p:spPr bwMode="auto">
          <a:xfrm flipH="1" flipV="1">
            <a:off x="8001000" y="1817688"/>
            <a:ext cx="949325" cy="968375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82" name="Line 50"/>
          <p:cNvSpPr>
            <a:spLocks noChangeShapeType="1"/>
          </p:cNvSpPr>
          <p:nvPr/>
        </p:nvSpPr>
        <p:spPr bwMode="auto">
          <a:xfrm>
            <a:off x="8008938" y="2794000"/>
            <a:ext cx="923925" cy="0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83" name="Line 51"/>
          <p:cNvSpPr>
            <a:spLocks noChangeShapeType="1"/>
          </p:cNvSpPr>
          <p:nvPr/>
        </p:nvSpPr>
        <p:spPr bwMode="auto">
          <a:xfrm flipH="1" flipV="1">
            <a:off x="8001000" y="1828800"/>
            <a:ext cx="1588" cy="976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84" name="Text Box 52"/>
          <p:cNvSpPr txBox="1">
            <a:spLocks noChangeArrowheads="1"/>
          </p:cNvSpPr>
          <p:nvPr/>
        </p:nvSpPr>
        <p:spPr bwMode="auto">
          <a:xfrm>
            <a:off x="7148513" y="2008188"/>
            <a:ext cx="492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2m</a:t>
            </a:r>
          </a:p>
        </p:txBody>
      </p:sp>
      <p:sp>
        <p:nvSpPr>
          <p:cNvPr id="18485" name="Text Box 53"/>
          <p:cNvSpPr txBox="1">
            <a:spLocks noChangeArrowheads="1"/>
          </p:cNvSpPr>
          <p:nvPr/>
        </p:nvSpPr>
        <p:spPr bwMode="auto">
          <a:xfrm>
            <a:off x="7246938" y="2797175"/>
            <a:ext cx="6905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1.2m</a:t>
            </a:r>
          </a:p>
        </p:txBody>
      </p:sp>
      <p:sp>
        <p:nvSpPr>
          <p:cNvPr id="18486" name="Rectangle 54"/>
          <p:cNvSpPr>
            <a:spLocks noChangeArrowheads="1"/>
          </p:cNvSpPr>
          <p:nvPr/>
        </p:nvSpPr>
        <p:spPr bwMode="auto">
          <a:xfrm>
            <a:off x="7883525" y="2643188"/>
            <a:ext cx="125413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87" name="Arc 55"/>
          <p:cNvSpPr>
            <a:spLocks/>
          </p:cNvSpPr>
          <p:nvPr/>
        </p:nvSpPr>
        <p:spPr bwMode="auto">
          <a:xfrm>
            <a:off x="7847013" y="1225550"/>
            <a:ext cx="485775" cy="849313"/>
          </a:xfrm>
          <a:custGeom>
            <a:avLst/>
            <a:gdLst>
              <a:gd name="T0" fmla="*/ 149613 w 11468"/>
              <a:gd name="T1" fmla="*/ 849313 h 20089"/>
              <a:gd name="T2" fmla="*/ 0 w 11468"/>
              <a:gd name="T3" fmla="*/ 773848 h 20089"/>
              <a:gd name="T4" fmla="*/ 485775 w 11468"/>
              <a:gd name="T5" fmla="*/ 0 h 200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468" h="20089" fill="none" extrusionOk="0">
                <a:moveTo>
                  <a:pt x="3531" y="20089"/>
                </a:moveTo>
                <a:cubicBezTo>
                  <a:pt x="2302" y="19603"/>
                  <a:pt x="1120" y="19006"/>
                  <a:pt x="-1" y="18304"/>
                </a:cubicBezTo>
              </a:path>
              <a:path w="11468" h="20089" stroke="0" extrusionOk="0">
                <a:moveTo>
                  <a:pt x="3531" y="20089"/>
                </a:moveTo>
                <a:cubicBezTo>
                  <a:pt x="2302" y="19603"/>
                  <a:pt x="1120" y="19006"/>
                  <a:pt x="-1" y="18304"/>
                </a:cubicBezTo>
                <a:lnTo>
                  <a:pt x="11468" y="0"/>
                </a:lnTo>
                <a:lnTo>
                  <a:pt x="3531" y="20089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89" name="Text Box 57"/>
          <p:cNvSpPr txBox="1">
            <a:spLocks noChangeArrowheads="1"/>
          </p:cNvSpPr>
          <p:nvPr/>
        </p:nvSpPr>
        <p:spPr bwMode="auto">
          <a:xfrm>
            <a:off x="7335838" y="3027363"/>
            <a:ext cx="573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(O)</a:t>
            </a:r>
          </a:p>
        </p:txBody>
      </p:sp>
      <p:sp>
        <p:nvSpPr>
          <p:cNvPr id="18490" name="Text Box 58"/>
          <p:cNvSpPr txBox="1">
            <a:spLocks noChangeArrowheads="1"/>
          </p:cNvSpPr>
          <p:nvPr/>
        </p:nvSpPr>
        <p:spPr bwMode="auto">
          <a:xfrm>
            <a:off x="7173913" y="1754188"/>
            <a:ext cx="4937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(H)</a:t>
            </a:r>
          </a:p>
        </p:txBody>
      </p:sp>
      <p:graphicFrame>
        <p:nvGraphicFramePr>
          <p:cNvPr id="18491" name="Object 59"/>
          <p:cNvGraphicFramePr>
            <a:graphicFrameLocks noChangeAspect="1"/>
          </p:cNvGraphicFramePr>
          <p:nvPr/>
        </p:nvGraphicFramePr>
        <p:xfrm>
          <a:off x="5638800" y="1600200"/>
          <a:ext cx="9731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3" name="Equation" r:id="rId4" imgW="736600" imgH="419100" progId="Equation.DSMT4">
                  <p:embed/>
                </p:oleObj>
              </mc:Choice>
              <mc:Fallback>
                <p:oleObj name="Equation" r:id="rId4" imgW="736600" imgH="41910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600200"/>
                        <a:ext cx="973138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92" name="Object 60"/>
          <p:cNvGraphicFramePr>
            <a:graphicFrameLocks noChangeAspect="1"/>
          </p:cNvGraphicFramePr>
          <p:nvPr/>
        </p:nvGraphicFramePr>
        <p:xfrm>
          <a:off x="5646738" y="2133600"/>
          <a:ext cx="889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4" name="Equation" r:id="rId6" imgW="672808" imgH="393529" progId="Equation.DSMT4">
                  <p:embed/>
                </p:oleObj>
              </mc:Choice>
              <mc:Fallback>
                <p:oleObj name="Equation" r:id="rId6" imgW="672808" imgH="393529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6738" y="2133600"/>
                        <a:ext cx="8890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93" name="Object 61"/>
          <p:cNvGraphicFramePr>
            <a:graphicFrameLocks noChangeAspect="1"/>
          </p:cNvGraphicFramePr>
          <p:nvPr/>
        </p:nvGraphicFramePr>
        <p:xfrm>
          <a:off x="5646738" y="2743200"/>
          <a:ext cx="871537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5" name="Equation" r:id="rId8" imgW="660113" imgH="177723" progId="Equation.DSMT4">
                  <p:embed/>
                </p:oleObj>
              </mc:Choice>
              <mc:Fallback>
                <p:oleObj name="Equation" r:id="rId8" imgW="660113" imgH="177723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6738" y="2743200"/>
                        <a:ext cx="871537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94" name="Object 62"/>
          <p:cNvGraphicFramePr>
            <a:graphicFrameLocks noChangeAspect="1"/>
          </p:cNvGraphicFramePr>
          <p:nvPr/>
        </p:nvGraphicFramePr>
        <p:xfrm>
          <a:off x="5638800" y="3124200"/>
          <a:ext cx="12255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6" name="Equation" r:id="rId10" imgW="926698" imgH="177723" progId="Equation.DSMT4">
                  <p:embed/>
                </p:oleObj>
              </mc:Choice>
              <mc:Fallback>
                <p:oleObj name="Equation" r:id="rId10" imgW="926698" imgH="177723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124200"/>
                        <a:ext cx="12255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95" name="Arc 63"/>
          <p:cNvSpPr>
            <a:spLocks/>
          </p:cNvSpPr>
          <p:nvPr/>
        </p:nvSpPr>
        <p:spPr bwMode="auto">
          <a:xfrm flipH="1">
            <a:off x="5334000" y="2895600"/>
            <a:ext cx="146050" cy="381000"/>
          </a:xfrm>
          <a:custGeom>
            <a:avLst/>
            <a:gdLst>
              <a:gd name="T0" fmla="*/ 1200 w 21779"/>
              <a:gd name="T1" fmla="*/ 0 h 43200"/>
              <a:gd name="T2" fmla="*/ 0 w 21779"/>
              <a:gd name="T3" fmla="*/ 380991 h 43200"/>
              <a:gd name="T4" fmla="*/ 1200 w 21779"/>
              <a:gd name="T5" fmla="*/ 1905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79" h="43200" fill="none" extrusionOk="0">
                <a:moveTo>
                  <a:pt x="178" y="0"/>
                </a:moveTo>
                <a:cubicBezTo>
                  <a:pt x="12108" y="0"/>
                  <a:pt x="21779" y="9670"/>
                  <a:pt x="21779" y="21600"/>
                </a:cubicBezTo>
                <a:cubicBezTo>
                  <a:pt x="21779" y="33529"/>
                  <a:pt x="12108" y="43200"/>
                  <a:pt x="179" y="43200"/>
                </a:cubicBezTo>
                <a:cubicBezTo>
                  <a:pt x="119" y="43200"/>
                  <a:pt x="59" y="43199"/>
                  <a:pt x="-1" y="43199"/>
                </a:cubicBezTo>
              </a:path>
              <a:path w="21779" h="43200" stroke="0" extrusionOk="0">
                <a:moveTo>
                  <a:pt x="178" y="0"/>
                </a:moveTo>
                <a:cubicBezTo>
                  <a:pt x="12108" y="0"/>
                  <a:pt x="21779" y="9670"/>
                  <a:pt x="21779" y="21600"/>
                </a:cubicBezTo>
                <a:cubicBezTo>
                  <a:pt x="21779" y="33529"/>
                  <a:pt x="12108" y="43200"/>
                  <a:pt x="179" y="43200"/>
                </a:cubicBezTo>
                <a:cubicBezTo>
                  <a:pt x="119" y="43200"/>
                  <a:pt x="59" y="43199"/>
                  <a:pt x="-1" y="43199"/>
                </a:cubicBezTo>
                <a:lnTo>
                  <a:pt x="179" y="21600"/>
                </a:lnTo>
                <a:lnTo>
                  <a:pt x="178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96" name="Text Box 64"/>
          <p:cNvSpPr txBox="1">
            <a:spLocks noChangeArrowheads="1"/>
          </p:cNvSpPr>
          <p:nvPr/>
        </p:nvSpPr>
        <p:spPr bwMode="auto">
          <a:xfrm>
            <a:off x="4011613" y="2886075"/>
            <a:ext cx="1447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Inverse sine</a:t>
            </a:r>
          </a:p>
        </p:txBody>
      </p:sp>
      <p:sp>
        <p:nvSpPr>
          <p:cNvPr id="18497" name="Text Box 65"/>
          <p:cNvSpPr txBox="1">
            <a:spLocks noChangeArrowheads="1"/>
          </p:cNvSpPr>
          <p:nvPr/>
        </p:nvSpPr>
        <p:spPr bwMode="auto">
          <a:xfrm>
            <a:off x="7942263" y="1084263"/>
            <a:ext cx="10668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Calculator in Radians</a:t>
            </a:r>
          </a:p>
        </p:txBody>
      </p:sp>
      <p:sp>
        <p:nvSpPr>
          <p:cNvPr id="18498" name="Text Box 66"/>
          <p:cNvSpPr txBox="1">
            <a:spLocks noChangeArrowheads="1"/>
          </p:cNvSpPr>
          <p:nvPr/>
        </p:nvSpPr>
        <p:spPr bwMode="auto">
          <a:xfrm>
            <a:off x="7696200" y="1981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</a:t>
            </a:r>
            <a:endParaRPr lang="el-GR" altLang="en-US">
              <a:latin typeface="Comic Sans MS" pitchFamily="66" charset="0"/>
            </a:endParaRPr>
          </a:p>
        </p:txBody>
      </p:sp>
      <p:graphicFrame>
        <p:nvGraphicFramePr>
          <p:cNvPr id="18499" name="Object 67"/>
          <p:cNvGraphicFramePr>
            <a:graphicFrameLocks noChangeAspect="1"/>
          </p:cNvGraphicFramePr>
          <p:nvPr/>
        </p:nvGraphicFramePr>
        <p:xfrm>
          <a:off x="5638800" y="3505200"/>
          <a:ext cx="1209675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7" name="Equation" r:id="rId12" imgW="914003" imgH="177723" progId="Equation.DSMT4">
                  <p:embed/>
                </p:oleObj>
              </mc:Choice>
              <mc:Fallback>
                <p:oleObj name="Equation" r:id="rId12" imgW="914003" imgH="177723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505200"/>
                        <a:ext cx="1209675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500" name="Arc 68"/>
          <p:cNvSpPr>
            <a:spLocks/>
          </p:cNvSpPr>
          <p:nvPr/>
        </p:nvSpPr>
        <p:spPr bwMode="auto">
          <a:xfrm flipH="1">
            <a:off x="5334000" y="3276600"/>
            <a:ext cx="146050" cy="381000"/>
          </a:xfrm>
          <a:custGeom>
            <a:avLst/>
            <a:gdLst>
              <a:gd name="T0" fmla="*/ 1200 w 21779"/>
              <a:gd name="T1" fmla="*/ 0 h 43200"/>
              <a:gd name="T2" fmla="*/ 0 w 21779"/>
              <a:gd name="T3" fmla="*/ 380991 h 43200"/>
              <a:gd name="T4" fmla="*/ 1200 w 21779"/>
              <a:gd name="T5" fmla="*/ 1905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79" h="43200" fill="none" extrusionOk="0">
                <a:moveTo>
                  <a:pt x="178" y="0"/>
                </a:moveTo>
                <a:cubicBezTo>
                  <a:pt x="12108" y="0"/>
                  <a:pt x="21779" y="9670"/>
                  <a:pt x="21779" y="21600"/>
                </a:cubicBezTo>
                <a:cubicBezTo>
                  <a:pt x="21779" y="33529"/>
                  <a:pt x="12108" y="43200"/>
                  <a:pt x="179" y="43200"/>
                </a:cubicBezTo>
                <a:cubicBezTo>
                  <a:pt x="119" y="43200"/>
                  <a:pt x="59" y="43199"/>
                  <a:pt x="-1" y="43199"/>
                </a:cubicBezTo>
              </a:path>
              <a:path w="21779" h="43200" stroke="0" extrusionOk="0">
                <a:moveTo>
                  <a:pt x="178" y="0"/>
                </a:moveTo>
                <a:cubicBezTo>
                  <a:pt x="12108" y="0"/>
                  <a:pt x="21779" y="9670"/>
                  <a:pt x="21779" y="21600"/>
                </a:cubicBezTo>
                <a:cubicBezTo>
                  <a:pt x="21779" y="33529"/>
                  <a:pt x="12108" y="43200"/>
                  <a:pt x="179" y="43200"/>
                </a:cubicBezTo>
                <a:cubicBezTo>
                  <a:pt x="119" y="43200"/>
                  <a:pt x="59" y="43199"/>
                  <a:pt x="-1" y="43199"/>
                </a:cubicBezTo>
                <a:lnTo>
                  <a:pt x="179" y="21600"/>
                </a:lnTo>
                <a:lnTo>
                  <a:pt x="178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501" name="Text Box 69"/>
          <p:cNvSpPr txBox="1">
            <a:spLocks noChangeArrowheads="1"/>
          </p:cNvSpPr>
          <p:nvPr/>
        </p:nvSpPr>
        <p:spPr bwMode="auto">
          <a:xfrm>
            <a:off x="4137025" y="3230563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Double for angle AOB</a:t>
            </a:r>
          </a:p>
        </p:txBody>
      </p:sp>
      <p:sp>
        <p:nvSpPr>
          <p:cNvPr id="18502" name="Text Box 70"/>
          <p:cNvSpPr txBox="1">
            <a:spLocks noChangeArrowheads="1"/>
          </p:cNvSpPr>
          <p:nvPr/>
        </p:nvSpPr>
        <p:spPr bwMode="auto">
          <a:xfrm>
            <a:off x="1643063" y="5608638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1.287</a:t>
            </a:r>
            <a:r>
              <a:rPr lang="en-GB" altLang="en-US" sz="1400" baseline="40000">
                <a:latin typeface="Comic Sans MS" pitchFamily="66" charset="0"/>
              </a:rPr>
              <a:t>c</a:t>
            </a:r>
          </a:p>
        </p:txBody>
      </p:sp>
      <p:sp>
        <p:nvSpPr>
          <p:cNvPr id="18503" name="Line 71"/>
          <p:cNvSpPr>
            <a:spLocks noChangeShapeType="1"/>
          </p:cNvSpPr>
          <p:nvPr/>
        </p:nvSpPr>
        <p:spPr bwMode="auto">
          <a:xfrm>
            <a:off x="4495800" y="3962400"/>
            <a:ext cx="441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504" name="Text Box 72"/>
          <p:cNvSpPr txBox="1">
            <a:spLocks noChangeArrowheads="1"/>
          </p:cNvSpPr>
          <p:nvPr/>
        </p:nvSpPr>
        <p:spPr bwMode="auto">
          <a:xfrm>
            <a:off x="5486400" y="4191000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Angle </a:t>
            </a:r>
            <a:r>
              <a:rPr lang="el-GR" altLang="en-US" sz="1600">
                <a:latin typeface="Comic Sans MS" pitchFamily="66" charset="0"/>
              </a:rPr>
              <a:t>θ</a:t>
            </a:r>
            <a:r>
              <a:rPr lang="en-GB" altLang="en-US" sz="1600">
                <a:latin typeface="Comic Sans MS" pitchFamily="66" charset="0"/>
              </a:rPr>
              <a:t> = 2</a:t>
            </a:r>
            <a:r>
              <a:rPr lang="el-GR" altLang="en-US" sz="1600">
                <a:latin typeface="Comic Sans MS" pitchFamily="66" charset="0"/>
              </a:rPr>
              <a:t>π</a:t>
            </a:r>
            <a:r>
              <a:rPr lang="en-GB" altLang="en-US" sz="1600">
                <a:latin typeface="Comic Sans MS" pitchFamily="66" charset="0"/>
              </a:rPr>
              <a:t> – 1.287</a:t>
            </a:r>
            <a:endParaRPr lang="el-GR" altLang="en-US" sz="1600">
              <a:latin typeface="Comic Sans MS" pitchFamily="66" charset="0"/>
            </a:endParaRPr>
          </a:p>
        </p:txBody>
      </p:sp>
      <p:sp>
        <p:nvSpPr>
          <p:cNvPr id="18505" name="Text Box 73"/>
          <p:cNvSpPr txBox="1">
            <a:spLocks noChangeArrowheads="1"/>
          </p:cNvSpPr>
          <p:nvPr/>
        </p:nvSpPr>
        <p:spPr bwMode="auto">
          <a:xfrm>
            <a:off x="5486400" y="4572000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Angle </a:t>
            </a:r>
            <a:r>
              <a:rPr lang="el-GR" altLang="en-US" sz="1600">
                <a:latin typeface="Comic Sans MS" pitchFamily="66" charset="0"/>
              </a:rPr>
              <a:t>θ</a:t>
            </a:r>
            <a:r>
              <a:rPr lang="en-GB" altLang="en-US" sz="1600">
                <a:latin typeface="Comic Sans MS" pitchFamily="66" charset="0"/>
              </a:rPr>
              <a:t> = 4.996 rad</a:t>
            </a:r>
            <a:endParaRPr lang="el-GR" altLang="en-US" sz="1600">
              <a:latin typeface="Comic Sans MS" pitchFamily="66" charset="0"/>
            </a:endParaRPr>
          </a:p>
        </p:txBody>
      </p:sp>
      <p:sp>
        <p:nvSpPr>
          <p:cNvPr id="18506" name="Text Box 74"/>
          <p:cNvSpPr txBox="1">
            <a:spLocks noChangeArrowheads="1"/>
          </p:cNvSpPr>
          <p:nvPr/>
        </p:nvSpPr>
        <p:spPr bwMode="auto">
          <a:xfrm>
            <a:off x="1685925" y="4976813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4.996</a:t>
            </a:r>
            <a:r>
              <a:rPr lang="en-GB" altLang="en-US" sz="1400" baseline="40000">
                <a:latin typeface="Comic Sans MS" pitchFamily="66" charset="0"/>
              </a:rPr>
              <a:t>c</a:t>
            </a:r>
          </a:p>
        </p:txBody>
      </p:sp>
      <p:graphicFrame>
        <p:nvGraphicFramePr>
          <p:cNvPr id="18507" name="Object 75"/>
          <p:cNvGraphicFramePr>
            <a:graphicFrameLocks noChangeAspect="1"/>
          </p:cNvGraphicFramePr>
          <p:nvPr/>
        </p:nvGraphicFramePr>
        <p:xfrm>
          <a:off x="5943600" y="5181600"/>
          <a:ext cx="7620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8" name="Equation" r:id="rId14" imgW="393359" imgH="177646" progId="Equation.DSMT4">
                  <p:embed/>
                </p:oleObj>
              </mc:Choice>
              <mc:Fallback>
                <p:oleObj name="Equation" r:id="rId14" imgW="393359" imgH="177646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181600"/>
                        <a:ext cx="76200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09" name="Object 77"/>
          <p:cNvGraphicFramePr>
            <a:graphicFrameLocks noChangeAspect="1"/>
          </p:cNvGraphicFramePr>
          <p:nvPr/>
        </p:nvGraphicFramePr>
        <p:xfrm>
          <a:off x="5943600" y="5638800"/>
          <a:ext cx="15240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9" name="Equation" r:id="rId16" imgW="787058" imgH="177723" progId="Equation.DSMT4">
                  <p:embed/>
                </p:oleObj>
              </mc:Choice>
              <mc:Fallback>
                <p:oleObj name="Equation" r:id="rId16" imgW="787058" imgH="177723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638800"/>
                        <a:ext cx="152400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10" name="Object 78"/>
          <p:cNvGraphicFramePr>
            <a:graphicFrameLocks noChangeAspect="1"/>
          </p:cNvGraphicFramePr>
          <p:nvPr/>
        </p:nvGraphicFramePr>
        <p:xfrm>
          <a:off x="5943600" y="6096000"/>
          <a:ext cx="12033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0" name="Equation" r:id="rId18" imgW="621760" imgH="177646" progId="Equation.DSMT4">
                  <p:embed/>
                </p:oleObj>
              </mc:Choice>
              <mc:Fallback>
                <p:oleObj name="Equation" r:id="rId18" imgW="621760" imgH="177646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6096000"/>
                        <a:ext cx="120332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511" name="Oval 79"/>
          <p:cNvSpPr>
            <a:spLocks noChangeArrowheads="1"/>
          </p:cNvSpPr>
          <p:nvPr/>
        </p:nvSpPr>
        <p:spPr bwMode="auto">
          <a:xfrm>
            <a:off x="5791200" y="6019800"/>
            <a:ext cx="14478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512" name="Text Box 80"/>
          <p:cNvSpPr txBox="1">
            <a:spLocks noChangeArrowheads="1"/>
          </p:cNvSpPr>
          <p:nvPr/>
        </p:nvSpPr>
        <p:spPr bwMode="auto">
          <a:xfrm>
            <a:off x="7826375" y="1558925"/>
            <a:ext cx="3571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O</a:t>
            </a:r>
          </a:p>
        </p:txBody>
      </p:sp>
      <p:sp>
        <p:nvSpPr>
          <p:cNvPr id="18513" name="Text Box 81"/>
          <p:cNvSpPr txBox="1">
            <a:spLocks noChangeArrowheads="1"/>
          </p:cNvSpPr>
          <p:nvPr/>
        </p:nvSpPr>
        <p:spPr bwMode="auto">
          <a:xfrm>
            <a:off x="6796088" y="2730500"/>
            <a:ext cx="4032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</a:t>
            </a:r>
          </a:p>
        </p:txBody>
      </p:sp>
      <p:sp>
        <p:nvSpPr>
          <p:cNvPr id="18514" name="Text Box 82"/>
          <p:cNvSpPr txBox="1">
            <a:spLocks noChangeArrowheads="1"/>
          </p:cNvSpPr>
          <p:nvPr/>
        </p:nvSpPr>
        <p:spPr bwMode="auto">
          <a:xfrm>
            <a:off x="8740775" y="2767013"/>
            <a:ext cx="4032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</a:t>
            </a:r>
          </a:p>
        </p:txBody>
      </p:sp>
      <p:pic>
        <p:nvPicPr>
          <p:cNvPr id="14392" name="Picture 83" descr="radians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25425"/>
            <a:ext cx="12255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8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8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8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8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8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8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8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8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1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5" dur="500"/>
                                        <p:tgtEl>
                                          <p:spTgt spid="1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8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8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18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7" dur="500"/>
                                        <p:tgtEl>
                                          <p:spTgt spid="18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18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1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18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18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1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0" grpId="0" animBg="1"/>
      <p:bldP spid="18461" grpId="0" animBg="1"/>
      <p:bldP spid="18462" grpId="0" animBg="1"/>
      <p:bldP spid="18464" grpId="0" animBg="1"/>
      <p:bldP spid="18465" grpId="0"/>
      <p:bldP spid="18465" grpId="1"/>
      <p:bldP spid="18466" grpId="0" animBg="1"/>
      <p:bldP spid="18467" grpId="0"/>
      <p:bldP spid="18469" grpId="0"/>
      <p:bldP spid="18470" grpId="0" animBg="1"/>
      <p:bldP spid="18471" grpId="0"/>
      <p:bldP spid="18472" grpId="0"/>
      <p:bldP spid="18473" grpId="0"/>
      <p:bldP spid="18474" grpId="0" animBg="1"/>
      <p:bldP spid="18475" grpId="0"/>
      <p:bldP spid="18476" grpId="0" animBg="1"/>
      <p:bldP spid="18477" grpId="0"/>
      <p:bldP spid="18477" grpId="1"/>
      <p:bldP spid="18478" grpId="0"/>
      <p:bldP spid="18479" grpId="0" animBg="1"/>
      <p:bldP spid="18480" grpId="0" animBg="1"/>
      <p:bldP spid="18481" grpId="0" animBg="1"/>
      <p:bldP spid="18482" grpId="0" animBg="1"/>
      <p:bldP spid="18483" grpId="0" animBg="1"/>
      <p:bldP spid="18484" grpId="0"/>
      <p:bldP spid="18485" grpId="0"/>
      <p:bldP spid="18486" grpId="0" animBg="1"/>
      <p:bldP spid="18487" grpId="0" animBg="1"/>
      <p:bldP spid="18489" grpId="0"/>
      <p:bldP spid="18490" grpId="0"/>
      <p:bldP spid="18495" grpId="0" animBg="1"/>
      <p:bldP spid="18496" grpId="0"/>
      <p:bldP spid="18497" grpId="0" animBg="1"/>
      <p:bldP spid="18498" grpId="0"/>
      <p:bldP spid="18500" grpId="0" animBg="1"/>
      <p:bldP spid="18501" grpId="0"/>
      <p:bldP spid="18502" grpId="0"/>
      <p:bldP spid="18503" grpId="0" animBg="1"/>
      <p:bldP spid="18504" grpId="0"/>
      <p:bldP spid="18505" grpId="0"/>
      <p:bldP spid="18506" grpId="0"/>
      <p:bldP spid="18511" grpId="0" animBg="1"/>
      <p:bldP spid="18512" grpId="0"/>
      <p:bldP spid="18513" grpId="0"/>
      <p:bldP spid="185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>
            <a:off x="685800" y="3124200"/>
            <a:ext cx="79248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6C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668838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The Area of a Sector and Segment can be worked out using Radians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endParaRPr lang="en-GB" altLang="en-US" sz="1800" b="1" u="sng" smtClean="0">
              <a:latin typeface="Comic Sans MS" pitchFamily="66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6C</a:t>
            </a:r>
          </a:p>
        </p:txBody>
      </p:sp>
      <p:sp>
        <p:nvSpPr>
          <p:cNvPr id="20485" name="Oval 5"/>
          <p:cNvSpPr>
            <a:spLocks noChangeAspect="1" noChangeArrowheads="1"/>
          </p:cNvSpPr>
          <p:nvPr/>
        </p:nvSpPr>
        <p:spPr bwMode="auto">
          <a:xfrm>
            <a:off x="1371600" y="2819400"/>
            <a:ext cx="1905000" cy="1905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2303463" y="3236913"/>
            <a:ext cx="808037" cy="554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2303463" y="3792538"/>
            <a:ext cx="538162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8" name="Arc 8"/>
          <p:cNvSpPr>
            <a:spLocks/>
          </p:cNvSpPr>
          <p:nvPr/>
        </p:nvSpPr>
        <p:spPr bwMode="auto">
          <a:xfrm>
            <a:off x="2001838" y="3663950"/>
            <a:ext cx="493712" cy="295275"/>
          </a:xfrm>
          <a:custGeom>
            <a:avLst/>
            <a:gdLst>
              <a:gd name="T0" fmla="*/ 490375 w 21600"/>
              <a:gd name="T1" fmla="*/ 0 h 13170"/>
              <a:gd name="T2" fmla="*/ 429324 w 21600"/>
              <a:gd name="T3" fmla="*/ 295275 h 13170"/>
              <a:gd name="T4" fmla="*/ 0 w 21600"/>
              <a:gd name="T5" fmla="*/ 56163 h 1317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3170" fill="none" extrusionOk="0">
                <a:moveTo>
                  <a:pt x="21454" y="-1"/>
                </a:moveTo>
                <a:cubicBezTo>
                  <a:pt x="21551" y="831"/>
                  <a:pt x="21600" y="1667"/>
                  <a:pt x="21600" y="2505"/>
                </a:cubicBezTo>
                <a:cubicBezTo>
                  <a:pt x="21600" y="6243"/>
                  <a:pt x="20629" y="9918"/>
                  <a:pt x="18783" y="13170"/>
                </a:cubicBezTo>
              </a:path>
              <a:path w="21600" h="13170" stroke="0" extrusionOk="0">
                <a:moveTo>
                  <a:pt x="21454" y="-1"/>
                </a:moveTo>
                <a:cubicBezTo>
                  <a:pt x="21551" y="831"/>
                  <a:pt x="21600" y="1667"/>
                  <a:pt x="21600" y="2505"/>
                </a:cubicBezTo>
                <a:cubicBezTo>
                  <a:pt x="21600" y="6243"/>
                  <a:pt x="20629" y="9918"/>
                  <a:pt x="18783" y="13170"/>
                </a:cubicBezTo>
                <a:lnTo>
                  <a:pt x="0" y="2505"/>
                </a:lnTo>
                <a:lnTo>
                  <a:pt x="21454" y="-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3084513" y="2974975"/>
            <a:ext cx="339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743200" y="4495800"/>
            <a:ext cx="339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B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1954213" y="3592513"/>
            <a:ext cx="339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O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2832100" y="3690938"/>
            <a:ext cx="339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2447925" y="3636963"/>
            <a:ext cx="339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>
                <a:latin typeface="Comic Sans MS" pitchFamily="66" charset="0"/>
              </a:rPr>
              <a:t>θ</a:t>
            </a:r>
          </a:p>
        </p:txBody>
      </p:sp>
      <p:graphicFrame>
        <p:nvGraphicFramePr>
          <p:cNvPr id="20494" name="Object 14"/>
          <p:cNvGraphicFramePr>
            <a:graphicFrameLocks noChangeAspect="1"/>
          </p:cNvGraphicFramePr>
          <p:nvPr/>
        </p:nvGraphicFramePr>
        <p:xfrm>
          <a:off x="5245100" y="2057400"/>
          <a:ext cx="13382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3" imgW="965200" imgH="393700" progId="Equation.DSMT4">
                  <p:embed/>
                </p:oleObj>
              </mc:Choice>
              <mc:Fallback>
                <p:oleObj name="Equation" r:id="rId3" imgW="965200" imgH="393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2057400"/>
                        <a:ext cx="13382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5" name="Object 15"/>
          <p:cNvGraphicFramePr>
            <a:graphicFrameLocks noChangeAspect="1"/>
          </p:cNvGraphicFramePr>
          <p:nvPr/>
        </p:nvGraphicFramePr>
        <p:xfrm>
          <a:off x="6934200" y="2057400"/>
          <a:ext cx="14255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2" name="Equation" r:id="rId5" imgW="1028700" imgH="419100" progId="Equation.DSMT4">
                  <p:embed/>
                </p:oleObj>
              </mc:Choice>
              <mc:Fallback>
                <p:oleObj name="Equation" r:id="rId5" imgW="1028700" imgH="4191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057400"/>
                        <a:ext cx="142557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6623050" y="21336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=</a:t>
            </a:r>
          </a:p>
        </p:txBody>
      </p:sp>
      <p:graphicFrame>
        <p:nvGraphicFramePr>
          <p:cNvPr id="20497" name="Object 17"/>
          <p:cNvGraphicFramePr>
            <a:graphicFrameLocks noChangeAspect="1"/>
          </p:cNvGraphicFramePr>
          <p:nvPr/>
        </p:nvGraphicFramePr>
        <p:xfrm>
          <a:off x="6169025" y="2905125"/>
          <a:ext cx="4222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3" name="Equation" r:id="rId7" imgW="304536" imgH="393359" progId="Equation.DSMT4">
                  <p:embed/>
                </p:oleObj>
              </mc:Choice>
              <mc:Fallback>
                <p:oleObj name="Equation" r:id="rId7" imgW="304536" imgH="39335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025" y="2905125"/>
                        <a:ext cx="42227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6626225" y="2981325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=</a:t>
            </a:r>
          </a:p>
        </p:txBody>
      </p:sp>
      <p:graphicFrame>
        <p:nvGraphicFramePr>
          <p:cNvPr id="20499" name="Object 19"/>
          <p:cNvGraphicFramePr>
            <a:graphicFrameLocks noChangeAspect="1"/>
          </p:cNvGraphicFramePr>
          <p:nvPr/>
        </p:nvGraphicFramePr>
        <p:xfrm>
          <a:off x="7007225" y="2905125"/>
          <a:ext cx="3349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Equation" r:id="rId9" imgW="241195" imgH="393529" progId="Equation.DSMT4">
                  <p:embed/>
                </p:oleObj>
              </mc:Choice>
              <mc:Fallback>
                <p:oleObj name="Equation" r:id="rId9" imgW="241195" imgH="39352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225" y="2905125"/>
                        <a:ext cx="3349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0" name="Object 20"/>
          <p:cNvGraphicFramePr>
            <a:graphicFrameLocks noChangeAspect="1"/>
          </p:cNvGraphicFramePr>
          <p:nvPr/>
        </p:nvGraphicFramePr>
        <p:xfrm>
          <a:off x="6248400" y="3667125"/>
          <a:ext cx="28098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name="Equation" r:id="rId11" imgW="203112" imgH="393529" progId="Equation.DSMT4">
                  <p:embed/>
                </p:oleObj>
              </mc:Choice>
              <mc:Fallback>
                <p:oleObj name="Equation" r:id="rId11" imgW="203112" imgH="39352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667125"/>
                        <a:ext cx="280988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6629400" y="3743325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=</a:t>
            </a:r>
          </a:p>
        </p:txBody>
      </p:sp>
      <p:graphicFrame>
        <p:nvGraphicFramePr>
          <p:cNvPr id="20502" name="Object 22"/>
          <p:cNvGraphicFramePr>
            <a:graphicFrameLocks noChangeAspect="1"/>
          </p:cNvGraphicFramePr>
          <p:nvPr/>
        </p:nvGraphicFramePr>
        <p:xfrm>
          <a:off x="7072313" y="3667125"/>
          <a:ext cx="21113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name="Equation" r:id="rId13" imgW="152334" imgH="393529" progId="Equation.DSMT4">
                  <p:embed/>
                </p:oleObj>
              </mc:Choice>
              <mc:Fallback>
                <p:oleObj name="Equation" r:id="rId13" imgW="152334" imgH="39352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2313" y="3667125"/>
                        <a:ext cx="21113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3" name="Object 23"/>
          <p:cNvGraphicFramePr>
            <a:graphicFrameLocks noChangeAspect="1"/>
          </p:cNvGraphicFramePr>
          <p:nvPr/>
        </p:nvGraphicFramePr>
        <p:xfrm>
          <a:off x="6265863" y="4586288"/>
          <a:ext cx="246062" cy="23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7" name="Equation" r:id="rId15" imgW="177492" imgH="164814" progId="Equation.DSMT4">
                  <p:embed/>
                </p:oleObj>
              </mc:Choice>
              <mc:Fallback>
                <p:oleObj name="Equation" r:id="rId15" imgW="177492" imgH="164814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863" y="4586288"/>
                        <a:ext cx="246062" cy="230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6629400" y="44958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=</a:t>
            </a:r>
          </a:p>
        </p:txBody>
      </p:sp>
      <p:graphicFrame>
        <p:nvGraphicFramePr>
          <p:cNvPr id="20505" name="Object 25"/>
          <p:cNvGraphicFramePr>
            <a:graphicFrameLocks noChangeAspect="1"/>
          </p:cNvGraphicFramePr>
          <p:nvPr/>
        </p:nvGraphicFramePr>
        <p:xfrm>
          <a:off x="6989763" y="4402138"/>
          <a:ext cx="40481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8" name="Equation" r:id="rId17" imgW="291973" imgH="418918" progId="Equation.DSMT4">
                  <p:embed/>
                </p:oleObj>
              </mc:Choice>
              <mc:Fallback>
                <p:oleObj name="Equation" r:id="rId17" imgW="291973" imgH="418918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9763" y="4402138"/>
                        <a:ext cx="404812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6" name="Object 26"/>
          <p:cNvGraphicFramePr>
            <a:graphicFrameLocks noChangeAspect="1"/>
          </p:cNvGraphicFramePr>
          <p:nvPr/>
        </p:nvGraphicFramePr>
        <p:xfrm>
          <a:off x="6286500" y="5280025"/>
          <a:ext cx="24606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9" name="Equation" r:id="rId19" imgW="177492" imgH="164814" progId="Equation.DSMT4">
                  <p:embed/>
                </p:oleObj>
              </mc:Choice>
              <mc:Fallback>
                <p:oleObj name="Equation" r:id="rId19" imgW="177492" imgH="164814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5280025"/>
                        <a:ext cx="246063" cy="230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6650038" y="5199063"/>
            <a:ext cx="228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/>
              <a:t>=</a:t>
            </a:r>
          </a:p>
        </p:txBody>
      </p:sp>
      <p:graphicFrame>
        <p:nvGraphicFramePr>
          <p:cNvPr id="20508" name="Object 28"/>
          <p:cNvGraphicFramePr>
            <a:graphicFrameLocks noChangeAspect="1"/>
          </p:cNvGraphicFramePr>
          <p:nvPr/>
        </p:nvGraphicFramePr>
        <p:xfrm>
          <a:off x="6948488" y="5122863"/>
          <a:ext cx="52863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" name="Equation" r:id="rId21" imgW="380835" imgH="393529" progId="Equation.DSMT4">
                  <p:embed/>
                </p:oleObj>
              </mc:Choice>
              <mc:Fallback>
                <p:oleObj name="Equation" r:id="rId21" imgW="380835" imgH="393529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5122863"/>
                        <a:ext cx="52863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9" name="Rectangle 29"/>
          <p:cNvSpPr>
            <a:spLocks noChangeArrowheads="1"/>
          </p:cNvSpPr>
          <p:nvPr/>
        </p:nvSpPr>
        <p:spPr bwMode="auto">
          <a:xfrm>
            <a:off x="6096000" y="5029200"/>
            <a:ext cx="1600200" cy="762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0" name="Arc 30"/>
          <p:cNvSpPr>
            <a:spLocks/>
          </p:cNvSpPr>
          <p:nvPr/>
        </p:nvSpPr>
        <p:spPr bwMode="auto">
          <a:xfrm flipH="1">
            <a:off x="5476875" y="3209925"/>
            <a:ext cx="304800" cy="762000"/>
          </a:xfrm>
          <a:custGeom>
            <a:avLst/>
            <a:gdLst>
              <a:gd name="T0" fmla="*/ 0 w 21600"/>
              <a:gd name="T1" fmla="*/ 0 h 43192"/>
              <a:gd name="T2" fmla="*/ 8269 w 21600"/>
              <a:gd name="T3" fmla="*/ 762000 h 43192"/>
              <a:gd name="T4" fmla="*/ 0 w 21600"/>
              <a:gd name="T5" fmla="*/ 381071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4"/>
                  <a:pt x="586" y="43192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4"/>
                  <a:pt x="586" y="4319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11" name="Arc 31"/>
          <p:cNvSpPr>
            <a:spLocks/>
          </p:cNvSpPr>
          <p:nvPr/>
        </p:nvSpPr>
        <p:spPr bwMode="auto">
          <a:xfrm flipH="1">
            <a:off x="5486400" y="3971925"/>
            <a:ext cx="304800" cy="762000"/>
          </a:xfrm>
          <a:custGeom>
            <a:avLst/>
            <a:gdLst>
              <a:gd name="T0" fmla="*/ 0 w 21600"/>
              <a:gd name="T1" fmla="*/ 0 h 43192"/>
              <a:gd name="T2" fmla="*/ 8269 w 21600"/>
              <a:gd name="T3" fmla="*/ 762000 h 43192"/>
              <a:gd name="T4" fmla="*/ 0 w 21600"/>
              <a:gd name="T5" fmla="*/ 381071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4"/>
                  <a:pt x="586" y="43192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4"/>
                  <a:pt x="586" y="4319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4029075" y="3362325"/>
            <a:ext cx="160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Multiply by </a:t>
            </a:r>
            <a:r>
              <a:rPr lang="el-GR" altLang="en-US" sz="1600">
                <a:solidFill>
                  <a:srgbClr val="FF0000"/>
                </a:solidFill>
                <a:latin typeface="Comic Sans MS" pitchFamily="66" charset="0"/>
              </a:rPr>
              <a:t>π</a:t>
            </a: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4038600" y="4200525"/>
            <a:ext cx="160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Multiply by r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l-GR" altLang="en-US" sz="1600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514" name="Line 34"/>
          <p:cNvSpPr>
            <a:spLocks noChangeShapeType="1"/>
          </p:cNvSpPr>
          <p:nvPr/>
        </p:nvSpPr>
        <p:spPr bwMode="auto">
          <a:xfrm flipV="1">
            <a:off x="4953000" y="5791200"/>
            <a:ext cx="9906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2824163" y="5768975"/>
            <a:ext cx="2362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This is the formula’s usual form</a:t>
            </a:r>
          </a:p>
        </p:txBody>
      </p:sp>
      <p:pic>
        <p:nvPicPr>
          <p:cNvPr id="16420" name="Picture 36" descr="degrad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525" y="185738"/>
            <a:ext cx="1576388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/>
      <p:bldP spid="20486" grpId="0" animBg="1"/>
      <p:bldP spid="20487" grpId="0" animBg="1"/>
      <p:bldP spid="20488" grpId="0" animBg="1"/>
      <p:bldP spid="20489" grpId="0"/>
      <p:bldP spid="20490" grpId="0"/>
      <p:bldP spid="20491" grpId="0"/>
      <p:bldP spid="20492" grpId="0"/>
      <p:bldP spid="20493" grpId="0"/>
      <p:bldP spid="20496" grpId="0"/>
      <p:bldP spid="20498" grpId="0"/>
      <p:bldP spid="20501" grpId="0"/>
      <p:bldP spid="20504" grpId="0"/>
      <p:bldP spid="20507" grpId="0"/>
      <p:bldP spid="20509" grpId="0" animBg="1"/>
      <p:bldP spid="20510" grpId="0" animBg="1"/>
      <p:bldP spid="20511" grpId="0" animBg="1"/>
      <p:bldP spid="20512" grpId="0"/>
      <p:bldP spid="20513" grpId="0"/>
      <p:bldP spid="20514" grpId="0" animBg="1"/>
      <p:bldP spid="205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8138"/>
            <a:ext cx="4668838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The Area of a Sector and Segment can be worked out using Radians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In the diagram, the area of the minor sector AOB is 28.9cm</a:t>
            </a:r>
            <a:r>
              <a:rPr lang="en-GB" altLang="en-US" sz="1800" baseline="30000" smtClean="0">
                <a:latin typeface="Comic Sans MS" pitchFamily="66" charset="0"/>
              </a:rPr>
              <a:t>2</a:t>
            </a:r>
            <a:r>
              <a:rPr lang="en-GB" altLang="en-US" sz="1800" smtClean="0">
                <a:latin typeface="Comic Sans MS" pitchFamily="66" charset="0"/>
              </a:rPr>
              <a:t>. Given that angle AOB is 0.8 rad, calculate the value of r.</a:t>
            </a:r>
            <a:endParaRPr lang="en-GB" altLang="en-US" sz="1800" baseline="30000" smtClean="0">
              <a:latin typeface="Comic Sans MS" pitchFamily="66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6C</a:t>
            </a:r>
          </a:p>
        </p:txBody>
      </p:sp>
      <p:sp>
        <p:nvSpPr>
          <p:cNvPr id="17413" name="Oval 5"/>
          <p:cNvSpPr>
            <a:spLocks noChangeAspect="1" noChangeArrowheads="1"/>
          </p:cNvSpPr>
          <p:nvPr/>
        </p:nvSpPr>
        <p:spPr bwMode="auto">
          <a:xfrm>
            <a:off x="1128713" y="4075113"/>
            <a:ext cx="1905000" cy="1905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V="1">
            <a:off x="2060575" y="4340225"/>
            <a:ext cx="665163" cy="706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2051050" y="5048250"/>
            <a:ext cx="922338" cy="312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6" name="Arc 8"/>
          <p:cNvSpPr>
            <a:spLocks/>
          </p:cNvSpPr>
          <p:nvPr/>
        </p:nvSpPr>
        <p:spPr bwMode="auto">
          <a:xfrm>
            <a:off x="1785938" y="4867275"/>
            <a:ext cx="493712" cy="258763"/>
          </a:xfrm>
          <a:custGeom>
            <a:avLst/>
            <a:gdLst>
              <a:gd name="T0" fmla="*/ 457346 w 21600"/>
              <a:gd name="T1" fmla="*/ 0 h 11563"/>
              <a:gd name="T2" fmla="*/ 487472 w 21600"/>
              <a:gd name="T3" fmla="*/ 258763 h 11563"/>
              <a:gd name="T4" fmla="*/ 0 w 21600"/>
              <a:gd name="T5" fmla="*/ 182094 h 1156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1563" fill="none" extrusionOk="0">
                <a:moveTo>
                  <a:pt x="20008" y="0"/>
                </a:moveTo>
                <a:cubicBezTo>
                  <a:pt x="21059" y="2584"/>
                  <a:pt x="21600" y="5347"/>
                  <a:pt x="21600" y="8137"/>
                </a:cubicBezTo>
                <a:cubicBezTo>
                  <a:pt x="21600" y="9284"/>
                  <a:pt x="21508" y="10430"/>
                  <a:pt x="21326" y="11562"/>
                </a:cubicBezTo>
              </a:path>
              <a:path w="21600" h="11563" stroke="0" extrusionOk="0">
                <a:moveTo>
                  <a:pt x="20008" y="0"/>
                </a:moveTo>
                <a:cubicBezTo>
                  <a:pt x="21059" y="2584"/>
                  <a:pt x="21600" y="5347"/>
                  <a:pt x="21600" y="8137"/>
                </a:cubicBezTo>
                <a:cubicBezTo>
                  <a:pt x="21600" y="9284"/>
                  <a:pt x="21508" y="10430"/>
                  <a:pt x="21326" y="11562"/>
                </a:cubicBezTo>
                <a:lnTo>
                  <a:pt x="0" y="8137"/>
                </a:lnTo>
                <a:lnTo>
                  <a:pt x="20008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7" name="Text Box 10"/>
          <p:cNvSpPr txBox="1">
            <a:spLocks noChangeArrowheads="1"/>
          </p:cNvSpPr>
          <p:nvPr/>
        </p:nvSpPr>
        <p:spPr bwMode="auto">
          <a:xfrm>
            <a:off x="2932113" y="5232400"/>
            <a:ext cx="339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B</a:t>
            </a:r>
          </a:p>
        </p:txBody>
      </p:sp>
      <p:sp>
        <p:nvSpPr>
          <p:cNvPr id="17418" name="Text Box 11"/>
          <p:cNvSpPr txBox="1">
            <a:spLocks noChangeArrowheads="1"/>
          </p:cNvSpPr>
          <p:nvPr/>
        </p:nvSpPr>
        <p:spPr bwMode="auto">
          <a:xfrm>
            <a:off x="1711325" y="4848225"/>
            <a:ext cx="339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O</a:t>
            </a:r>
          </a:p>
        </p:txBody>
      </p:sp>
      <p:sp>
        <p:nvSpPr>
          <p:cNvPr id="17419" name="Text Box 13"/>
          <p:cNvSpPr txBox="1">
            <a:spLocks noChangeArrowheads="1"/>
          </p:cNvSpPr>
          <p:nvPr/>
        </p:nvSpPr>
        <p:spPr bwMode="auto">
          <a:xfrm>
            <a:off x="2222500" y="4767263"/>
            <a:ext cx="6810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0.8</a:t>
            </a:r>
            <a:r>
              <a:rPr lang="en-GB" altLang="en-US" sz="1600" baseline="40000">
                <a:latin typeface="Comic Sans MS" pitchFamily="66" charset="0"/>
              </a:rPr>
              <a:t>c</a:t>
            </a:r>
            <a:endParaRPr lang="el-GR" altLang="en-US" sz="1600" baseline="40000">
              <a:latin typeface="Comic Sans MS" pitchFamily="66" charset="0"/>
            </a:endParaRPr>
          </a:p>
        </p:txBody>
      </p:sp>
      <p:sp>
        <p:nvSpPr>
          <p:cNvPr id="17420" name="Text Box 36"/>
          <p:cNvSpPr txBox="1">
            <a:spLocks noChangeArrowheads="1"/>
          </p:cNvSpPr>
          <p:nvPr/>
        </p:nvSpPr>
        <p:spPr bwMode="auto">
          <a:xfrm>
            <a:off x="2706688" y="4041775"/>
            <a:ext cx="339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</a:t>
            </a:r>
          </a:p>
        </p:txBody>
      </p:sp>
      <p:sp>
        <p:nvSpPr>
          <p:cNvPr id="17421" name="Text Box 37"/>
          <p:cNvSpPr txBox="1">
            <a:spLocks noChangeArrowheads="1"/>
          </p:cNvSpPr>
          <p:nvPr/>
        </p:nvSpPr>
        <p:spPr bwMode="auto">
          <a:xfrm>
            <a:off x="1882775" y="4392613"/>
            <a:ext cx="636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r cm</a:t>
            </a:r>
          </a:p>
        </p:txBody>
      </p:sp>
      <p:graphicFrame>
        <p:nvGraphicFramePr>
          <p:cNvPr id="21542" name="Object 38"/>
          <p:cNvGraphicFramePr>
            <a:graphicFrameLocks noChangeAspect="1"/>
          </p:cNvGraphicFramePr>
          <p:nvPr/>
        </p:nvGraphicFramePr>
        <p:xfrm>
          <a:off x="6858000" y="1676400"/>
          <a:ext cx="1165225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Equation" r:id="rId4" imgW="634725" imgH="393529" progId="Equation.DSMT4">
                  <p:embed/>
                </p:oleObj>
              </mc:Choice>
              <mc:Fallback>
                <p:oleObj name="Equation" r:id="rId4" imgW="634725" imgH="39352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676400"/>
                        <a:ext cx="1165225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3" name="Object 39"/>
          <p:cNvGraphicFramePr>
            <a:graphicFrameLocks noChangeAspect="1"/>
          </p:cNvGraphicFramePr>
          <p:nvPr/>
        </p:nvGraphicFramePr>
        <p:xfrm>
          <a:off x="6553200" y="2590800"/>
          <a:ext cx="1863725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Equation" r:id="rId6" imgW="1016000" imgH="393700" progId="Equation.DSMT4">
                  <p:embed/>
                </p:oleObj>
              </mc:Choice>
              <mc:Fallback>
                <p:oleObj name="Equation" r:id="rId6" imgW="1016000" imgH="3937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590800"/>
                        <a:ext cx="1863725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4" name="Object 40"/>
          <p:cNvGraphicFramePr>
            <a:graphicFrameLocks noChangeAspect="1"/>
          </p:cNvGraphicFramePr>
          <p:nvPr/>
        </p:nvGraphicFramePr>
        <p:xfrm>
          <a:off x="6553200" y="3657600"/>
          <a:ext cx="14208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Equation" r:id="rId8" imgW="774364" imgH="203112" progId="Equation.DSMT4">
                  <p:embed/>
                </p:oleObj>
              </mc:Choice>
              <mc:Fallback>
                <p:oleObj name="Equation" r:id="rId8" imgW="774364" imgH="203112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657600"/>
                        <a:ext cx="142081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5" name="Object 41"/>
          <p:cNvGraphicFramePr>
            <a:graphicFrameLocks noChangeAspect="1"/>
          </p:cNvGraphicFramePr>
          <p:nvPr/>
        </p:nvGraphicFramePr>
        <p:xfrm>
          <a:off x="6400800" y="4572000"/>
          <a:ext cx="12112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Equation" r:id="rId10" imgW="660113" imgH="203112" progId="Equation.DSMT4">
                  <p:embed/>
                </p:oleObj>
              </mc:Choice>
              <mc:Fallback>
                <p:oleObj name="Equation" r:id="rId10" imgW="660113" imgH="203112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572000"/>
                        <a:ext cx="121126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6" name="Object 42"/>
          <p:cNvGraphicFramePr>
            <a:graphicFrameLocks noChangeAspect="1"/>
          </p:cNvGraphicFramePr>
          <p:nvPr/>
        </p:nvGraphicFramePr>
        <p:xfrm>
          <a:off x="6400800" y="5486400"/>
          <a:ext cx="114141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Equation" r:id="rId12" imgW="621760" imgH="177646" progId="Equation.DSMT4">
                  <p:embed/>
                </p:oleObj>
              </mc:Choice>
              <mc:Fallback>
                <p:oleObj name="Equation" r:id="rId12" imgW="621760" imgH="177646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5486400"/>
                        <a:ext cx="1141413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47" name="Arc 43"/>
          <p:cNvSpPr>
            <a:spLocks/>
          </p:cNvSpPr>
          <p:nvPr/>
        </p:nvSpPr>
        <p:spPr bwMode="auto">
          <a:xfrm flipH="1">
            <a:off x="6019800" y="2133600"/>
            <a:ext cx="228600" cy="838200"/>
          </a:xfrm>
          <a:custGeom>
            <a:avLst/>
            <a:gdLst>
              <a:gd name="T0" fmla="*/ 0 w 21600"/>
              <a:gd name="T1" fmla="*/ 0 h 43197"/>
              <a:gd name="T2" fmla="*/ 3651 w 21600"/>
              <a:gd name="T3" fmla="*/ 838200 h 43197"/>
              <a:gd name="T4" fmla="*/ 0 w 21600"/>
              <a:gd name="T5" fmla="*/ 419129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48" name="Arc 44"/>
          <p:cNvSpPr>
            <a:spLocks/>
          </p:cNvSpPr>
          <p:nvPr/>
        </p:nvSpPr>
        <p:spPr bwMode="auto">
          <a:xfrm flipH="1">
            <a:off x="6019800" y="3048000"/>
            <a:ext cx="228600" cy="838200"/>
          </a:xfrm>
          <a:custGeom>
            <a:avLst/>
            <a:gdLst>
              <a:gd name="T0" fmla="*/ 0 w 21600"/>
              <a:gd name="T1" fmla="*/ 0 h 43197"/>
              <a:gd name="T2" fmla="*/ 3651 w 21600"/>
              <a:gd name="T3" fmla="*/ 838200 h 43197"/>
              <a:gd name="T4" fmla="*/ 0 w 21600"/>
              <a:gd name="T5" fmla="*/ 419129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49" name="Arc 45"/>
          <p:cNvSpPr>
            <a:spLocks/>
          </p:cNvSpPr>
          <p:nvPr/>
        </p:nvSpPr>
        <p:spPr bwMode="auto">
          <a:xfrm flipH="1">
            <a:off x="6019800" y="3962400"/>
            <a:ext cx="228600" cy="838200"/>
          </a:xfrm>
          <a:custGeom>
            <a:avLst/>
            <a:gdLst>
              <a:gd name="T0" fmla="*/ 0 w 21600"/>
              <a:gd name="T1" fmla="*/ 0 h 43197"/>
              <a:gd name="T2" fmla="*/ 3651 w 21600"/>
              <a:gd name="T3" fmla="*/ 838200 h 43197"/>
              <a:gd name="T4" fmla="*/ 0 w 21600"/>
              <a:gd name="T5" fmla="*/ 419129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50" name="Arc 46"/>
          <p:cNvSpPr>
            <a:spLocks/>
          </p:cNvSpPr>
          <p:nvPr/>
        </p:nvSpPr>
        <p:spPr bwMode="auto">
          <a:xfrm flipH="1">
            <a:off x="6019800" y="4876800"/>
            <a:ext cx="228600" cy="838200"/>
          </a:xfrm>
          <a:custGeom>
            <a:avLst/>
            <a:gdLst>
              <a:gd name="T0" fmla="*/ 0 w 21600"/>
              <a:gd name="T1" fmla="*/ 0 h 43197"/>
              <a:gd name="T2" fmla="*/ 3651 w 21600"/>
              <a:gd name="T3" fmla="*/ 838200 h 43197"/>
              <a:gd name="T4" fmla="*/ 0 w 21600"/>
              <a:gd name="T5" fmla="*/ 419129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51" name="Text Box 47"/>
          <p:cNvSpPr txBox="1">
            <a:spLocks noChangeArrowheads="1"/>
          </p:cNvSpPr>
          <p:nvPr/>
        </p:nvSpPr>
        <p:spPr bwMode="auto">
          <a:xfrm>
            <a:off x="4724400" y="22098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Put the numbers in</a:t>
            </a:r>
          </a:p>
        </p:txBody>
      </p:sp>
      <p:sp>
        <p:nvSpPr>
          <p:cNvPr id="21552" name="Text Box 48"/>
          <p:cNvSpPr txBox="1">
            <a:spLocks noChangeArrowheads="1"/>
          </p:cNvSpPr>
          <p:nvPr/>
        </p:nvSpPr>
        <p:spPr bwMode="auto">
          <a:xfrm>
            <a:off x="4800600" y="31242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½ x 0.8 = 0.4</a:t>
            </a:r>
          </a:p>
        </p:txBody>
      </p:sp>
      <p:sp>
        <p:nvSpPr>
          <p:cNvPr id="21553" name="Text Box 49"/>
          <p:cNvSpPr txBox="1">
            <a:spLocks noChangeArrowheads="1"/>
          </p:cNvSpPr>
          <p:nvPr/>
        </p:nvSpPr>
        <p:spPr bwMode="auto">
          <a:xfrm>
            <a:off x="4724400" y="4114800"/>
            <a:ext cx="1371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Divide by 0.4</a:t>
            </a:r>
          </a:p>
        </p:txBody>
      </p:sp>
      <p:sp>
        <p:nvSpPr>
          <p:cNvPr id="21554" name="Text Box 50"/>
          <p:cNvSpPr txBox="1">
            <a:spLocks noChangeArrowheads="1"/>
          </p:cNvSpPr>
          <p:nvPr/>
        </p:nvSpPr>
        <p:spPr bwMode="auto">
          <a:xfrm>
            <a:off x="4724400" y="51816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Square root</a:t>
            </a:r>
          </a:p>
        </p:txBody>
      </p:sp>
      <p:pic>
        <p:nvPicPr>
          <p:cNvPr id="17435" name="Picture 51" descr="degra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525" y="185738"/>
            <a:ext cx="1576388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7" grpId="0" animBg="1"/>
      <p:bldP spid="21548" grpId="0" animBg="1"/>
      <p:bldP spid="21549" grpId="0" animBg="1"/>
      <p:bldP spid="21550" grpId="0" animBg="1"/>
      <p:bldP spid="21551" grpId="0"/>
      <p:bldP spid="21552" grpId="0"/>
      <p:bldP spid="21553" grpId="0"/>
      <p:bldP spid="2155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8138"/>
            <a:ext cx="4668838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The Area of a Sector and Segment can be worked out using Radians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A plot of land is in the shape of a sector of a circle of radius 55m. The length of fencing that is needed to enclose the land is 176m. Calculate the area of the plot of land.</a:t>
            </a:r>
            <a:endParaRPr lang="en-GB" altLang="en-US" sz="1800" baseline="30000" smtClean="0">
              <a:latin typeface="Comic Sans MS" pitchFamily="66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6C</a:t>
            </a:r>
          </a:p>
        </p:txBody>
      </p:sp>
      <p:sp>
        <p:nvSpPr>
          <p:cNvPr id="22555" name="Arc 27"/>
          <p:cNvSpPr>
            <a:spLocks noChangeAspect="1"/>
          </p:cNvSpPr>
          <p:nvPr/>
        </p:nvSpPr>
        <p:spPr bwMode="auto">
          <a:xfrm>
            <a:off x="1922463" y="4487863"/>
            <a:ext cx="1257300" cy="1468437"/>
          </a:xfrm>
          <a:custGeom>
            <a:avLst/>
            <a:gdLst>
              <a:gd name="T0" fmla="*/ 214323 w 21600"/>
              <a:gd name="T1" fmla="*/ 1468437 h 25224"/>
              <a:gd name="T2" fmla="*/ 260366 w 21600"/>
              <a:gd name="T3" fmla="*/ 0 h 25224"/>
              <a:gd name="T4" fmla="*/ 1257300 w 21600"/>
              <a:gd name="T5" fmla="*/ 766179 h 252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5224" fill="none" extrusionOk="0">
                <a:moveTo>
                  <a:pt x="3682" y="25223"/>
                </a:moveTo>
                <a:cubicBezTo>
                  <a:pt x="1282" y="21658"/>
                  <a:pt x="0" y="17458"/>
                  <a:pt x="0" y="13161"/>
                </a:cubicBezTo>
                <a:cubicBezTo>
                  <a:pt x="-1" y="8400"/>
                  <a:pt x="1572" y="3774"/>
                  <a:pt x="4472" y="-1"/>
                </a:cubicBezTo>
              </a:path>
              <a:path w="21600" h="25224" stroke="0" extrusionOk="0">
                <a:moveTo>
                  <a:pt x="3682" y="25223"/>
                </a:moveTo>
                <a:cubicBezTo>
                  <a:pt x="1282" y="21658"/>
                  <a:pt x="0" y="17458"/>
                  <a:pt x="0" y="13161"/>
                </a:cubicBezTo>
                <a:cubicBezTo>
                  <a:pt x="-1" y="8400"/>
                  <a:pt x="1572" y="3774"/>
                  <a:pt x="4472" y="-1"/>
                </a:cubicBezTo>
                <a:lnTo>
                  <a:pt x="21600" y="13161"/>
                </a:lnTo>
                <a:lnTo>
                  <a:pt x="3682" y="25223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>
            <a:off x="2187575" y="4486275"/>
            <a:ext cx="954088" cy="7127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57" name="Line 29"/>
          <p:cNvSpPr>
            <a:spLocks noChangeShapeType="1"/>
          </p:cNvSpPr>
          <p:nvPr/>
        </p:nvSpPr>
        <p:spPr bwMode="auto">
          <a:xfrm flipH="1">
            <a:off x="2124075" y="5194300"/>
            <a:ext cx="1008063" cy="7572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1892300" y="4140200"/>
            <a:ext cx="3857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1830388" y="5942013"/>
            <a:ext cx="38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B</a:t>
            </a:r>
          </a:p>
        </p:txBody>
      </p:sp>
      <p:sp>
        <p:nvSpPr>
          <p:cNvPr id="22560" name="Text Box 32"/>
          <p:cNvSpPr txBox="1">
            <a:spLocks noChangeArrowheads="1"/>
          </p:cNvSpPr>
          <p:nvPr/>
        </p:nvSpPr>
        <p:spPr bwMode="auto">
          <a:xfrm>
            <a:off x="3130550" y="5027613"/>
            <a:ext cx="3857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O</a:t>
            </a:r>
          </a:p>
        </p:txBody>
      </p:sp>
      <p:sp>
        <p:nvSpPr>
          <p:cNvPr id="22561" name="Text Box 33"/>
          <p:cNvSpPr txBox="1">
            <a:spLocks noChangeArrowheads="1"/>
          </p:cNvSpPr>
          <p:nvPr/>
        </p:nvSpPr>
        <p:spPr bwMode="auto">
          <a:xfrm>
            <a:off x="2562225" y="4508500"/>
            <a:ext cx="7445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55m</a:t>
            </a:r>
          </a:p>
        </p:txBody>
      </p:sp>
      <p:sp>
        <p:nvSpPr>
          <p:cNvPr id="22562" name="Text Box 34"/>
          <p:cNvSpPr txBox="1">
            <a:spLocks noChangeArrowheads="1"/>
          </p:cNvSpPr>
          <p:nvPr/>
        </p:nvSpPr>
        <p:spPr bwMode="auto">
          <a:xfrm>
            <a:off x="2500313" y="5602288"/>
            <a:ext cx="7445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55m</a:t>
            </a:r>
          </a:p>
        </p:txBody>
      </p:sp>
      <p:sp>
        <p:nvSpPr>
          <p:cNvPr id="22563" name="Arc 35"/>
          <p:cNvSpPr>
            <a:spLocks/>
          </p:cNvSpPr>
          <p:nvPr/>
        </p:nvSpPr>
        <p:spPr bwMode="auto">
          <a:xfrm>
            <a:off x="2876550" y="5010150"/>
            <a:ext cx="914400" cy="350838"/>
          </a:xfrm>
          <a:custGeom>
            <a:avLst/>
            <a:gdLst>
              <a:gd name="T0" fmla="*/ 19643 w 21600"/>
              <a:gd name="T1" fmla="*/ 350838 h 8270"/>
              <a:gd name="T2" fmla="*/ 14393 w 21600"/>
              <a:gd name="T3" fmla="*/ 0 h 8270"/>
              <a:gd name="T4" fmla="*/ 914400 w 21600"/>
              <a:gd name="T5" fmla="*/ 161971 h 827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8270" fill="none" extrusionOk="0">
                <a:moveTo>
                  <a:pt x="463" y="8270"/>
                </a:moveTo>
                <a:cubicBezTo>
                  <a:pt x="155" y="6806"/>
                  <a:pt x="0" y="5314"/>
                  <a:pt x="0" y="3818"/>
                </a:cubicBezTo>
                <a:cubicBezTo>
                  <a:pt x="-1" y="2537"/>
                  <a:pt x="113" y="1260"/>
                  <a:pt x="340" y="0"/>
                </a:cubicBezTo>
              </a:path>
              <a:path w="21600" h="8270" stroke="0" extrusionOk="0">
                <a:moveTo>
                  <a:pt x="463" y="8270"/>
                </a:moveTo>
                <a:cubicBezTo>
                  <a:pt x="155" y="6806"/>
                  <a:pt x="0" y="5314"/>
                  <a:pt x="0" y="3818"/>
                </a:cubicBezTo>
                <a:cubicBezTo>
                  <a:pt x="-1" y="2537"/>
                  <a:pt x="113" y="1260"/>
                  <a:pt x="340" y="0"/>
                </a:cubicBezTo>
                <a:lnTo>
                  <a:pt x="21600" y="3818"/>
                </a:lnTo>
                <a:lnTo>
                  <a:pt x="463" y="827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66" name="Text Box 38"/>
          <p:cNvSpPr txBox="1">
            <a:spLocks noChangeArrowheads="1"/>
          </p:cNvSpPr>
          <p:nvPr/>
        </p:nvSpPr>
        <p:spPr bwMode="auto">
          <a:xfrm>
            <a:off x="2581275" y="5021263"/>
            <a:ext cx="233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/>
              <a:t>θ</a:t>
            </a:r>
          </a:p>
        </p:txBody>
      </p:sp>
      <p:sp>
        <p:nvSpPr>
          <p:cNvPr id="22567" name="Text Box 39"/>
          <p:cNvSpPr txBox="1">
            <a:spLocks noChangeArrowheads="1"/>
          </p:cNvSpPr>
          <p:nvPr/>
        </p:nvSpPr>
        <p:spPr bwMode="auto">
          <a:xfrm>
            <a:off x="228600" y="6324600"/>
            <a:ext cx="4554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(We need to work out the angle first)</a:t>
            </a:r>
          </a:p>
        </p:txBody>
      </p:sp>
      <p:sp>
        <p:nvSpPr>
          <p:cNvPr id="22568" name="Text Box 40"/>
          <p:cNvSpPr txBox="1">
            <a:spLocks noChangeArrowheads="1"/>
          </p:cNvSpPr>
          <p:nvPr/>
        </p:nvSpPr>
        <p:spPr bwMode="auto">
          <a:xfrm>
            <a:off x="1263650" y="5019675"/>
            <a:ext cx="806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66m</a:t>
            </a:r>
          </a:p>
        </p:txBody>
      </p:sp>
      <p:sp>
        <p:nvSpPr>
          <p:cNvPr id="22569" name="Text Box 41"/>
          <p:cNvSpPr txBox="1">
            <a:spLocks noChangeArrowheads="1"/>
          </p:cNvSpPr>
          <p:nvPr/>
        </p:nvSpPr>
        <p:spPr bwMode="auto">
          <a:xfrm>
            <a:off x="6553200" y="1676400"/>
            <a:ext cx="21336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The length of the arc must be 66m (adds up to 176 total)</a:t>
            </a:r>
          </a:p>
        </p:txBody>
      </p:sp>
      <p:graphicFrame>
        <p:nvGraphicFramePr>
          <p:cNvPr id="22570" name="Object 42"/>
          <p:cNvGraphicFramePr>
            <a:graphicFrameLocks noChangeAspect="1"/>
          </p:cNvGraphicFramePr>
          <p:nvPr/>
        </p:nvGraphicFramePr>
        <p:xfrm>
          <a:off x="7239000" y="2514600"/>
          <a:ext cx="7524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3" imgW="393359" imgH="177646" progId="Equation.DSMT4">
                  <p:embed/>
                </p:oleObj>
              </mc:Choice>
              <mc:Fallback>
                <p:oleObj name="Equation" r:id="rId3" imgW="393359" imgH="177646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514600"/>
                        <a:ext cx="7524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1" name="Object 43"/>
          <p:cNvGraphicFramePr>
            <a:graphicFrameLocks noChangeAspect="1"/>
          </p:cNvGraphicFramePr>
          <p:nvPr/>
        </p:nvGraphicFramePr>
        <p:xfrm>
          <a:off x="7010400" y="2971800"/>
          <a:ext cx="11176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5" imgW="583693" imgH="177646" progId="Equation.DSMT4">
                  <p:embed/>
                </p:oleObj>
              </mc:Choice>
              <mc:Fallback>
                <p:oleObj name="Equation" r:id="rId5" imgW="583693" imgH="177646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971800"/>
                        <a:ext cx="11176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2" name="Object 44"/>
          <p:cNvGraphicFramePr>
            <a:graphicFrameLocks noChangeAspect="1"/>
          </p:cNvGraphicFramePr>
          <p:nvPr/>
        </p:nvGraphicFramePr>
        <p:xfrm>
          <a:off x="7086600" y="3352800"/>
          <a:ext cx="9969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Equation" r:id="rId7" imgW="520474" imgH="203112" progId="Equation.DSMT4">
                  <p:embed/>
                </p:oleObj>
              </mc:Choice>
              <mc:Fallback>
                <p:oleObj name="Equation" r:id="rId7" imgW="520474" imgH="203112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352800"/>
                        <a:ext cx="99695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73" name="Line 45"/>
          <p:cNvSpPr>
            <a:spLocks noChangeShapeType="1"/>
          </p:cNvSpPr>
          <p:nvPr/>
        </p:nvSpPr>
        <p:spPr bwMode="auto">
          <a:xfrm>
            <a:off x="5638800" y="39624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2574" name="Object 46"/>
          <p:cNvGraphicFramePr>
            <a:graphicFrameLocks noChangeAspect="1"/>
          </p:cNvGraphicFramePr>
          <p:nvPr/>
        </p:nvGraphicFramePr>
        <p:xfrm>
          <a:off x="7010400" y="4114800"/>
          <a:ext cx="12192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Equation" r:id="rId9" imgW="634725" imgH="393529" progId="Equation.DSMT4">
                  <p:embed/>
                </p:oleObj>
              </mc:Choice>
              <mc:Fallback>
                <p:oleObj name="Equation" r:id="rId9" imgW="634725" imgH="393529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114800"/>
                        <a:ext cx="121920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5" name="Object 47"/>
          <p:cNvGraphicFramePr>
            <a:graphicFrameLocks noChangeAspect="1"/>
          </p:cNvGraphicFramePr>
          <p:nvPr/>
        </p:nvGraphicFramePr>
        <p:xfrm>
          <a:off x="6477000" y="4953000"/>
          <a:ext cx="2217738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name="Equation" r:id="rId11" imgW="1155700" imgH="393700" progId="Equation.DSMT4">
                  <p:embed/>
                </p:oleObj>
              </mc:Choice>
              <mc:Fallback>
                <p:oleObj name="Equation" r:id="rId11" imgW="1155700" imgH="3937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953000"/>
                        <a:ext cx="2217738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6" name="Object 48"/>
          <p:cNvGraphicFramePr>
            <a:graphicFrameLocks noChangeAspect="1"/>
          </p:cNvGraphicFramePr>
          <p:nvPr/>
        </p:nvGraphicFramePr>
        <p:xfrm>
          <a:off x="6858000" y="5943600"/>
          <a:ext cx="15351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Equation" r:id="rId13" imgW="799753" imgH="203112" progId="Equation.DSMT4">
                  <p:embed/>
                </p:oleObj>
              </mc:Choice>
              <mc:Fallback>
                <p:oleObj name="Equation" r:id="rId13" imgW="799753" imgH="203112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943600"/>
                        <a:ext cx="1535113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77" name="Arc 49"/>
          <p:cNvSpPr>
            <a:spLocks/>
          </p:cNvSpPr>
          <p:nvPr/>
        </p:nvSpPr>
        <p:spPr bwMode="auto">
          <a:xfrm flipH="1">
            <a:off x="6629400" y="2667000"/>
            <a:ext cx="223838" cy="457200"/>
          </a:xfrm>
          <a:custGeom>
            <a:avLst/>
            <a:gdLst>
              <a:gd name="T0" fmla="*/ 1493 w 21745"/>
              <a:gd name="T1" fmla="*/ 0 h 43200"/>
              <a:gd name="T2" fmla="*/ 0 w 21745"/>
              <a:gd name="T3" fmla="*/ 457200 h 43200"/>
              <a:gd name="T4" fmla="*/ 1493 w 21745"/>
              <a:gd name="T5" fmla="*/ 2286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45" h="43200" fill="none" extrusionOk="0">
                <a:moveTo>
                  <a:pt x="144" y="0"/>
                </a:moveTo>
                <a:cubicBezTo>
                  <a:pt x="12074" y="0"/>
                  <a:pt x="21745" y="9670"/>
                  <a:pt x="21745" y="21600"/>
                </a:cubicBezTo>
                <a:cubicBezTo>
                  <a:pt x="21745" y="33529"/>
                  <a:pt x="12074" y="43200"/>
                  <a:pt x="145" y="43200"/>
                </a:cubicBezTo>
                <a:cubicBezTo>
                  <a:pt x="96" y="43200"/>
                  <a:pt x="48" y="43199"/>
                  <a:pt x="0" y="43199"/>
                </a:cubicBezTo>
              </a:path>
              <a:path w="21745" h="43200" stroke="0" extrusionOk="0">
                <a:moveTo>
                  <a:pt x="144" y="0"/>
                </a:moveTo>
                <a:cubicBezTo>
                  <a:pt x="12074" y="0"/>
                  <a:pt x="21745" y="9670"/>
                  <a:pt x="21745" y="21600"/>
                </a:cubicBezTo>
                <a:cubicBezTo>
                  <a:pt x="21745" y="33529"/>
                  <a:pt x="12074" y="43200"/>
                  <a:pt x="145" y="43200"/>
                </a:cubicBezTo>
                <a:cubicBezTo>
                  <a:pt x="96" y="43200"/>
                  <a:pt x="48" y="43199"/>
                  <a:pt x="0" y="43199"/>
                </a:cubicBezTo>
                <a:lnTo>
                  <a:pt x="145" y="21600"/>
                </a:lnTo>
                <a:lnTo>
                  <a:pt x="14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78" name="Arc 50"/>
          <p:cNvSpPr>
            <a:spLocks/>
          </p:cNvSpPr>
          <p:nvPr/>
        </p:nvSpPr>
        <p:spPr bwMode="auto">
          <a:xfrm flipH="1">
            <a:off x="6629400" y="3124200"/>
            <a:ext cx="223838" cy="457200"/>
          </a:xfrm>
          <a:custGeom>
            <a:avLst/>
            <a:gdLst>
              <a:gd name="T0" fmla="*/ 1493 w 21745"/>
              <a:gd name="T1" fmla="*/ 0 h 43200"/>
              <a:gd name="T2" fmla="*/ 0 w 21745"/>
              <a:gd name="T3" fmla="*/ 457200 h 43200"/>
              <a:gd name="T4" fmla="*/ 1493 w 21745"/>
              <a:gd name="T5" fmla="*/ 2286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45" h="43200" fill="none" extrusionOk="0">
                <a:moveTo>
                  <a:pt x="144" y="0"/>
                </a:moveTo>
                <a:cubicBezTo>
                  <a:pt x="12074" y="0"/>
                  <a:pt x="21745" y="9670"/>
                  <a:pt x="21745" y="21600"/>
                </a:cubicBezTo>
                <a:cubicBezTo>
                  <a:pt x="21745" y="33529"/>
                  <a:pt x="12074" y="43200"/>
                  <a:pt x="145" y="43200"/>
                </a:cubicBezTo>
                <a:cubicBezTo>
                  <a:pt x="96" y="43200"/>
                  <a:pt x="48" y="43199"/>
                  <a:pt x="0" y="43199"/>
                </a:cubicBezTo>
              </a:path>
              <a:path w="21745" h="43200" stroke="0" extrusionOk="0">
                <a:moveTo>
                  <a:pt x="144" y="0"/>
                </a:moveTo>
                <a:cubicBezTo>
                  <a:pt x="12074" y="0"/>
                  <a:pt x="21745" y="9670"/>
                  <a:pt x="21745" y="21600"/>
                </a:cubicBezTo>
                <a:cubicBezTo>
                  <a:pt x="21745" y="33529"/>
                  <a:pt x="12074" y="43200"/>
                  <a:pt x="145" y="43200"/>
                </a:cubicBezTo>
                <a:cubicBezTo>
                  <a:pt x="96" y="43200"/>
                  <a:pt x="48" y="43199"/>
                  <a:pt x="0" y="43199"/>
                </a:cubicBezTo>
                <a:lnTo>
                  <a:pt x="145" y="21600"/>
                </a:lnTo>
                <a:lnTo>
                  <a:pt x="14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79" name="Arc 51"/>
          <p:cNvSpPr>
            <a:spLocks/>
          </p:cNvSpPr>
          <p:nvPr/>
        </p:nvSpPr>
        <p:spPr bwMode="auto">
          <a:xfrm flipH="1">
            <a:off x="6096000" y="4495800"/>
            <a:ext cx="300038" cy="838200"/>
          </a:xfrm>
          <a:custGeom>
            <a:avLst/>
            <a:gdLst>
              <a:gd name="T0" fmla="*/ 2001 w 21745"/>
              <a:gd name="T1" fmla="*/ 0 h 43200"/>
              <a:gd name="T2" fmla="*/ 0 w 21745"/>
              <a:gd name="T3" fmla="*/ 838200 h 43200"/>
              <a:gd name="T4" fmla="*/ 2001 w 21745"/>
              <a:gd name="T5" fmla="*/ 4191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45" h="43200" fill="none" extrusionOk="0">
                <a:moveTo>
                  <a:pt x="144" y="0"/>
                </a:moveTo>
                <a:cubicBezTo>
                  <a:pt x="12074" y="0"/>
                  <a:pt x="21745" y="9670"/>
                  <a:pt x="21745" y="21600"/>
                </a:cubicBezTo>
                <a:cubicBezTo>
                  <a:pt x="21745" y="33529"/>
                  <a:pt x="12074" y="43200"/>
                  <a:pt x="145" y="43200"/>
                </a:cubicBezTo>
                <a:cubicBezTo>
                  <a:pt x="96" y="43200"/>
                  <a:pt x="48" y="43199"/>
                  <a:pt x="0" y="43199"/>
                </a:cubicBezTo>
              </a:path>
              <a:path w="21745" h="43200" stroke="0" extrusionOk="0">
                <a:moveTo>
                  <a:pt x="144" y="0"/>
                </a:moveTo>
                <a:cubicBezTo>
                  <a:pt x="12074" y="0"/>
                  <a:pt x="21745" y="9670"/>
                  <a:pt x="21745" y="21600"/>
                </a:cubicBezTo>
                <a:cubicBezTo>
                  <a:pt x="21745" y="33529"/>
                  <a:pt x="12074" y="43200"/>
                  <a:pt x="145" y="43200"/>
                </a:cubicBezTo>
                <a:cubicBezTo>
                  <a:pt x="96" y="43200"/>
                  <a:pt x="48" y="43199"/>
                  <a:pt x="0" y="43199"/>
                </a:cubicBezTo>
                <a:lnTo>
                  <a:pt x="145" y="21600"/>
                </a:lnTo>
                <a:lnTo>
                  <a:pt x="14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80" name="Arc 52"/>
          <p:cNvSpPr>
            <a:spLocks/>
          </p:cNvSpPr>
          <p:nvPr/>
        </p:nvSpPr>
        <p:spPr bwMode="auto">
          <a:xfrm flipH="1">
            <a:off x="6096000" y="5334000"/>
            <a:ext cx="300038" cy="838200"/>
          </a:xfrm>
          <a:custGeom>
            <a:avLst/>
            <a:gdLst>
              <a:gd name="T0" fmla="*/ 2001 w 21745"/>
              <a:gd name="T1" fmla="*/ 0 h 43200"/>
              <a:gd name="T2" fmla="*/ 0 w 21745"/>
              <a:gd name="T3" fmla="*/ 838200 h 43200"/>
              <a:gd name="T4" fmla="*/ 2001 w 21745"/>
              <a:gd name="T5" fmla="*/ 4191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45" h="43200" fill="none" extrusionOk="0">
                <a:moveTo>
                  <a:pt x="144" y="0"/>
                </a:moveTo>
                <a:cubicBezTo>
                  <a:pt x="12074" y="0"/>
                  <a:pt x="21745" y="9670"/>
                  <a:pt x="21745" y="21600"/>
                </a:cubicBezTo>
                <a:cubicBezTo>
                  <a:pt x="21745" y="33529"/>
                  <a:pt x="12074" y="43200"/>
                  <a:pt x="145" y="43200"/>
                </a:cubicBezTo>
                <a:cubicBezTo>
                  <a:pt x="96" y="43200"/>
                  <a:pt x="48" y="43199"/>
                  <a:pt x="0" y="43199"/>
                </a:cubicBezTo>
              </a:path>
              <a:path w="21745" h="43200" stroke="0" extrusionOk="0">
                <a:moveTo>
                  <a:pt x="144" y="0"/>
                </a:moveTo>
                <a:cubicBezTo>
                  <a:pt x="12074" y="0"/>
                  <a:pt x="21745" y="9670"/>
                  <a:pt x="21745" y="21600"/>
                </a:cubicBezTo>
                <a:cubicBezTo>
                  <a:pt x="21745" y="33529"/>
                  <a:pt x="12074" y="43200"/>
                  <a:pt x="145" y="43200"/>
                </a:cubicBezTo>
                <a:cubicBezTo>
                  <a:pt x="96" y="43200"/>
                  <a:pt x="48" y="43199"/>
                  <a:pt x="0" y="43199"/>
                </a:cubicBezTo>
                <a:lnTo>
                  <a:pt x="145" y="21600"/>
                </a:lnTo>
                <a:lnTo>
                  <a:pt x="14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81" name="Text Box 53"/>
          <p:cNvSpPr txBox="1">
            <a:spLocks noChangeArrowheads="1"/>
          </p:cNvSpPr>
          <p:nvPr/>
        </p:nvSpPr>
        <p:spPr bwMode="auto">
          <a:xfrm>
            <a:off x="5486400" y="2590800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Put the numbers in</a:t>
            </a:r>
          </a:p>
        </p:txBody>
      </p:sp>
      <p:sp>
        <p:nvSpPr>
          <p:cNvPr id="22582" name="Text Box 54"/>
          <p:cNvSpPr txBox="1">
            <a:spLocks noChangeArrowheads="1"/>
          </p:cNvSpPr>
          <p:nvPr/>
        </p:nvSpPr>
        <p:spPr bwMode="auto">
          <a:xfrm>
            <a:off x="5334000" y="32004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55</a:t>
            </a:r>
          </a:p>
        </p:txBody>
      </p:sp>
      <p:sp>
        <p:nvSpPr>
          <p:cNvPr id="22583" name="Text Box 55"/>
          <p:cNvSpPr txBox="1">
            <a:spLocks noChangeArrowheads="1"/>
          </p:cNvSpPr>
          <p:nvPr/>
        </p:nvSpPr>
        <p:spPr bwMode="auto">
          <a:xfrm>
            <a:off x="2362200" y="50292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1.2</a:t>
            </a:r>
            <a:r>
              <a:rPr lang="en-GB" altLang="en-US" sz="1600" baseline="40000">
                <a:latin typeface="Comic Sans MS" pitchFamily="66" charset="0"/>
              </a:rPr>
              <a:t>c</a:t>
            </a:r>
          </a:p>
        </p:txBody>
      </p:sp>
      <p:sp>
        <p:nvSpPr>
          <p:cNvPr id="22584" name="Text Box 56"/>
          <p:cNvSpPr txBox="1">
            <a:spLocks noChangeArrowheads="1"/>
          </p:cNvSpPr>
          <p:nvPr/>
        </p:nvSpPr>
        <p:spPr bwMode="auto">
          <a:xfrm>
            <a:off x="4953000" y="4648200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Put the numbers in</a:t>
            </a:r>
          </a:p>
        </p:txBody>
      </p:sp>
      <p:pic>
        <p:nvPicPr>
          <p:cNvPr id="18465" name="Picture 58" descr="degrad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525" y="185738"/>
            <a:ext cx="1576388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2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2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2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2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2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9" dur="500"/>
                                        <p:tgtEl>
                                          <p:spTgt spid="22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2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5" grpId="0" animBg="1"/>
      <p:bldP spid="22556" grpId="0" animBg="1"/>
      <p:bldP spid="22557" grpId="0" animBg="1"/>
      <p:bldP spid="22558" grpId="0"/>
      <p:bldP spid="22559" grpId="0"/>
      <p:bldP spid="22560" grpId="0"/>
      <p:bldP spid="22561" grpId="0"/>
      <p:bldP spid="22562" grpId="0"/>
      <p:bldP spid="22563" grpId="0" animBg="1"/>
      <p:bldP spid="22566" grpId="0"/>
      <p:bldP spid="22566" grpId="1"/>
      <p:bldP spid="22567" grpId="0"/>
      <p:bldP spid="22569" grpId="0"/>
      <p:bldP spid="22573" grpId="0" animBg="1"/>
      <p:bldP spid="22577" grpId="0" animBg="1"/>
      <p:bldP spid="22578" grpId="0" animBg="1"/>
      <p:bldP spid="22579" grpId="0" animBg="1"/>
      <p:bldP spid="22580" grpId="0" animBg="1"/>
      <p:bldP spid="22581" grpId="0"/>
      <p:bldP spid="22582" grpId="0"/>
      <p:bldP spid="22583" grpId="0"/>
      <p:bldP spid="2258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8138"/>
            <a:ext cx="4668838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The Area of a Sector and Segment can be worked out using Radians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You can also work out the area of a segment using radians.</a:t>
            </a:r>
            <a:endParaRPr lang="en-GB" altLang="en-US" sz="1800" baseline="30000" smtClean="0">
              <a:latin typeface="Comic Sans MS" pitchFamily="66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6C</a:t>
            </a:r>
          </a:p>
        </p:txBody>
      </p:sp>
      <p:sp>
        <p:nvSpPr>
          <p:cNvPr id="23585" name="Oval 33"/>
          <p:cNvSpPr>
            <a:spLocks noChangeAspect="1" noChangeArrowheads="1"/>
          </p:cNvSpPr>
          <p:nvPr/>
        </p:nvSpPr>
        <p:spPr bwMode="auto">
          <a:xfrm>
            <a:off x="1143000" y="3657600"/>
            <a:ext cx="2209800" cy="22098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 flipH="1">
            <a:off x="1425575" y="4751388"/>
            <a:ext cx="825500" cy="7635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>
            <a:off x="2251075" y="4759325"/>
            <a:ext cx="771525" cy="7905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1425575" y="5503863"/>
            <a:ext cx="1604963" cy="460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2098675" y="4437063"/>
            <a:ext cx="314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O</a:t>
            </a:r>
          </a:p>
        </p:txBody>
      </p:sp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1182688" y="5413375"/>
            <a:ext cx="314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</a:t>
            </a:r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2982913" y="5448300"/>
            <a:ext cx="314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</a:t>
            </a:r>
          </a:p>
        </p:txBody>
      </p:sp>
      <p:sp>
        <p:nvSpPr>
          <p:cNvPr id="23593" name="Text Box 41"/>
          <p:cNvSpPr txBox="1">
            <a:spLocks noChangeArrowheads="1"/>
          </p:cNvSpPr>
          <p:nvPr/>
        </p:nvSpPr>
        <p:spPr bwMode="auto">
          <a:xfrm>
            <a:off x="1681163" y="4786313"/>
            <a:ext cx="314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r</a:t>
            </a:r>
          </a:p>
        </p:txBody>
      </p:sp>
      <p:sp>
        <p:nvSpPr>
          <p:cNvPr id="23594" name="Text Box 42"/>
          <p:cNvSpPr txBox="1">
            <a:spLocks noChangeArrowheads="1"/>
          </p:cNvSpPr>
          <p:nvPr/>
        </p:nvSpPr>
        <p:spPr bwMode="auto">
          <a:xfrm>
            <a:off x="2522538" y="4821238"/>
            <a:ext cx="314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r</a:t>
            </a:r>
          </a:p>
        </p:txBody>
      </p:sp>
      <p:sp>
        <p:nvSpPr>
          <p:cNvPr id="23595" name="Arc 43"/>
          <p:cNvSpPr>
            <a:spLocks/>
          </p:cNvSpPr>
          <p:nvPr/>
        </p:nvSpPr>
        <p:spPr bwMode="auto">
          <a:xfrm>
            <a:off x="2070100" y="4491038"/>
            <a:ext cx="342900" cy="471487"/>
          </a:xfrm>
          <a:custGeom>
            <a:avLst/>
            <a:gdLst>
              <a:gd name="T0" fmla="*/ 342900 w 15732"/>
              <a:gd name="T1" fmla="*/ 440971 h 21600"/>
              <a:gd name="T2" fmla="*/ 0 w 15732"/>
              <a:gd name="T3" fmla="*/ 437195 h 21600"/>
              <a:gd name="T4" fmla="*/ 176267 w 15732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32" h="21600" fill="none" extrusionOk="0">
                <a:moveTo>
                  <a:pt x="15731" y="20201"/>
                </a:moveTo>
                <a:cubicBezTo>
                  <a:pt x="13289" y="21126"/>
                  <a:pt x="10698" y="21599"/>
                  <a:pt x="8087" y="21600"/>
                </a:cubicBezTo>
                <a:cubicBezTo>
                  <a:pt x="5315" y="21600"/>
                  <a:pt x="2569" y="21066"/>
                  <a:pt x="0" y="20028"/>
                </a:cubicBezTo>
              </a:path>
              <a:path w="15732" h="21600" stroke="0" extrusionOk="0">
                <a:moveTo>
                  <a:pt x="15731" y="20201"/>
                </a:moveTo>
                <a:cubicBezTo>
                  <a:pt x="13289" y="21126"/>
                  <a:pt x="10698" y="21599"/>
                  <a:pt x="8087" y="21600"/>
                </a:cubicBezTo>
                <a:cubicBezTo>
                  <a:pt x="5315" y="21600"/>
                  <a:pt x="2569" y="21066"/>
                  <a:pt x="0" y="20028"/>
                </a:cubicBezTo>
                <a:lnTo>
                  <a:pt x="8087" y="0"/>
                </a:lnTo>
                <a:lnTo>
                  <a:pt x="15731" y="2020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2098675" y="4903788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/>
              <a:t>θ</a:t>
            </a:r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 flipV="1">
            <a:off x="1892300" y="5548313"/>
            <a:ext cx="214313" cy="2254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98" name="Line 46"/>
          <p:cNvSpPr>
            <a:spLocks noChangeShapeType="1"/>
          </p:cNvSpPr>
          <p:nvPr/>
        </p:nvSpPr>
        <p:spPr bwMode="auto">
          <a:xfrm flipV="1">
            <a:off x="2079625" y="5557838"/>
            <a:ext cx="241300" cy="24288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99" name="Line 47"/>
          <p:cNvSpPr>
            <a:spLocks noChangeShapeType="1"/>
          </p:cNvSpPr>
          <p:nvPr/>
        </p:nvSpPr>
        <p:spPr bwMode="auto">
          <a:xfrm flipV="1">
            <a:off x="2286000" y="5562600"/>
            <a:ext cx="241300" cy="2428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600" name="Line 48"/>
          <p:cNvSpPr>
            <a:spLocks noChangeShapeType="1"/>
          </p:cNvSpPr>
          <p:nvPr/>
        </p:nvSpPr>
        <p:spPr bwMode="auto">
          <a:xfrm flipV="1">
            <a:off x="2473325" y="5565775"/>
            <a:ext cx="222250" cy="2254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602" name="Line 50"/>
          <p:cNvSpPr>
            <a:spLocks noChangeShapeType="1"/>
          </p:cNvSpPr>
          <p:nvPr/>
        </p:nvSpPr>
        <p:spPr bwMode="auto">
          <a:xfrm flipV="1">
            <a:off x="1604963" y="5540375"/>
            <a:ext cx="96837" cy="984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603" name="Line 51"/>
          <p:cNvSpPr>
            <a:spLocks noChangeShapeType="1"/>
          </p:cNvSpPr>
          <p:nvPr/>
        </p:nvSpPr>
        <p:spPr bwMode="auto">
          <a:xfrm flipV="1">
            <a:off x="1747838" y="5548313"/>
            <a:ext cx="152400" cy="14446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605" name="Line 53"/>
          <p:cNvSpPr>
            <a:spLocks noChangeShapeType="1"/>
          </p:cNvSpPr>
          <p:nvPr/>
        </p:nvSpPr>
        <p:spPr bwMode="auto">
          <a:xfrm flipV="1">
            <a:off x="2689225" y="5576888"/>
            <a:ext cx="141288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606" name="Text Box 54"/>
          <p:cNvSpPr txBox="1">
            <a:spLocks noChangeArrowheads="1"/>
          </p:cNvSpPr>
          <p:nvPr/>
        </p:nvSpPr>
        <p:spPr bwMode="auto">
          <a:xfrm>
            <a:off x="4660900" y="1631950"/>
            <a:ext cx="448310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u="sng">
                <a:latin typeface="Comic Sans MS" pitchFamily="66" charset="0"/>
              </a:rPr>
              <a:t>Area of a Segment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Area of Sector AOB – Area of Triangle AOB</a:t>
            </a:r>
          </a:p>
        </p:txBody>
      </p:sp>
      <p:sp>
        <p:nvSpPr>
          <p:cNvPr id="23607" name="Text Box 55"/>
          <p:cNvSpPr txBox="1">
            <a:spLocks noChangeArrowheads="1"/>
          </p:cNvSpPr>
          <p:nvPr/>
        </p:nvSpPr>
        <p:spPr bwMode="auto">
          <a:xfrm>
            <a:off x="5715000" y="2362200"/>
            <a:ext cx="22098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Area of Sector AOB</a:t>
            </a:r>
          </a:p>
        </p:txBody>
      </p:sp>
      <p:graphicFrame>
        <p:nvGraphicFramePr>
          <p:cNvPr id="23609" name="Object 57"/>
          <p:cNvGraphicFramePr>
            <a:graphicFrameLocks noChangeAspect="1"/>
          </p:cNvGraphicFramePr>
          <p:nvPr/>
        </p:nvGraphicFramePr>
        <p:xfrm>
          <a:off x="6324600" y="266700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6" name="Equation" r:id="rId3" imgW="634725" imgH="393529" progId="Equation.DSMT4">
                  <p:embed/>
                </p:oleObj>
              </mc:Choice>
              <mc:Fallback>
                <p:oleObj name="Equation" r:id="rId3" imgW="634725" imgH="393529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66700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10" name="Text Box 58"/>
          <p:cNvSpPr txBox="1">
            <a:spLocks noChangeArrowheads="1"/>
          </p:cNvSpPr>
          <p:nvPr/>
        </p:nvSpPr>
        <p:spPr bwMode="auto">
          <a:xfrm>
            <a:off x="5715000" y="3352800"/>
            <a:ext cx="22860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Area of Triangle AOB</a:t>
            </a:r>
          </a:p>
        </p:txBody>
      </p:sp>
      <p:graphicFrame>
        <p:nvGraphicFramePr>
          <p:cNvPr id="23611" name="Object 59"/>
          <p:cNvGraphicFramePr>
            <a:graphicFrameLocks noChangeAspect="1"/>
          </p:cNvGraphicFramePr>
          <p:nvPr/>
        </p:nvGraphicFramePr>
        <p:xfrm>
          <a:off x="6248400" y="4267200"/>
          <a:ext cx="13446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Equation" r:id="rId5" imgW="850531" imgH="393529" progId="Equation.DSMT4">
                  <p:embed/>
                </p:oleObj>
              </mc:Choice>
              <mc:Fallback>
                <p:oleObj name="Equation" r:id="rId5" imgW="850531" imgH="393529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267200"/>
                        <a:ext cx="134461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12" name="Text Box 60"/>
          <p:cNvSpPr txBox="1">
            <a:spLocks noChangeArrowheads="1"/>
          </p:cNvSpPr>
          <p:nvPr/>
        </p:nvSpPr>
        <p:spPr bwMode="auto">
          <a:xfrm>
            <a:off x="5715000" y="4953000"/>
            <a:ext cx="22860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Area of the Segment</a:t>
            </a:r>
          </a:p>
        </p:txBody>
      </p:sp>
      <p:graphicFrame>
        <p:nvGraphicFramePr>
          <p:cNvPr id="23613" name="Object 61"/>
          <p:cNvGraphicFramePr>
            <a:graphicFrameLocks noChangeAspect="1"/>
          </p:cNvGraphicFramePr>
          <p:nvPr/>
        </p:nvGraphicFramePr>
        <p:xfrm>
          <a:off x="6629400" y="5334000"/>
          <a:ext cx="11033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8" name="Equation" r:id="rId7" imgW="698197" imgH="393529" progId="Equation.DSMT4">
                  <p:embed/>
                </p:oleObj>
              </mc:Choice>
              <mc:Fallback>
                <p:oleObj name="Equation" r:id="rId7" imgW="698197" imgH="393529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334000"/>
                        <a:ext cx="110331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14" name="Object 62"/>
          <p:cNvGraphicFramePr>
            <a:graphicFrameLocks noChangeAspect="1"/>
          </p:cNvGraphicFramePr>
          <p:nvPr/>
        </p:nvGraphicFramePr>
        <p:xfrm>
          <a:off x="6096000" y="5334000"/>
          <a:ext cx="5826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Equation" r:id="rId9" imgW="368140" imgH="393529" progId="Equation.DSMT4">
                  <p:embed/>
                </p:oleObj>
              </mc:Choice>
              <mc:Fallback>
                <p:oleObj name="Equation" r:id="rId9" imgW="368140" imgH="393529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334000"/>
                        <a:ext cx="58261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15" name="Object 63"/>
          <p:cNvGraphicFramePr>
            <a:graphicFrameLocks noChangeAspect="1"/>
          </p:cNvGraphicFramePr>
          <p:nvPr/>
        </p:nvGraphicFramePr>
        <p:xfrm>
          <a:off x="6477000" y="6172200"/>
          <a:ext cx="104298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0" name="Equation" r:id="rId11" imgW="660113" imgH="203112" progId="Equation.DSMT4">
                  <p:embed/>
                </p:oleObj>
              </mc:Choice>
              <mc:Fallback>
                <p:oleObj name="Equation" r:id="rId11" imgW="660113" imgH="203112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6172200"/>
                        <a:ext cx="1042988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16" name="Object 64"/>
          <p:cNvGraphicFramePr>
            <a:graphicFrameLocks noChangeAspect="1"/>
          </p:cNvGraphicFramePr>
          <p:nvPr/>
        </p:nvGraphicFramePr>
        <p:xfrm>
          <a:off x="6096000" y="6019800"/>
          <a:ext cx="4429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1" name="Equation" r:id="rId13" imgW="279279" imgH="393529" progId="Equation.DSMT4">
                  <p:embed/>
                </p:oleObj>
              </mc:Choice>
              <mc:Fallback>
                <p:oleObj name="Equation" r:id="rId13" imgW="279279" imgH="393529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6019800"/>
                        <a:ext cx="44291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17" name="Object 65"/>
          <p:cNvGraphicFramePr>
            <a:graphicFrameLocks noChangeAspect="1"/>
          </p:cNvGraphicFramePr>
          <p:nvPr/>
        </p:nvGraphicFramePr>
        <p:xfrm>
          <a:off x="6248400" y="3657600"/>
          <a:ext cx="14255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Equation" r:id="rId15" imgW="901309" imgH="393529" progId="Equation.DSMT4">
                  <p:embed/>
                </p:oleObj>
              </mc:Choice>
              <mc:Fallback>
                <p:oleObj name="Equation" r:id="rId15" imgW="901309" imgH="393529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657600"/>
                        <a:ext cx="14255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18" name="Arc 66"/>
          <p:cNvSpPr>
            <a:spLocks/>
          </p:cNvSpPr>
          <p:nvPr/>
        </p:nvSpPr>
        <p:spPr bwMode="auto">
          <a:xfrm flipH="1">
            <a:off x="5410200" y="3962400"/>
            <a:ext cx="228600" cy="685800"/>
          </a:xfrm>
          <a:custGeom>
            <a:avLst/>
            <a:gdLst>
              <a:gd name="T0" fmla="*/ 0 w 21600"/>
              <a:gd name="T1" fmla="*/ 0 h 43188"/>
              <a:gd name="T2" fmla="*/ 7578 w 21600"/>
              <a:gd name="T3" fmla="*/ 685800 h 43188"/>
              <a:gd name="T4" fmla="*/ 0 w 21600"/>
              <a:gd name="T5" fmla="*/ 342995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0"/>
                  <a:pt x="12360" y="42801"/>
                  <a:pt x="716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0"/>
                  <a:pt x="12360" y="42801"/>
                  <a:pt x="716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619" name="Arc 67"/>
          <p:cNvSpPr>
            <a:spLocks/>
          </p:cNvSpPr>
          <p:nvPr/>
        </p:nvSpPr>
        <p:spPr bwMode="auto">
          <a:xfrm flipH="1">
            <a:off x="5410200" y="5638800"/>
            <a:ext cx="228600" cy="685800"/>
          </a:xfrm>
          <a:custGeom>
            <a:avLst/>
            <a:gdLst>
              <a:gd name="T0" fmla="*/ 0 w 21600"/>
              <a:gd name="T1" fmla="*/ 0 h 43188"/>
              <a:gd name="T2" fmla="*/ 7578 w 21600"/>
              <a:gd name="T3" fmla="*/ 685800 h 43188"/>
              <a:gd name="T4" fmla="*/ 0 w 21600"/>
              <a:gd name="T5" fmla="*/ 342995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0"/>
                  <a:pt x="12360" y="42801"/>
                  <a:pt x="716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0"/>
                  <a:pt x="12360" y="42801"/>
                  <a:pt x="716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620" name="Text Box 68"/>
          <p:cNvSpPr txBox="1">
            <a:spLocks noChangeArrowheads="1"/>
          </p:cNvSpPr>
          <p:nvPr/>
        </p:nvSpPr>
        <p:spPr bwMode="auto">
          <a:xfrm>
            <a:off x="4267200" y="3962400"/>
            <a:ext cx="114300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a = b = r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C = </a:t>
            </a:r>
            <a:r>
              <a:rPr lang="el-GR" altLang="en-US" sz="16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23621" name="Text Box 69"/>
          <p:cNvSpPr txBox="1">
            <a:spLocks noChangeArrowheads="1"/>
          </p:cNvSpPr>
          <p:nvPr/>
        </p:nvSpPr>
        <p:spPr bwMode="auto">
          <a:xfrm>
            <a:off x="4191000" y="5791200"/>
            <a:ext cx="1295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endParaRPr lang="el-GR" altLang="en-US" sz="16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622" name="Rectangle 70"/>
          <p:cNvSpPr>
            <a:spLocks noChangeArrowheads="1"/>
          </p:cNvSpPr>
          <p:nvPr/>
        </p:nvSpPr>
        <p:spPr bwMode="auto">
          <a:xfrm>
            <a:off x="5943600" y="5943600"/>
            <a:ext cx="1676400" cy="762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9495" name="Picture 71" descr="degrad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525" y="185738"/>
            <a:ext cx="1576388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3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3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3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3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3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3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3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3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3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3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3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3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2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23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5" grpId="0" animBg="1"/>
      <p:bldP spid="23586" grpId="0" animBg="1"/>
      <p:bldP spid="23587" grpId="0" animBg="1"/>
      <p:bldP spid="23588" grpId="0" animBg="1"/>
      <p:bldP spid="23590" grpId="0"/>
      <p:bldP spid="23591" grpId="0"/>
      <p:bldP spid="23592" grpId="0"/>
      <p:bldP spid="23593" grpId="0"/>
      <p:bldP spid="23594" grpId="0"/>
      <p:bldP spid="23595" grpId="0" animBg="1"/>
      <p:bldP spid="23596" grpId="0"/>
      <p:bldP spid="23597" grpId="0" animBg="1"/>
      <p:bldP spid="23598" grpId="0" animBg="1"/>
      <p:bldP spid="23599" grpId="0" animBg="1"/>
      <p:bldP spid="23600" grpId="0" animBg="1"/>
      <p:bldP spid="23602" grpId="0" animBg="1"/>
      <p:bldP spid="23603" grpId="0" animBg="1"/>
      <p:bldP spid="23605" grpId="0" animBg="1"/>
      <p:bldP spid="23607" grpId="0" animBg="1"/>
      <p:bldP spid="23610" grpId="0" animBg="1"/>
      <p:bldP spid="23612" grpId="0" animBg="1"/>
      <p:bldP spid="23618" grpId="0" animBg="1"/>
      <p:bldP spid="23619" grpId="0" animBg="1"/>
      <p:bldP spid="23621" grpId="0"/>
      <p:bldP spid="236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90675"/>
            <a:ext cx="4668838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The Area of a Sector and Segment can be worked out using Radians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600" smtClean="0">
                <a:latin typeface="Comic Sans MS" pitchFamily="66" charset="0"/>
              </a:rPr>
              <a:t>Calculate the Area of the segment shown in the diagram below.</a:t>
            </a:r>
            <a:endParaRPr lang="el-GR" altLang="en-US" sz="1600" baseline="30000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6C</a:t>
            </a:r>
          </a:p>
        </p:txBody>
      </p:sp>
      <p:sp>
        <p:nvSpPr>
          <p:cNvPr id="24614" name="Oval 38"/>
          <p:cNvSpPr>
            <a:spLocks noChangeAspect="1" noChangeArrowheads="1"/>
          </p:cNvSpPr>
          <p:nvPr/>
        </p:nvSpPr>
        <p:spPr bwMode="auto">
          <a:xfrm>
            <a:off x="1143000" y="3657600"/>
            <a:ext cx="2209800" cy="22098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615" name="Line 39"/>
          <p:cNvSpPr>
            <a:spLocks noChangeShapeType="1"/>
          </p:cNvSpPr>
          <p:nvPr/>
        </p:nvSpPr>
        <p:spPr bwMode="auto">
          <a:xfrm flipV="1">
            <a:off x="1685925" y="5410200"/>
            <a:ext cx="1447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16" name="Line 40"/>
          <p:cNvSpPr>
            <a:spLocks noChangeShapeType="1"/>
          </p:cNvSpPr>
          <p:nvPr/>
        </p:nvSpPr>
        <p:spPr bwMode="auto">
          <a:xfrm flipV="1">
            <a:off x="1676400" y="4724400"/>
            <a:ext cx="533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17" name="Line 41"/>
          <p:cNvSpPr>
            <a:spLocks noChangeShapeType="1"/>
          </p:cNvSpPr>
          <p:nvPr/>
        </p:nvSpPr>
        <p:spPr bwMode="auto">
          <a:xfrm flipH="1" flipV="1">
            <a:off x="2209800" y="4724400"/>
            <a:ext cx="914400" cy="685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1981200" y="4419600"/>
            <a:ext cx="314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O</a:t>
            </a:r>
          </a:p>
        </p:txBody>
      </p:sp>
      <p:sp>
        <p:nvSpPr>
          <p:cNvPr id="24619" name="Line 43"/>
          <p:cNvSpPr>
            <a:spLocks noChangeShapeType="1"/>
          </p:cNvSpPr>
          <p:nvPr/>
        </p:nvSpPr>
        <p:spPr bwMode="auto">
          <a:xfrm flipV="1">
            <a:off x="1990725" y="5668963"/>
            <a:ext cx="93663" cy="1174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20" name="Line 44"/>
          <p:cNvSpPr>
            <a:spLocks noChangeShapeType="1"/>
          </p:cNvSpPr>
          <p:nvPr/>
        </p:nvSpPr>
        <p:spPr bwMode="auto">
          <a:xfrm flipV="1">
            <a:off x="2106613" y="5638800"/>
            <a:ext cx="134937" cy="1666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21" name="Line 45"/>
          <p:cNvSpPr>
            <a:spLocks noChangeShapeType="1"/>
          </p:cNvSpPr>
          <p:nvPr/>
        </p:nvSpPr>
        <p:spPr bwMode="auto">
          <a:xfrm flipV="1">
            <a:off x="2239963" y="5594350"/>
            <a:ext cx="179387" cy="2111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22" name="Line 46"/>
          <p:cNvSpPr>
            <a:spLocks noChangeShapeType="1"/>
          </p:cNvSpPr>
          <p:nvPr/>
        </p:nvSpPr>
        <p:spPr bwMode="auto">
          <a:xfrm flipV="1">
            <a:off x="2384425" y="5549900"/>
            <a:ext cx="233363" cy="2476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23" name="Line 47"/>
          <p:cNvSpPr>
            <a:spLocks noChangeShapeType="1"/>
          </p:cNvSpPr>
          <p:nvPr/>
        </p:nvSpPr>
        <p:spPr bwMode="auto">
          <a:xfrm flipV="1">
            <a:off x="2581275" y="5518150"/>
            <a:ext cx="211138" cy="2428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24" name="Line 48"/>
          <p:cNvSpPr>
            <a:spLocks noChangeShapeType="1"/>
          </p:cNvSpPr>
          <p:nvPr/>
        </p:nvSpPr>
        <p:spPr bwMode="auto">
          <a:xfrm flipV="1">
            <a:off x="2782888" y="5484813"/>
            <a:ext cx="174625" cy="18891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28" name="Line 52"/>
          <p:cNvSpPr>
            <a:spLocks noChangeShapeType="1"/>
          </p:cNvSpPr>
          <p:nvPr/>
        </p:nvSpPr>
        <p:spPr bwMode="auto">
          <a:xfrm flipV="1">
            <a:off x="1900238" y="5695950"/>
            <a:ext cx="49212" cy="635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29" name="Arc 53"/>
          <p:cNvSpPr>
            <a:spLocks/>
          </p:cNvSpPr>
          <p:nvPr/>
        </p:nvSpPr>
        <p:spPr bwMode="auto">
          <a:xfrm>
            <a:off x="2106613" y="3989388"/>
            <a:ext cx="268287" cy="914400"/>
          </a:xfrm>
          <a:custGeom>
            <a:avLst/>
            <a:gdLst>
              <a:gd name="T0" fmla="*/ 268287 w 6342"/>
              <a:gd name="T1" fmla="*/ 874342 h 21594"/>
              <a:gd name="T2" fmla="*/ 20898 w 6342"/>
              <a:gd name="T3" fmla="*/ 914400 h 21594"/>
              <a:gd name="T4" fmla="*/ 0 w 6342"/>
              <a:gd name="T5" fmla="*/ 0 h 215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342" h="21594" fill="none" extrusionOk="0">
                <a:moveTo>
                  <a:pt x="6341" y="20647"/>
                </a:moveTo>
                <a:cubicBezTo>
                  <a:pt x="4445" y="21230"/>
                  <a:pt x="2477" y="21548"/>
                  <a:pt x="494" y="21594"/>
                </a:cubicBezTo>
              </a:path>
              <a:path w="6342" h="21594" stroke="0" extrusionOk="0">
                <a:moveTo>
                  <a:pt x="6341" y="20647"/>
                </a:moveTo>
                <a:cubicBezTo>
                  <a:pt x="4445" y="21230"/>
                  <a:pt x="2477" y="21548"/>
                  <a:pt x="494" y="21594"/>
                </a:cubicBezTo>
                <a:lnTo>
                  <a:pt x="0" y="0"/>
                </a:lnTo>
                <a:lnTo>
                  <a:pt x="6341" y="20647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630" name="Text Box 54"/>
          <p:cNvSpPr txBox="1">
            <a:spLocks noChangeArrowheads="1"/>
          </p:cNvSpPr>
          <p:nvPr/>
        </p:nvSpPr>
        <p:spPr bwMode="auto">
          <a:xfrm>
            <a:off x="2098675" y="4805363"/>
            <a:ext cx="3873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n-US" sz="1400" u="sng">
                <a:latin typeface="Comic Sans MS" pitchFamily="66" charset="0"/>
              </a:rPr>
              <a:t>π</a:t>
            </a:r>
            <a:r>
              <a:rPr lang="en-GB" altLang="en-US" sz="1400">
                <a:latin typeface="Comic Sans MS" pitchFamily="66" charset="0"/>
              </a:rPr>
              <a:t> 3</a:t>
            </a:r>
            <a:endParaRPr lang="el-GR" altLang="en-US" sz="1400">
              <a:latin typeface="Comic Sans MS" pitchFamily="66" charset="0"/>
            </a:endParaRPr>
          </a:p>
        </p:txBody>
      </p:sp>
      <p:sp>
        <p:nvSpPr>
          <p:cNvPr id="24631" name="Text Box 55"/>
          <p:cNvSpPr txBox="1">
            <a:spLocks noChangeArrowheads="1"/>
          </p:cNvSpPr>
          <p:nvPr/>
        </p:nvSpPr>
        <p:spPr bwMode="auto">
          <a:xfrm>
            <a:off x="2535238" y="4733925"/>
            <a:ext cx="7794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2.5cm</a:t>
            </a:r>
          </a:p>
        </p:txBody>
      </p:sp>
      <p:graphicFrame>
        <p:nvGraphicFramePr>
          <p:cNvPr id="24632" name="Object 56"/>
          <p:cNvGraphicFramePr>
            <a:graphicFrameLocks noChangeAspect="1"/>
          </p:cNvGraphicFramePr>
          <p:nvPr/>
        </p:nvGraphicFramePr>
        <p:xfrm>
          <a:off x="7305675" y="1981200"/>
          <a:ext cx="104298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4" name="Equation" r:id="rId3" imgW="660113" imgH="203112" progId="Equation.DSMT4">
                  <p:embed/>
                </p:oleObj>
              </mc:Choice>
              <mc:Fallback>
                <p:oleObj name="Equation" r:id="rId3" imgW="660113" imgH="203112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5675" y="1981200"/>
                        <a:ext cx="1042988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33" name="Object 57"/>
          <p:cNvGraphicFramePr>
            <a:graphicFrameLocks noChangeAspect="1"/>
          </p:cNvGraphicFramePr>
          <p:nvPr/>
        </p:nvGraphicFramePr>
        <p:xfrm>
          <a:off x="6924675" y="1828800"/>
          <a:ext cx="4429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5" name="Equation" r:id="rId5" imgW="279279" imgH="393529" progId="Equation.DSMT4">
                  <p:embed/>
                </p:oleObj>
              </mc:Choice>
              <mc:Fallback>
                <p:oleObj name="Equation" r:id="rId5" imgW="279279" imgH="393529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4675" y="1828800"/>
                        <a:ext cx="44291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34" name="Object 58"/>
          <p:cNvGraphicFramePr>
            <a:graphicFrameLocks noChangeAspect="1"/>
          </p:cNvGraphicFramePr>
          <p:nvPr/>
        </p:nvGraphicFramePr>
        <p:xfrm>
          <a:off x="7296150" y="2743200"/>
          <a:ext cx="1222375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6" name="Equation" r:id="rId7" imgW="774364" imgH="431613" progId="Equation.DSMT4">
                  <p:embed/>
                </p:oleObj>
              </mc:Choice>
              <mc:Fallback>
                <p:oleObj name="Equation" r:id="rId7" imgW="774364" imgH="431613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6150" y="2743200"/>
                        <a:ext cx="1222375" cy="68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35" name="Object 59"/>
          <p:cNvGraphicFramePr>
            <a:graphicFrameLocks noChangeAspect="1"/>
          </p:cNvGraphicFramePr>
          <p:nvPr/>
        </p:nvGraphicFramePr>
        <p:xfrm>
          <a:off x="6686550" y="2743200"/>
          <a:ext cx="6445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7" name="Equation" r:id="rId9" imgW="406048" imgH="393359" progId="Equation.DSMT4">
                  <p:embed/>
                </p:oleObj>
              </mc:Choice>
              <mc:Fallback>
                <p:oleObj name="Equation" r:id="rId9" imgW="406048" imgH="393359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6550" y="2743200"/>
                        <a:ext cx="64452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36" name="Object 60"/>
          <p:cNvGraphicFramePr>
            <a:graphicFrameLocks noChangeAspect="1"/>
          </p:cNvGraphicFramePr>
          <p:nvPr/>
        </p:nvGraphicFramePr>
        <p:xfrm>
          <a:off x="7372350" y="3795713"/>
          <a:ext cx="10826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8" name="Equation" r:id="rId11" imgW="685800" imgH="254000" progId="Equation.DSMT4">
                  <p:embed/>
                </p:oleObj>
              </mc:Choice>
              <mc:Fallback>
                <p:oleObj name="Equation" r:id="rId11" imgW="685800" imgH="25400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2350" y="3795713"/>
                        <a:ext cx="108267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37" name="Object 61"/>
          <p:cNvGraphicFramePr>
            <a:graphicFrameLocks noChangeAspect="1"/>
          </p:cNvGraphicFramePr>
          <p:nvPr/>
        </p:nvGraphicFramePr>
        <p:xfrm>
          <a:off x="6765925" y="3854450"/>
          <a:ext cx="604838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9" name="Equation" r:id="rId13" imgW="380670" imgH="177646" progId="Equation.DSMT4">
                  <p:embed/>
                </p:oleObj>
              </mc:Choice>
              <mc:Fallback>
                <p:oleObj name="Equation" r:id="rId13" imgW="380670" imgH="177646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925" y="3854450"/>
                        <a:ext cx="604838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38" name="Object 62"/>
          <p:cNvGraphicFramePr>
            <a:graphicFrameLocks noChangeAspect="1"/>
          </p:cNvGraphicFramePr>
          <p:nvPr/>
        </p:nvGraphicFramePr>
        <p:xfrm>
          <a:off x="7145338" y="4737100"/>
          <a:ext cx="94297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0" name="Equation" r:id="rId15" imgW="596641" imgH="203112" progId="Equation.DSMT4">
                  <p:embed/>
                </p:oleObj>
              </mc:Choice>
              <mc:Fallback>
                <p:oleObj name="Equation" r:id="rId15" imgW="596641" imgH="203112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5338" y="4737100"/>
                        <a:ext cx="942975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39" name="Arc 63"/>
          <p:cNvSpPr>
            <a:spLocks/>
          </p:cNvSpPr>
          <p:nvPr/>
        </p:nvSpPr>
        <p:spPr bwMode="auto">
          <a:xfrm flipH="1">
            <a:off x="6299200" y="2160588"/>
            <a:ext cx="260350" cy="923925"/>
          </a:xfrm>
          <a:custGeom>
            <a:avLst/>
            <a:gdLst>
              <a:gd name="T0" fmla="*/ 0 w 21600"/>
              <a:gd name="T1" fmla="*/ 0 h 43197"/>
              <a:gd name="T2" fmla="*/ 4496 w 21600"/>
              <a:gd name="T3" fmla="*/ 923925 h 43197"/>
              <a:gd name="T4" fmla="*/ 0 w 21600"/>
              <a:gd name="T5" fmla="*/ 461995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3"/>
                  <a:pt x="12155" y="42993"/>
                  <a:pt x="372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3"/>
                  <a:pt x="12155" y="42993"/>
                  <a:pt x="372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640" name="Arc 64"/>
          <p:cNvSpPr>
            <a:spLocks/>
          </p:cNvSpPr>
          <p:nvPr/>
        </p:nvSpPr>
        <p:spPr bwMode="auto">
          <a:xfrm flipH="1">
            <a:off x="6281738" y="3082925"/>
            <a:ext cx="260350" cy="923925"/>
          </a:xfrm>
          <a:custGeom>
            <a:avLst/>
            <a:gdLst>
              <a:gd name="T0" fmla="*/ 0 w 21600"/>
              <a:gd name="T1" fmla="*/ 0 h 43197"/>
              <a:gd name="T2" fmla="*/ 4496 w 21600"/>
              <a:gd name="T3" fmla="*/ 923925 h 43197"/>
              <a:gd name="T4" fmla="*/ 0 w 21600"/>
              <a:gd name="T5" fmla="*/ 461995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3"/>
                  <a:pt x="12155" y="42993"/>
                  <a:pt x="372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3"/>
                  <a:pt x="12155" y="42993"/>
                  <a:pt x="372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641" name="Arc 65"/>
          <p:cNvSpPr>
            <a:spLocks/>
          </p:cNvSpPr>
          <p:nvPr/>
        </p:nvSpPr>
        <p:spPr bwMode="auto">
          <a:xfrm flipH="1">
            <a:off x="6289675" y="4005263"/>
            <a:ext cx="260350" cy="923925"/>
          </a:xfrm>
          <a:custGeom>
            <a:avLst/>
            <a:gdLst>
              <a:gd name="T0" fmla="*/ 0 w 21600"/>
              <a:gd name="T1" fmla="*/ 0 h 43197"/>
              <a:gd name="T2" fmla="*/ 4496 w 21600"/>
              <a:gd name="T3" fmla="*/ 923925 h 43197"/>
              <a:gd name="T4" fmla="*/ 0 w 21600"/>
              <a:gd name="T5" fmla="*/ 461995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3"/>
                  <a:pt x="12155" y="42993"/>
                  <a:pt x="372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3"/>
                  <a:pt x="12155" y="42993"/>
                  <a:pt x="372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642" name="Text Box 66"/>
          <p:cNvSpPr txBox="1">
            <a:spLocks noChangeArrowheads="1"/>
          </p:cNvSpPr>
          <p:nvPr/>
        </p:nvSpPr>
        <p:spPr bwMode="auto">
          <a:xfrm>
            <a:off x="4884738" y="2322513"/>
            <a:ext cx="14620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 the numbers in</a:t>
            </a:r>
          </a:p>
        </p:txBody>
      </p:sp>
      <p:sp>
        <p:nvSpPr>
          <p:cNvPr id="24643" name="Text Box 67"/>
          <p:cNvSpPr txBox="1">
            <a:spLocks noChangeArrowheads="1"/>
          </p:cNvSpPr>
          <p:nvPr/>
        </p:nvSpPr>
        <p:spPr bwMode="auto">
          <a:xfrm>
            <a:off x="4983163" y="3271838"/>
            <a:ext cx="14620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Work the parts out</a:t>
            </a:r>
          </a:p>
        </p:txBody>
      </p:sp>
      <p:sp>
        <p:nvSpPr>
          <p:cNvPr id="24644" name="Text Box 68"/>
          <p:cNvSpPr txBox="1">
            <a:spLocks noChangeArrowheads="1"/>
          </p:cNvSpPr>
          <p:nvPr/>
        </p:nvSpPr>
        <p:spPr bwMode="auto">
          <a:xfrm>
            <a:off x="4811713" y="4203700"/>
            <a:ext cx="14620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Only round the final answer</a:t>
            </a:r>
          </a:p>
        </p:txBody>
      </p:sp>
      <p:pic>
        <p:nvPicPr>
          <p:cNvPr id="20513" name="Picture 69" descr="degrad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525" y="185738"/>
            <a:ext cx="1576388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14" grpId="0" animBg="1"/>
      <p:bldP spid="24615" grpId="0" animBg="1"/>
      <p:bldP spid="24616" grpId="0" animBg="1"/>
      <p:bldP spid="24617" grpId="0" animBg="1"/>
      <p:bldP spid="24618" grpId="0"/>
      <p:bldP spid="24619" grpId="0" animBg="1"/>
      <p:bldP spid="24620" grpId="0" animBg="1"/>
      <p:bldP spid="24621" grpId="0" animBg="1"/>
      <p:bldP spid="24622" grpId="0" animBg="1"/>
      <p:bldP spid="24623" grpId="0" animBg="1"/>
      <p:bldP spid="24624" grpId="0" animBg="1"/>
      <p:bldP spid="24628" grpId="0" animBg="1"/>
      <p:bldP spid="24629" grpId="0" animBg="1"/>
      <p:bldP spid="24630" grpId="0"/>
      <p:bldP spid="24631" grpId="0"/>
      <p:bldP spid="24639" grpId="0" animBg="1"/>
      <p:bldP spid="24640" grpId="0" animBg="1"/>
      <p:bldP spid="24641" grpId="0" animBg="1"/>
      <p:bldP spid="24642" grpId="0"/>
      <p:bldP spid="24643" grpId="0"/>
      <p:bldP spid="246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Introduction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800" smtClean="0">
                <a:latin typeface="Comic Sans MS" pitchFamily="66" charset="0"/>
              </a:rPr>
              <a:t>This Chapter focuses on using ‘Radians’ when answering questions involving circles</a:t>
            </a:r>
          </a:p>
          <a:p>
            <a:pPr eaLnBrk="1" hangingPunct="1">
              <a:lnSpc>
                <a:spcPct val="80000"/>
              </a:lnSpc>
            </a:pPr>
            <a:endParaRPr lang="en-GB" altLang="en-US" sz="28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>
                <a:latin typeface="Comic Sans MS" pitchFamily="66" charset="0"/>
              </a:rPr>
              <a:t>Radians are an alternative to degrees</a:t>
            </a:r>
          </a:p>
          <a:p>
            <a:pPr eaLnBrk="1" hangingPunct="1">
              <a:lnSpc>
                <a:spcPct val="80000"/>
              </a:lnSpc>
            </a:pPr>
            <a:endParaRPr lang="en-GB" altLang="en-US" sz="28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>
                <a:latin typeface="Comic Sans MS" pitchFamily="66" charset="0"/>
              </a:rPr>
              <a:t>Radians are quicker to use than degrees (when you get used to them)</a:t>
            </a:r>
          </a:p>
          <a:p>
            <a:pPr eaLnBrk="1" hangingPunct="1">
              <a:lnSpc>
                <a:spcPct val="80000"/>
              </a:lnSpc>
            </a:pPr>
            <a:endParaRPr lang="en-GB" altLang="en-US" sz="28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>
                <a:latin typeface="Comic Sans MS" pitchFamily="66" charset="0"/>
              </a:rPr>
              <a:t>They also allow extra calculations which would be much more difficult to do using degrees instead…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668838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The Area of a Sector and Segment can be worked out using Radians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600" smtClean="0">
                <a:latin typeface="Comic Sans MS" pitchFamily="66" charset="0"/>
              </a:rPr>
              <a:t>In the diagram AB is the diameter of a circle of radius r cm, and angle BOC = </a:t>
            </a:r>
            <a:r>
              <a:rPr lang="el-GR" altLang="en-US" sz="1600" smtClean="0">
                <a:latin typeface="Comic Sans MS" pitchFamily="66" charset="0"/>
              </a:rPr>
              <a:t>θ</a:t>
            </a:r>
            <a:r>
              <a:rPr lang="en-GB" altLang="en-US" sz="1600" smtClean="0">
                <a:latin typeface="Comic Sans MS" pitchFamily="66" charset="0"/>
              </a:rPr>
              <a:t> radians. Given that the Area of triangle AOC is 3 three times that of the shaded segment, show that 3</a:t>
            </a:r>
            <a:r>
              <a:rPr lang="el-GR" altLang="en-US" sz="1600" smtClean="0">
                <a:latin typeface="Comic Sans MS" pitchFamily="66" charset="0"/>
              </a:rPr>
              <a:t>θ</a:t>
            </a:r>
            <a:r>
              <a:rPr lang="en-GB" altLang="en-US" sz="1600" smtClean="0">
                <a:latin typeface="Comic Sans MS" pitchFamily="66" charset="0"/>
              </a:rPr>
              <a:t> – 4sin</a:t>
            </a:r>
            <a:r>
              <a:rPr lang="el-GR" altLang="en-US" sz="1600" smtClean="0">
                <a:latin typeface="Comic Sans MS" pitchFamily="66" charset="0"/>
              </a:rPr>
              <a:t>θ</a:t>
            </a:r>
            <a:r>
              <a:rPr lang="en-GB" altLang="en-US" sz="1600" smtClean="0">
                <a:latin typeface="Comic Sans MS" pitchFamily="66" charset="0"/>
              </a:rPr>
              <a:t> = 0.</a:t>
            </a:r>
            <a:endParaRPr lang="el-GR" altLang="en-US" sz="1600" baseline="30000" smtClean="0">
              <a:latin typeface="Comic Sans MS" pitchFamily="66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6C</a:t>
            </a:r>
          </a:p>
        </p:txBody>
      </p:sp>
      <p:sp>
        <p:nvSpPr>
          <p:cNvPr id="21509" name="Line 6"/>
          <p:cNvSpPr>
            <a:spLocks noChangeShapeType="1"/>
          </p:cNvSpPr>
          <p:nvPr/>
        </p:nvSpPr>
        <p:spPr bwMode="auto">
          <a:xfrm>
            <a:off x="1446213" y="5257800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 flipV="1">
            <a:off x="2286000" y="4648200"/>
            <a:ext cx="7620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1" name="Line 8"/>
          <p:cNvSpPr>
            <a:spLocks noChangeShapeType="1"/>
          </p:cNvSpPr>
          <p:nvPr/>
        </p:nvSpPr>
        <p:spPr bwMode="auto">
          <a:xfrm flipV="1">
            <a:off x="1447800" y="4648200"/>
            <a:ext cx="1600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2" name="Line 10"/>
          <p:cNvSpPr>
            <a:spLocks noChangeShapeType="1"/>
          </p:cNvSpPr>
          <p:nvPr/>
        </p:nvSpPr>
        <p:spPr bwMode="auto">
          <a:xfrm flipH="1" flipV="1">
            <a:off x="3116263" y="4760913"/>
            <a:ext cx="142875" cy="41275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3" name="Line 11"/>
          <p:cNvSpPr>
            <a:spLocks noChangeShapeType="1"/>
          </p:cNvSpPr>
          <p:nvPr/>
        </p:nvSpPr>
        <p:spPr bwMode="auto">
          <a:xfrm>
            <a:off x="3092450" y="4716463"/>
            <a:ext cx="53975" cy="100012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4" name="Line 12"/>
          <p:cNvSpPr>
            <a:spLocks noChangeShapeType="1"/>
          </p:cNvSpPr>
          <p:nvPr/>
        </p:nvSpPr>
        <p:spPr bwMode="auto">
          <a:xfrm>
            <a:off x="3173413" y="4878388"/>
            <a:ext cx="63500" cy="14605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5" name="Line 13"/>
          <p:cNvSpPr>
            <a:spLocks noChangeShapeType="1"/>
          </p:cNvSpPr>
          <p:nvPr/>
        </p:nvSpPr>
        <p:spPr bwMode="auto">
          <a:xfrm>
            <a:off x="3092450" y="4727575"/>
            <a:ext cx="63500" cy="14605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6" name="Line 14"/>
          <p:cNvSpPr>
            <a:spLocks noChangeShapeType="1"/>
          </p:cNvSpPr>
          <p:nvPr/>
        </p:nvSpPr>
        <p:spPr bwMode="auto">
          <a:xfrm>
            <a:off x="3217863" y="4987925"/>
            <a:ext cx="26987" cy="128588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7" name="Line 15"/>
          <p:cNvSpPr>
            <a:spLocks noChangeShapeType="1"/>
          </p:cNvSpPr>
          <p:nvPr/>
        </p:nvSpPr>
        <p:spPr bwMode="auto">
          <a:xfrm>
            <a:off x="3244850" y="5111750"/>
            <a:ext cx="38100" cy="119063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8" name="Line 9"/>
          <p:cNvSpPr>
            <a:spLocks noChangeShapeType="1"/>
          </p:cNvSpPr>
          <p:nvPr/>
        </p:nvSpPr>
        <p:spPr bwMode="auto">
          <a:xfrm>
            <a:off x="3048000" y="4648200"/>
            <a:ext cx="228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9" name="Arc 5"/>
          <p:cNvSpPr>
            <a:spLocks/>
          </p:cNvSpPr>
          <p:nvPr/>
        </p:nvSpPr>
        <p:spPr bwMode="auto">
          <a:xfrm>
            <a:off x="1447800" y="4343400"/>
            <a:ext cx="1828800" cy="914400"/>
          </a:xfrm>
          <a:custGeom>
            <a:avLst/>
            <a:gdLst>
              <a:gd name="T0" fmla="*/ 0 w 43198"/>
              <a:gd name="T1" fmla="*/ 902801 h 21600"/>
              <a:gd name="T2" fmla="*/ 1828800 w 43198"/>
              <a:gd name="T3" fmla="*/ 914400 h 21600"/>
              <a:gd name="T4" fmla="*/ 914358 w 43198"/>
              <a:gd name="T5" fmla="*/ 914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8" h="21600" fill="none" extrusionOk="0">
                <a:moveTo>
                  <a:pt x="-1" y="21325"/>
                </a:moveTo>
                <a:cubicBezTo>
                  <a:pt x="149" y="9504"/>
                  <a:pt x="9775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-1" y="21325"/>
                </a:moveTo>
                <a:cubicBezTo>
                  <a:pt x="149" y="9504"/>
                  <a:pt x="9775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lnTo>
                  <a:pt x="-1" y="21325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2152650" y="5235575"/>
            <a:ext cx="3317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0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1174750" y="5164138"/>
            <a:ext cx="331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2994025" y="4375150"/>
            <a:ext cx="3317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C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3246438" y="5181600"/>
            <a:ext cx="3317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B</a:t>
            </a:r>
          </a:p>
        </p:txBody>
      </p:sp>
      <p:sp>
        <p:nvSpPr>
          <p:cNvPr id="21524" name="Arc 20"/>
          <p:cNvSpPr>
            <a:spLocks/>
          </p:cNvSpPr>
          <p:nvPr/>
        </p:nvSpPr>
        <p:spPr bwMode="auto">
          <a:xfrm>
            <a:off x="1647825" y="5078413"/>
            <a:ext cx="906463" cy="301625"/>
          </a:xfrm>
          <a:custGeom>
            <a:avLst/>
            <a:gdLst>
              <a:gd name="T0" fmla="*/ 863512 w 21400"/>
              <a:gd name="T1" fmla="*/ 0 h 7140"/>
              <a:gd name="T2" fmla="*/ 906463 w 21400"/>
              <a:gd name="T3" fmla="*/ 177680 h 7140"/>
              <a:gd name="T4" fmla="*/ 0 w 21400"/>
              <a:gd name="T5" fmla="*/ 301625 h 71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400" h="7140" fill="none" extrusionOk="0">
                <a:moveTo>
                  <a:pt x="20385" y="0"/>
                </a:moveTo>
                <a:cubicBezTo>
                  <a:pt x="20863" y="1364"/>
                  <a:pt x="21203" y="2773"/>
                  <a:pt x="21399" y="4206"/>
                </a:cubicBezTo>
              </a:path>
              <a:path w="21400" h="7140" stroke="0" extrusionOk="0">
                <a:moveTo>
                  <a:pt x="20385" y="0"/>
                </a:moveTo>
                <a:cubicBezTo>
                  <a:pt x="20863" y="1364"/>
                  <a:pt x="21203" y="2773"/>
                  <a:pt x="21399" y="4206"/>
                </a:cubicBezTo>
                <a:lnTo>
                  <a:pt x="0" y="7140"/>
                </a:lnTo>
                <a:lnTo>
                  <a:pt x="20385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2490788" y="4975225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1600">
                <a:latin typeface="Comic Sans MS" pitchFamily="66" charset="0"/>
              </a:rPr>
              <a:t>θ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5818188" y="1668463"/>
            <a:ext cx="289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u="sng">
                <a:latin typeface="Comic Sans MS" pitchFamily="66" charset="0"/>
              </a:rPr>
              <a:t>Area of the shaded segment</a:t>
            </a:r>
          </a:p>
        </p:txBody>
      </p:sp>
      <p:graphicFrame>
        <p:nvGraphicFramePr>
          <p:cNvPr id="25624" name="Object 24"/>
          <p:cNvGraphicFramePr>
            <a:graphicFrameLocks noChangeAspect="1"/>
          </p:cNvGraphicFramePr>
          <p:nvPr/>
        </p:nvGraphicFramePr>
        <p:xfrm>
          <a:off x="6656388" y="1973263"/>
          <a:ext cx="11430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2" name="Equation" r:id="rId3" imgW="939392" imgH="393529" progId="Equation.DSMT4">
                  <p:embed/>
                </p:oleObj>
              </mc:Choice>
              <mc:Fallback>
                <p:oleObj name="Equation" r:id="rId3" imgW="939392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6388" y="1973263"/>
                        <a:ext cx="11430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5" name="Object 25"/>
          <p:cNvGraphicFramePr>
            <a:graphicFrameLocks noChangeAspect="1"/>
          </p:cNvGraphicFramePr>
          <p:nvPr/>
        </p:nvGraphicFramePr>
        <p:xfrm>
          <a:off x="6808788" y="2887663"/>
          <a:ext cx="7921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3" name="Equation" r:id="rId5" imgW="647419" imgH="393529" progId="Equation.DSMT4">
                  <p:embed/>
                </p:oleObj>
              </mc:Choice>
              <mc:Fallback>
                <p:oleObj name="Equation" r:id="rId5" imgW="647419" imgH="393529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8788" y="2887663"/>
                        <a:ext cx="79216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6122988" y="2582863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u="sng">
                <a:latin typeface="Comic Sans MS" pitchFamily="66" charset="0"/>
              </a:rPr>
              <a:t>Area of triangle AOC</a:t>
            </a:r>
          </a:p>
        </p:txBody>
      </p:sp>
      <p:graphicFrame>
        <p:nvGraphicFramePr>
          <p:cNvPr id="25627" name="Object 27"/>
          <p:cNvGraphicFramePr>
            <a:graphicFrameLocks noChangeAspect="1"/>
          </p:cNvGraphicFramePr>
          <p:nvPr/>
        </p:nvGraphicFramePr>
        <p:xfrm>
          <a:off x="6656388" y="3421063"/>
          <a:ext cx="11811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4" name="Equation" r:id="rId7" imgW="914400" imgH="393700" progId="Equation.DSMT4">
                  <p:embed/>
                </p:oleObj>
              </mc:Choice>
              <mc:Fallback>
                <p:oleObj name="Equation" r:id="rId7" imgW="914400" imgH="3937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6388" y="3421063"/>
                        <a:ext cx="11811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5437188" y="3963988"/>
            <a:ext cx="3505200" cy="3762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Remember, sin x = sin (180 – x)</a:t>
            </a:r>
            <a:r>
              <a:rPr lang="en-GB" altLang="en-US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25629" name="Object 29"/>
          <p:cNvGraphicFramePr>
            <a:graphicFrameLocks noChangeAspect="1"/>
          </p:cNvGraphicFramePr>
          <p:nvPr/>
        </p:nvGraphicFramePr>
        <p:xfrm>
          <a:off x="6884988" y="4411663"/>
          <a:ext cx="7366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5" name="Equation" r:id="rId9" imgW="609336" imgH="393529" progId="Equation.DSMT4">
                  <p:embed/>
                </p:oleObj>
              </mc:Choice>
              <mc:Fallback>
                <p:oleObj name="Equation" r:id="rId9" imgW="609336" imgH="39352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4988" y="4411663"/>
                        <a:ext cx="7366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30" name="Line 30"/>
          <p:cNvSpPr>
            <a:spLocks noChangeShapeType="1"/>
          </p:cNvSpPr>
          <p:nvPr/>
        </p:nvSpPr>
        <p:spPr bwMode="auto">
          <a:xfrm>
            <a:off x="7418388" y="3802063"/>
            <a:ext cx="4572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5634" name="Object 34"/>
          <p:cNvGraphicFramePr>
            <a:graphicFrameLocks noChangeAspect="1"/>
          </p:cNvGraphicFramePr>
          <p:nvPr/>
        </p:nvGraphicFramePr>
        <p:xfrm>
          <a:off x="6122988" y="5021263"/>
          <a:ext cx="7366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6" name="Equation" r:id="rId11" imgW="609336" imgH="393529" progId="Equation.DSMT4">
                  <p:embed/>
                </p:oleObj>
              </mc:Choice>
              <mc:Fallback>
                <p:oleObj name="Equation" r:id="rId11" imgW="609336" imgH="393529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988" y="5021263"/>
                        <a:ext cx="7366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5" name="Object 35"/>
          <p:cNvGraphicFramePr>
            <a:graphicFrameLocks noChangeAspect="1"/>
          </p:cNvGraphicFramePr>
          <p:nvPr/>
        </p:nvGraphicFramePr>
        <p:xfrm>
          <a:off x="6884988" y="5021263"/>
          <a:ext cx="16525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7" name="Equation" r:id="rId13" imgW="1358310" imgH="393529" progId="Equation.DSMT4">
                  <p:embed/>
                </p:oleObj>
              </mc:Choice>
              <mc:Fallback>
                <p:oleObj name="Equation" r:id="rId13" imgW="1358310" imgH="393529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4988" y="5021263"/>
                        <a:ext cx="16525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6" name="Object 36"/>
          <p:cNvGraphicFramePr>
            <a:graphicFrameLocks noChangeAspect="1"/>
          </p:cNvGraphicFramePr>
          <p:nvPr/>
        </p:nvGraphicFramePr>
        <p:xfrm>
          <a:off x="6572250" y="5661025"/>
          <a:ext cx="442913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8" name="Equation" r:id="rId15" imgW="329914" imgH="177646" progId="Equation.DSMT4">
                  <p:embed/>
                </p:oleObj>
              </mc:Choice>
              <mc:Fallback>
                <p:oleObj name="Equation" r:id="rId15" imgW="329914" imgH="177646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5661025"/>
                        <a:ext cx="442913" cy="239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7" name="Object 37"/>
          <p:cNvGraphicFramePr>
            <a:graphicFrameLocks noChangeAspect="1"/>
          </p:cNvGraphicFramePr>
          <p:nvPr/>
        </p:nvGraphicFramePr>
        <p:xfrm>
          <a:off x="7019925" y="5635625"/>
          <a:ext cx="1112838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9" name="Equation" r:id="rId17" imgW="875920" imgH="253890" progId="Equation.DSMT4">
                  <p:embed/>
                </p:oleObj>
              </mc:Choice>
              <mc:Fallback>
                <p:oleObj name="Equation" r:id="rId17" imgW="875920" imgH="25389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5635625"/>
                        <a:ext cx="1112838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8" name="Object 38"/>
          <p:cNvGraphicFramePr>
            <a:graphicFrameLocks noChangeAspect="1"/>
          </p:cNvGraphicFramePr>
          <p:nvPr/>
        </p:nvGraphicFramePr>
        <p:xfrm>
          <a:off x="6572250" y="6100763"/>
          <a:ext cx="442913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0" name="Equation" r:id="rId19" imgW="329914" imgH="177646" progId="Equation.DSMT4">
                  <p:embed/>
                </p:oleObj>
              </mc:Choice>
              <mc:Fallback>
                <p:oleObj name="Equation" r:id="rId19" imgW="329914" imgH="177646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6100763"/>
                        <a:ext cx="442913" cy="239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9" name="Object 39"/>
          <p:cNvGraphicFramePr>
            <a:graphicFrameLocks noChangeAspect="1"/>
          </p:cNvGraphicFramePr>
          <p:nvPr/>
        </p:nvGraphicFramePr>
        <p:xfrm>
          <a:off x="7007225" y="6096000"/>
          <a:ext cx="1049338" cy="22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1" name="Equation" r:id="rId21" imgW="825142" imgH="177723" progId="Equation.DSMT4">
                  <p:embed/>
                </p:oleObj>
              </mc:Choice>
              <mc:Fallback>
                <p:oleObj name="Equation" r:id="rId21" imgW="825142" imgH="177723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225" y="6096000"/>
                        <a:ext cx="1049338" cy="227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0" name="Object 40"/>
          <p:cNvGraphicFramePr>
            <a:graphicFrameLocks noChangeAspect="1"/>
          </p:cNvGraphicFramePr>
          <p:nvPr/>
        </p:nvGraphicFramePr>
        <p:xfrm>
          <a:off x="6826250" y="6510338"/>
          <a:ext cx="169863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2" name="Equation" r:id="rId23" imgW="126725" imgH="177415" progId="Equation.DSMT4">
                  <p:embed/>
                </p:oleObj>
              </mc:Choice>
              <mc:Fallback>
                <p:oleObj name="Equation" r:id="rId23" imgW="126725" imgH="177415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0" y="6510338"/>
                        <a:ext cx="169863" cy="239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1" name="Object 41"/>
          <p:cNvGraphicFramePr>
            <a:graphicFrameLocks noChangeAspect="1"/>
          </p:cNvGraphicFramePr>
          <p:nvPr/>
        </p:nvGraphicFramePr>
        <p:xfrm>
          <a:off x="7018338" y="6505575"/>
          <a:ext cx="1065212" cy="22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3" name="Equation" r:id="rId25" imgW="837836" imgH="177723" progId="Equation.DSMT4">
                  <p:embed/>
                </p:oleObj>
              </mc:Choice>
              <mc:Fallback>
                <p:oleObj name="Equation" r:id="rId25" imgW="837836" imgH="177723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338" y="6505575"/>
                        <a:ext cx="1065212" cy="227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43" name="Arc 43"/>
          <p:cNvSpPr>
            <a:spLocks/>
          </p:cNvSpPr>
          <p:nvPr/>
        </p:nvSpPr>
        <p:spPr bwMode="auto">
          <a:xfrm flipH="1">
            <a:off x="6242050" y="3101975"/>
            <a:ext cx="193675" cy="582613"/>
          </a:xfrm>
          <a:custGeom>
            <a:avLst/>
            <a:gdLst>
              <a:gd name="T0" fmla="*/ 4202 w 22079"/>
              <a:gd name="T1" fmla="*/ 0 h 43200"/>
              <a:gd name="T2" fmla="*/ 0 w 22079"/>
              <a:gd name="T3" fmla="*/ 582546 h 43200"/>
              <a:gd name="T4" fmla="*/ 4202 w 22079"/>
              <a:gd name="T5" fmla="*/ 29130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79" h="43200" fill="none" extrusionOk="0">
                <a:moveTo>
                  <a:pt x="478" y="0"/>
                </a:moveTo>
                <a:cubicBezTo>
                  <a:pt x="12408" y="0"/>
                  <a:pt x="22079" y="9670"/>
                  <a:pt x="22079" y="21600"/>
                </a:cubicBezTo>
                <a:cubicBezTo>
                  <a:pt x="22079" y="33529"/>
                  <a:pt x="12408" y="43200"/>
                  <a:pt x="479" y="43200"/>
                </a:cubicBezTo>
                <a:cubicBezTo>
                  <a:pt x="319" y="43200"/>
                  <a:pt x="159" y="43198"/>
                  <a:pt x="0" y="43194"/>
                </a:cubicBezTo>
              </a:path>
              <a:path w="22079" h="43200" stroke="0" extrusionOk="0">
                <a:moveTo>
                  <a:pt x="478" y="0"/>
                </a:moveTo>
                <a:cubicBezTo>
                  <a:pt x="12408" y="0"/>
                  <a:pt x="22079" y="9670"/>
                  <a:pt x="22079" y="21600"/>
                </a:cubicBezTo>
                <a:cubicBezTo>
                  <a:pt x="22079" y="33529"/>
                  <a:pt x="12408" y="43200"/>
                  <a:pt x="479" y="43200"/>
                </a:cubicBezTo>
                <a:cubicBezTo>
                  <a:pt x="319" y="43200"/>
                  <a:pt x="159" y="43198"/>
                  <a:pt x="0" y="43194"/>
                </a:cubicBezTo>
                <a:lnTo>
                  <a:pt x="479" y="21600"/>
                </a:lnTo>
                <a:lnTo>
                  <a:pt x="478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44" name="Text Box 44"/>
          <p:cNvSpPr txBox="1">
            <a:spLocks noChangeArrowheads="1"/>
          </p:cNvSpPr>
          <p:nvPr/>
        </p:nvSpPr>
        <p:spPr bwMode="auto">
          <a:xfrm>
            <a:off x="4938713" y="3109913"/>
            <a:ext cx="13096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a = b = r Angle = </a:t>
            </a:r>
            <a:r>
              <a:rPr lang="el-GR" altLang="en-US" sz="16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-</a:t>
            </a:r>
            <a:r>
              <a:rPr lang="el-GR" altLang="en-US" sz="16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grpSp>
        <p:nvGrpSpPr>
          <p:cNvPr id="25654" name="Group 54"/>
          <p:cNvGrpSpPr>
            <a:grpSpLocks/>
          </p:cNvGrpSpPr>
          <p:nvPr/>
        </p:nvGrpSpPr>
        <p:grpSpPr bwMode="auto">
          <a:xfrm>
            <a:off x="385763" y="3111500"/>
            <a:ext cx="3997325" cy="742950"/>
            <a:chOff x="243" y="1960"/>
            <a:chExt cx="2518" cy="468"/>
          </a:xfrm>
        </p:grpSpPr>
        <p:sp>
          <p:nvSpPr>
            <p:cNvPr id="21554" name="Line 46"/>
            <p:cNvSpPr>
              <a:spLocks noChangeShapeType="1"/>
            </p:cNvSpPr>
            <p:nvPr/>
          </p:nvSpPr>
          <p:spPr bwMode="auto">
            <a:xfrm>
              <a:off x="768" y="1960"/>
              <a:ext cx="1988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55" name="Line 47"/>
            <p:cNvSpPr>
              <a:spLocks noChangeShapeType="1"/>
            </p:cNvSpPr>
            <p:nvPr/>
          </p:nvSpPr>
          <p:spPr bwMode="auto">
            <a:xfrm flipV="1">
              <a:off x="2761" y="1960"/>
              <a:ext cx="0" cy="30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56" name="Line 48"/>
            <p:cNvSpPr>
              <a:spLocks noChangeShapeType="1"/>
            </p:cNvSpPr>
            <p:nvPr/>
          </p:nvSpPr>
          <p:spPr bwMode="auto">
            <a:xfrm flipH="1" flipV="1">
              <a:off x="779" y="2259"/>
              <a:ext cx="1977" cy="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57" name="Line 49"/>
            <p:cNvSpPr>
              <a:spLocks noChangeShapeType="1"/>
            </p:cNvSpPr>
            <p:nvPr/>
          </p:nvSpPr>
          <p:spPr bwMode="auto">
            <a:xfrm>
              <a:off x="779" y="2264"/>
              <a:ext cx="0" cy="16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58" name="Line 50"/>
            <p:cNvSpPr>
              <a:spLocks noChangeShapeType="1"/>
            </p:cNvSpPr>
            <p:nvPr/>
          </p:nvSpPr>
          <p:spPr bwMode="auto">
            <a:xfrm flipH="1">
              <a:off x="254" y="2423"/>
              <a:ext cx="52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59" name="Line 51"/>
            <p:cNvSpPr>
              <a:spLocks noChangeShapeType="1"/>
            </p:cNvSpPr>
            <p:nvPr/>
          </p:nvSpPr>
          <p:spPr bwMode="auto">
            <a:xfrm flipH="1">
              <a:off x="763" y="1960"/>
              <a:ext cx="5" cy="14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60" name="Line 52"/>
            <p:cNvSpPr>
              <a:spLocks noChangeShapeType="1"/>
            </p:cNvSpPr>
            <p:nvPr/>
          </p:nvSpPr>
          <p:spPr bwMode="auto">
            <a:xfrm flipV="1">
              <a:off x="248" y="2100"/>
              <a:ext cx="0" cy="32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61" name="Line 53"/>
            <p:cNvSpPr>
              <a:spLocks noChangeShapeType="1"/>
            </p:cNvSpPr>
            <p:nvPr/>
          </p:nvSpPr>
          <p:spPr bwMode="auto">
            <a:xfrm>
              <a:off x="243" y="2101"/>
              <a:ext cx="525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5655" name="Line 55"/>
          <p:cNvSpPr>
            <a:spLocks noChangeShapeType="1"/>
          </p:cNvSpPr>
          <p:nvPr/>
        </p:nvSpPr>
        <p:spPr bwMode="auto">
          <a:xfrm>
            <a:off x="5584825" y="4940300"/>
            <a:ext cx="3424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656" name="Arc 56"/>
          <p:cNvSpPr>
            <a:spLocks/>
          </p:cNvSpPr>
          <p:nvPr/>
        </p:nvSpPr>
        <p:spPr bwMode="auto">
          <a:xfrm flipH="1">
            <a:off x="5775325" y="5226050"/>
            <a:ext cx="193675" cy="511175"/>
          </a:xfrm>
          <a:custGeom>
            <a:avLst/>
            <a:gdLst>
              <a:gd name="T0" fmla="*/ 4202 w 22079"/>
              <a:gd name="T1" fmla="*/ 0 h 43200"/>
              <a:gd name="T2" fmla="*/ 0 w 22079"/>
              <a:gd name="T3" fmla="*/ 511116 h 43200"/>
              <a:gd name="T4" fmla="*/ 4202 w 22079"/>
              <a:gd name="T5" fmla="*/ 25558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79" h="43200" fill="none" extrusionOk="0">
                <a:moveTo>
                  <a:pt x="478" y="0"/>
                </a:moveTo>
                <a:cubicBezTo>
                  <a:pt x="12408" y="0"/>
                  <a:pt x="22079" y="9670"/>
                  <a:pt x="22079" y="21600"/>
                </a:cubicBezTo>
                <a:cubicBezTo>
                  <a:pt x="22079" y="33529"/>
                  <a:pt x="12408" y="43200"/>
                  <a:pt x="479" y="43200"/>
                </a:cubicBezTo>
                <a:cubicBezTo>
                  <a:pt x="319" y="43200"/>
                  <a:pt x="159" y="43198"/>
                  <a:pt x="0" y="43194"/>
                </a:cubicBezTo>
              </a:path>
              <a:path w="22079" h="43200" stroke="0" extrusionOk="0">
                <a:moveTo>
                  <a:pt x="478" y="0"/>
                </a:moveTo>
                <a:cubicBezTo>
                  <a:pt x="12408" y="0"/>
                  <a:pt x="22079" y="9670"/>
                  <a:pt x="22079" y="21600"/>
                </a:cubicBezTo>
                <a:cubicBezTo>
                  <a:pt x="22079" y="33529"/>
                  <a:pt x="12408" y="43200"/>
                  <a:pt x="479" y="43200"/>
                </a:cubicBezTo>
                <a:cubicBezTo>
                  <a:pt x="319" y="43200"/>
                  <a:pt x="159" y="43198"/>
                  <a:pt x="0" y="43194"/>
                </a:cubicBezTo>
                <a:lnTo>
                  <a:pt x="479" y="21600"/>
                </a:lnTo>
                <a:lnTo>
                  <a:pt x="478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57" name="Arc 57"/>
          <p:cNvSpPr>
            <a:spLocks/>
          </p:cNvSpPr>
          <p:nvPr/>
        </p:nvSpPr>
        <p:spPr bwMode="auto">
          <a:xfrm flipH="1">
            <a:off x="5765800" y="5726113"/>
            <a:ext cx="193675" cy="511175"/>
          </a:xfrm>
          <a:custGeom>
            <a:avLst/>
            <a:gdLst>
              <a:gd name="T0" fmla="*/ 4202 w 22079"/>
              <a:gd name="T1" fmla="*/ 0 h 43200"/>
              <a:gd name="T2" fmla="*/ 0 w 22079"/>
              <a:gd name="T3" fmla="*/ 511116 h 43200"/>
              <a:gd name="T4" fmla="*/ 4202 w 22079"/>
              <a:gd name="T5" fmla="*/ 25558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79" h="43200" fill="none" extrusionOk="0">
                <a:moveTo>
                  <a:pt x="478" y="0"/>
                </a:moveTo>
                <a:cubicBezTo>
                  <a:pt x="12408" y="0"/>
                  <a:pt x="22079" y="9670"/>
                  <a:pt x="22079" y="21600"/>
                </a:cubicBezTo>
                <a:cubicBezTo>
                  <a:pt x="22079" y="33529"/>
                  <a:pt x="12408" y="43200"/>
                  <a:pt x="479" y="43200"/>
                </a:cubicBezTo>
                <a:cubicBezTo>
                  <a:pt x="319" y="43200"/>
                  <a:pt x="159" y="43198"/>
                  <a:pt x="0" y="43194"/>
                </a:cubicBezTo>
              </a:path>
              <a:path w="22079" h="43200" stroke="0" extrusionOk="0">
                <a:moveTo>
                  <a:pt x="478" y="0"/>
                </a:moveTo>
                <a:cubicBezTo>
                  <a:pt x="12408" y="0"/>
                  <a:pt x="22079" y="9670"/>
                  <a:pt x="22079" y="21600"/>
                </a:cubicBezTo>
                <a:cubicBezTo>
                  <a:pt x="22079" y="33529"/>
                  <a:pt x="12408" y="43200"/>
                  <a:pt x="479" y="43200"/>
                </a:cubicBezTo>
                <a:cubicBezTo>
                  <a:pt x="319" y="43200"/>
                  <a:pt x="159" y="43198"/>
                  <a:pt x="0" y="43194"/>
                </a:cubicBezTo>
                <a:lnTo>
                  <a:pt x="479" y="21600"/>
                </a:lnTo>
                <a:lnTo>
                  <a:pt x="478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58" name="Arc 58"/>
          <p:cNvSpPr>
            <a:spLocks/>
          </p:cNvSpPr>
          <p:nvPr/>
        </p:nvSpPr>
        <p:spPr bwMode="auto">
          <a:xfrm flipH="1">
            <a:off x="5756275" y="6235700"/>
            <a:ext cx="193675" cy="420688"/>
          </a:xfrm>
          <a:custGeom>
            <a:avLst/>
            <a:gdLst>
              <a:gd name="T0" fmla="*/ 4202 w 22079"/>
              <a:gd name="T1" fmla="*/ 0 h 43200"/>
              <a:gd name="T2" fmla="*/ 0 w 22079"/>
              <a:gd name="T3" fmla="*/ 420639 h 43200"/>
              <a:gd name="T4" fmla="*/ 4202 w 22079"/>
              <a:gd name="T5" fmla="*/ 21034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79" h="43200" fill="none" extrusionOk="0">
                <a:moveTo>
                  <a:pt x="478" y="0"/>
                </a:moveTo>
                <a:cubicBezTo>
                  <a:pt x="12408" y="0"/>
                  <a:pt x="22079" y="9670"/>
                  <a:pt x="22079" y="21600"/>
                </a:cubicBezTo>
                <a:cubicBezTo>
                  <a:pt x="22079" y="33529"/>
                  <a:pt x="12408" y="43200"/>
                  <a:pt x="479" y="43200"/>
                </a:cubicBezTo>
                <a:cubicBezTo>
                  <a:pt x="319" y="43200"/>
                  <a:pt x="159" y="43198"/>
                  <a:pt x="0" y="43194"/>
                </a:cubicBezTo>
              </a:path>
              <a:path w="22079" h="43200" stroke="0" extrusionOk="0">
                <a:moveTo>
                  <a:pt x="478" y="0"/>
                </a:moveTo>
                <a:cubicBezTo>
                  <a:pt x="12408" y="0"/>
                  <a:pt x="22079" y="9670"/>
                  <a:pt x="22079" y="21600"/>
                </a:cubicBezTo>
                <a:cubicBezTo>
                  <a:pt x="22079" y="33529"/>
                  <a:pt x="12408" y="43200"/>
                  <a:pt x="479" y="43200"/>
                </a:cubicBezTo>
                <a:cubicBezTo>
                  <a:pt x="319" y="43200"/>
                  <a:pt x="159" y="43198"/>
                  <a:pt x="0" y="43194"/>
                </a:cubicBezTo>
                <a:lnTo>
                  <a:pt x="479" y="21600"/>
                </a:lnTo>
                <a:lnTo>
                  <a:pt x="478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63" name="Text Box 63"/>
          <p:cNvSpPr txBox="1">
            <a:spLocks noChangeArrowheads="1"/>
          </p:cNvSpPr>
          <p:nvPr/>
        </p:nvSpPr>
        <p:spPr bwMode="auto">
          <a:xfrm>
            <a:off x="4178300" y="4975225"/>
            <a:ext cx="15954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AOC = 3 x shaded segment</a:t>
            </a:r>
          </a:p>
        </p:txBody>
      </p:sp>
      <p:sp>
        <p:nvSpPr>
          <p:cNvPr id="25664" name="Text Box 64"/>
          <p:cNvSpPr txBox="1">
            <a:spLocks noChangeArrowheads="1"/>
          </p:cNvSpPr>
          <p:nvPr/>
        </p:nvSpPr>
        <p:spPr bwMode="auto">
          <a:xfrm>
            <a:off x="4159250" y="5424488"/>
            <a:ext cx="15954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Cancel out 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r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5665" name="Text Box 65"/>
          <p:cNvSpPr txBox="1">
            <a:spLocks noChangeArrowheads="1"/>
          </p:cNvSpPr>
          <p:nvPr/>
        </p:nvSpPr>
        <p:spPr bwMode="auto">
          <a:xfrm>
            <a:off x="4159250" y="5738813"/>
            <a:ext cx="15954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out the brackets</a:t>
            </a:r>
            <a:endParaRPr lang="en-GB" altLang="en-US" sz="1400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666" name="Text Box 66"/>
          <p:cNvSpPr txBox="1">
            <a:spLocks noChangeArrowheads="1"/>
          </p:cNvSpPr>
          <p:nvPr/>
        </p:nvSpPr>
        <p:spPr bwMode="auto">
          <a:xfrm>
            <a:off x="4230688" y="6313488"/>
            <a:ext cx="15954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Subtract sin</a:t>
            </a:r>
            <a:r>
              <a:rPr lang="el-GR" altLang="en-US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l-GR" altLang="en-US" sz="1400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1553" name="Picture 67" descr="degrad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525" y="185738"/>
            <a:ext cx="1576388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7" dur="500"/>
                                        <p:tgtEl>
                                          <p:spTgt spid="2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5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5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2" grpId="0"/>
      <p:bldP spid="25626" grpId="0"/>
      <p:bldP spid="25628" grpId="0" animBg="1"/>
      <p:bldP spid="25630" grpId="0" animBg="1"/>
      <p:bldP spid="25630" grpId="1" animBg="1"/>
      <p:bldP spid="25643" grpId="0" animBg="1"/>
      <p:bldP spid="25655" grpId="0" animBg="1"/>
      <p:bldP spid="25656" grpId="0" animBg="1"/>
      <p:bldP spid="25657" grpId="0" animBg="1"/>
      <p:bldP spid="25658" grpId="0" animBg="1"/>
      <p:bldP spid="25664" grpId="0"/>
      <p:bldP spid="25665" grpId="0"/>
      <p:bldP spid="2566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Summary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We have learnt how to change from degrees to radians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We have seen how to do calculations to work out the length of an arc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We have also seen formulae for the Area or a sector and segment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685800" y="3124200"/>
            <a:ext cx="79248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6A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338" y="1600200"/>
            <a:ext cx="4800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1800" u="sng" smtClean="0">
                <a:latin typeface="Comic Sans MS" pitchFamily="66" charset="0"/>
              </a:rPr>
              <a:t>You can measure angles in Radians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1800" smtClean="0">
                <a:latin typeface="Comic Sans MS" pitchFamily="66" charset="0"/>
              </a:rPr>
              <a:t>Radians are an alternative to degrees. Some calculations involving circles are easier when Radians are used, as opposed to degrees.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‘If arc AB has length r, then angle AOB is 1 radian (1</a:t>
            </a:r>
            <a:r>
              <a:rPr lang="en-GB" altLang="en-US" sz="1800" baseline="30000" smtClean="0">
                <a:latin typeface="Comic Sans MS" pitchFamily="66" charset="0"/>
              </a:rPr>
              <a:t>c</a:t>
            </a:r>
            <a:r>
              <a:rPr lang="en-GB" altLang="en-US" sz="1800" smtClean="0">
                <a:latin typeface="Comic Sans MS" pitchFamily="66" charset="0"/>
              </a:rPr>
              <a:t> or 1 rad)’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6A</a:t>
            </a:r>
          </a:p>
        </p:txBody>
      </p:sp>
      <p:sp>
        <p:nvSpPr>
          <p:cNvPr id="8197" name="Oval 5"/>
          <p:cNvSpPr>
            <a:spLocks noChangeAspect="1" noChangeArrowheads="1"/>
          </p:cNvSpPr>
          <p:nvPr/>
        </p:nvSpPr>
        <p:spPr bwMode="auto">
          <a:xfrm>
            <a:off x="6096000" y="1752600"/>
            <a:ext cx="2057400" cy="2057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V="1">
            <a:off x="7086600" y="22098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7086600" y="27432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7315200" y="22098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r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7315200" y="29718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r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8229600" y="25908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r</a:t>
            </a:r>
          </a:p>
        </p:txBody>
      </p:sp>
      <p:sp>
        <p:nvSpPr>
          <p:cNvPr id="8203" name="Arc 11"/>
          <p:cNvSpPr>
            <a:spLocks/>
          </p:cNvSpPr>
          <p:nvPr/>
        </p:nvSpPr>
        <p:spPr bwMode="auto">
          <a:xfrm>
            <a:off x="7467600" y="2209800"/>
            <a:ext cx="762000" cy="1112838"/>
          </a:xfrm>
          <a:custGeom>
            <a:avLst/>
            <a:gdLst>
              <a:gd name="T0" fmla="*/ 593690 w 21600"/>
              <a:gd name="T1" fmla="*/ 0 h 25210"/>
              <a:gd name="T2" fmla="*/ 641209 w 21600"/>
              <a:gd name="T3" fmla="*/ 1112838 h 25210"/>
              <a:gd name="T4" fmla="*/ 0 w 21600"/>
              <a:gd name="T5" fmla="*/ 597692 h 2521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5210" fill="none" extrusionOk="0">
                <a:moveTo>
                  <a:pt x="16829" y="-1"/>
                </a:moveTo>
                <a:cubicBezTo>
                  <a:pt x="19916" y="3837"/>
                  <a:pt x="21600" y="8614"/>
                  <a:pt x="21600" y="13540"/>
                </a:cubicBezTo>
                <a:cubicBezTo>
                  <a:pt x="21600" y="17677"/>
                  <a:pt x="20411" y="21728"/>
                  <a:pt x="18176" y="25210"/>
                </a:cubicBezTo>
              </a:path>
              <a:path w="21600" h="25210" stroke="0" extrusionOk="0">
                <a:moveTo>
                  <a:pt x="16829" y="-1"/>
                </a:moveTo>
                <a:cubicBezTo>
                  <a:pt x="19916" y="3837"/>
                  <a:pt x="21600" y="8614"/>
                  <a:pt x="21600" y="13540"/>
                </a:cubicBezTo>
                <a:cubicBezTo>
                  <a:pt x="21600" y="17677"/>
                  <a:pt x="20411" y="21728"/>
                  <a:pt x="18176" y="25210"/>
                </a:cubicBezTo>
                <a:lnTo>
                  <a:pt x="0" y="13540"/>
                </a:lnTo>
                <a:lnTo>
                  <a:pt x="16829" y="-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7924800" y="19050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8001000" y="32766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B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67818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O</a:t>
            </a:r>
          </a:p>
        </p:txBody>
      </p:sp>
      <p:sp>
        <p:nvSpPr>
          <p:cNvPr id="8207" name="Arc 15"/>
          <p:cNvSpPr>
            <a:spLocks/>
          </p:cNvSpPr>
          <p:nvPr/>
        </p:nvSpPr>
        <p:spPr bwMode="auto">
          <a:xfrm>
            <a:off x="6324600" y="2667000"/>
            <a:ext cx="914400" cy="161925"/>
          </a:xfrm>
          <a:custGeom>
            <a:avLst/>
            <a:gdLst>
              <a:gd name="T0" fmla="*/ 910802 w 21600"/>
              <a:gd name="T1" fmla="*/ 0 h 3815"/>
              <a:gd name="T2" fmla="*/ 910844 w 21600"/>
              <a:gd name="T3" fmla="*/ 161925 h 3815"/>
              <a:gd name="T4" fmla="*/ 0 w 21600"/>
              <a:gd name="T5" fmla="*/ 81153 h 381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3815" fill="none" extrusionOk="0">
                <a:moveTo>
                  <a:pt x="21515" y="-1"/>
                </a:moveTo>
                <a:cubicBezTo>
                  <a:pt x="21571" y="635"/>
                  <a:pt x="21600" y="1273"/>
                  <a:pt x="21600" y="1912"/>
                </a:cubicBezTo>
                <a:cubicBezTo>
                  <a:pt x="21600" y="2547"/>
                  <a:pt x="21571" y="3182"/>
                  <a:pt x="21516" y="3815"/>
                </a:cubicBezTo>
              </a:path>
              <a:path w="21600" h="3815" stroke="0" extrusionOk="0">
                <a:moveTo>
                  <a:pt x="21515" y="-1"/>
                </a:moveTo>
                <a:cubicBezTo>
                  <a:pt x="21571" y="635"/>
                  <a:pt x="21600" y="1273"/>
                  <a:pt x="21600" y="1912"/>
                </a:cubicBezTo>
                <a:cubicBezTo>
                  <a:pt x="21600" y="2547"/>
                  <a:pt x="21571" y="3182"/>
                  <a:pt x="21516" y="3815"/>
                </a:cubicBezTo>
                <a:lnTo>
                  <a:pt x="0" y="1912"/>
                </a:lnTo>
                <a:lnTo>
                  <a:pt x="21515" y="-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7162800" y="25908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1</a:t>
            </a:r>
            <a:r>
              <a:rPr lang="en-GB" altLang="en-US" sz="1600" baseline="30000">
                <a:latin typeface="Comic Sans MS" pitchFamily="66" charset="0"/>
              </a:rPr>
              <a:t>c</a:t>
            </a:r>
          </a:p>
        </p:txBody>
      </p:sp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2786063" y="4657725"/>
          <a:ext cx="2063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4" imgW="114102" imgH="126780" progId="Equation.DSMT4">
                  <p:embed/>
                </p:oleObj>
              </mc:Choice>
              <mc:Fallback>
                <p:oleObj name="Equation" r:id="rId4" imgW="114102" imgH="1267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4657725"/>
                        <a:ext cx="206375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8"/>
          <p:cNvGraphicFramePr>
            <a:graphicFrameLocks noChangeAspect="1"/>
          </p:cNvGraphicFramePr>
          <p:nvPr/>
        </p:nvGraphicFramePr>
        <p:xfrm>
          <a:off x="3201988" y="5046663"/>
          <a:ext cx="6096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6" imgW="393529" imgH="203112" progId="Equation.DSMT4">
                  <p:embed/>
                </p:oleObj>
              </mc:Choice>
              <mc:Fallback>
                <p:oleObj name="Equation" r:id="rId6" imgW="393529" imgH="20311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1988" y="5046663"/>
                        <a:ext cx="60960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1531938" y="4598988"/>
            <a:ext cx="1295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Arc Length</a:t>
            </a:r>
          </a:p>
        </p:txBody>
      </p:sp>
      <p:graphicFrame>
        <p:nvGraphicFramePr>
          <p:cNvPr id="8212" name="Object 20"/>
          <p:cNvGraphicFramePr>
            <a:graphicFrameLocks noChangeAspect="1"/>
          </p:cNvGraphicFramePr>
          <p:nvPr/>
        </p:nvGraphicFramePr>
        <p:xfrm>
          <a:off x="3006725" y="4562475"/>
          <a:ext cx="4572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8" imgW="266469" imgH="190335" progId="Equation.DSMT4">
                  <p:embed/>
                </p:oleObj>
              </mc:Choice>
              <mc:Fallback>
                <p:oleObj name="Equation" r:id="rId8" imgW="266469" imgH="190335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725" y="4562475"/>
                        <a:ext cx="4572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3" name="Object 21"/>
          <p:cNvGraphicFramePr>
            <a:graphicFrameLocks noChangeAspect="1"/>
          </p:cNvGraphicFramePr>
          <p:nvPr/>
        </p:nvGraphicFramePr>
        <p:xfrm>
          <a:off x="2763838" y="5078413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10" imgW="291847" imgH="177646" progId="Equation.DSMT4">
                  <p:embed/>
                </p:oleObj>
              </mc:Choice>
              <mc:Fallback>
                <p:oleObj name="Equation" r:id="rId10" imgW="291847" imgH="177646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838" y="5078413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1531938" y="5056188"/>
            <a:ext cx="1295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Arc Length</a:t>
            </a:r>
          </a:p>
        </p:txBody>
      </p:sp>
      <p:graphicFrame>
        <p:nvGraphicFramePr>
          <p:cNvPr id="8216" name="Object 24"/>
          <p:cNvGraphicFramePr>
            <a:graphicFrameLocks noChangeAspect="1"/>
          </p:cNvGraphicFramePr>
          <p:nvPr/>
        </p:nvGraphicFramePr>
        <p:xfrm>
          <a:off x="3208338" y="5437188"/>
          <a:ext cx="6096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12" imgW="393529" imgH="203112" progId="Equation.DSMT4">
                  <p:embed/>
                </p:oleObj>
              </mc:Choice>
              <mc:Fallback>
                <p:oleObj name="Equation" r:id="rId12" imgW="393529" imgH="20311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5437188"/>
                        <a:ext cx="60960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7" name="Object 25"/>
          <p:cNvGraphicFramePr>
            <a:graphicFrameLocks noChangeAspect="1"/>
          </p:cNvGraphicFramePr>
          <p:nvPr/>
        </p:nvGraphicFramePr>
        <p:xfrm>
          <a:off x="2751138" y="5437188"/>
          <a:ext cx="47625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14" imgW="304536" imgH="203024" progId="Equation.DSMT4">
                  <p:embed/>
                </p:oleObj>
              </mc:Choice>
              <mc:Fallback>
                <p:oleObj name="Equation" r:id="rId14" imgW="304536" imgH="203024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1138" y="5437188"/>
                        <a:ext cx="476250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8" name="Object 26"/>
          <p:cNvGraphicFramePr>
            <a:graphicFrameLocks noChangeAspect="1"/>
          </p:cNvGraphicFramePr>
          <p:nvPr/>
        </p:nvGraphicFramePr>
        <p:xfrm>
          <a:off x="3208338" y="5818188"/>
          <a:ext cx="471487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16" imgW="304536" imgH="203024" progId="Equation.DSMT4">
                  <p:embed/>
                </p:oleObj>
              </mc:Choice>
              <mc:Fallback>
                <p:oleObj name="Equation" r:id="rId16" imgW="304536" imgH="203024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5818188"/>
                        <a:ext cx="471487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9" name="Object 27"/>
          <p:cNvGraphicFramePr>
            <a:graphicFrameLocks noChangeAspect="1"/>
          </p:cNvGraphicFramePr>
          <p:nvPr/>
        </p:nvGraphicFramePr>
        <p:xfrm>
          <a:off x="2751138" y="5818188"/>
          <a:ext cx="45720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18" imgW="291973" imgH="203112" progId="Equation.DSMT4">
                  <p:embed/>
                </p:oleObj>
              </mc:Choice>
              <mc:Fallback>
                <p:oleObj name="Equation" r:id="rId18" imgW="291973" imgH="203112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1138" y="5818188"/>
                        <a:ext cx="457200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0" name="Object 28"/>
          <p:cNvGraphicFramePr>
            <a:graphicFrameLocks noChangeAspect="1"/>
          </p:cNvGraphicFramePr>
          <p:nvPr/>
        </p:nvGraphicFramePr>
        <p:xfrm>
          <a:off x="3200400" y="6248400"/>
          <a:ext cx="41275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20" imgW="266469" imgH="190335" progId="Equation.DSMT4">
                  <p:embed/>
                </p:oleObj>
              </mc:Choice>
              <mc:Fallback>
                <p:oleObj name="Equation" r:id="rId20" imgW="266469" imgH="190335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6248400"/>
                        <a:ext cx="41275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1" name="Object 29"/>
          <p:cNvGraphicFramePr>
            <a:graphicFrameLocks noChangeAspect="1"/>
          </p:cNvGraphicFramePr>
          <p:nvPr/>
        </p:nvGraphicFramePr>
        <p:xfrm>
          <a:off x="2735263" y="6083300"/>
          <a:ext cx="515937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22" imgW="330200" imgH="419100" progId="Equation.DSMT4">
                  <p:embed/>
                </p:oleObj>
              </mc:Choice>
              <mc:Fallback>
                <p:oleObj name="Equation" r:id="rId22" imgW="330200" imgH="4191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6083300"/>
                        <a:ext cx="515937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2" name="Arc 30"/>
          <p:cNvSpPr>
            <a:spLocks/>
          </p:cNvSpPr>
          <p:nvPr/>
        </p:nvSpPr>
        <p:spPr bwMode="auto">
          <a:xfrm>
            <a:off x="4046538" y="4751388"/>
            <a:ext cx="228600" cy="381000"/>
          </a:xfrm>
          <a:custGeom>
            <a:avLst/>
            <a:gdLst>
              <a:gd name="T0" fmla="*/ 0 w 21600"/>
              <a:gd name="T1" fmla="*/ 0 h 43199"/>
              <a:gd name="T2" fmla="*/ 1588 w 21600"/>
              <a:gd name="T3" fmla="*/ 381000 h 43199"/>
              <a:gd name="T4" fmla="*/ 0 w 21600"/>
              <a:gd name="T5" fmla="*/ 190504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0" y="43117"/>
                  <a:pt x="15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0" y="43117"/>
                  <a:pt x="15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3" name="Arc 31"/>
          <p:cNvSpPr>
            <a:spLocks/>
          </p:cNvSpPr>
          <p:nvPr/>
        </p:nvSpPr>
        <p:spPr bwMode="auto">
          <a:xfrm>
            <a:off x="4046538" y="5208588"/>
            <a:ext cx="228600" cy="381000"/>
          </a:xfrm>
          <a:custGeom>
            <a:avLst/>
            <a:gdLst>
              <a:gd name="T0" fmla="*/ 0 w 21600"/>
              <a:gd name="T1" fmla="*/ 0 h 43199"/>
              <a:gd name="T2" fmla="*/ 1588 w 21600"/>
              <a:gd name="T3" fmla="*/ 381000 h 43199"/>
              <a:gd name="T4" fmla="*/ 0 w 21600"/>
              <a:gd name="T5" fmla="*/ 190504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0" y="43117"/>
                  <a:pt x="15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0" y="43117"/>
                  <a:pt x="15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4" name="Arc 32"/>
          <p:cNvSpPr>
            <a:spLocks/>
          </p:cNvSpPr>
          <p:nvPr/>
        </p:nvSpPr>
        <p:spPr bwMode="auto">
          <a:xfrm>
            <a:off x="4046538" y="5665788"/>
            <a:ext cx="228600" cy="381000"/>
          </a:xfrm>
          <a:custGeom>
            <a:avLst/>
            <a:gdLst>
              <a:gd name="T0" fmla="*/ 0 w 21600"/>
              <a:gd name="T1" fmla="*/ 0 h 43199"/>
              <a:gd name="T2" fmla="*/ 1588 w 21600"/>
              <a:gd name="T3" fmla="*/ 381000 h 43199"/>
              <a:gd name="T4" fmla="*/ 0 w 21600"/>
              <a:gd name="T5" fmla="*/ 190504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0" y="43117"/>
                  <a:pt x="15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0" y="43117"/>
                  <a:pt x="15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5" name="Arc 33"/>
          <p:cNvSpPr>
            <a:spLocks/>
          </p:cNvSpPr>
          <p:nvPr/>
        </p:nvSpPr>
        <p:spPr bwMode="auto">
          <a:xfrm>
            <a:off x="4038600" y="6122988"/>
            <a:ext cx="228600" cy="381000"/>
          </a:xfrm>
          <a:custGeom>
            <a:avLst/>
            <a:gdLst>
              <a:gd name="T0" fmla="*/ 0 w 21600"/>
              <a:gd name="T1" fmla="*/ 0 h 43199"/>
              <a:gd name="T2" fmla="*/ 1588 w 21600"/>
              <a:gd name="T3" fmla="*/ 381000 h 43199"/>
              <a:gd name="T4" fmla="*/ 0 w 21600"/>
              <a:gd name="T5" fmla="*/ 190504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0" y="43117"/>
                  <a:pt x="15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0"/>
                  <a:pt x="12020" y="43117"/>
                  <a:pt x="15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4275138" y="4751388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2</a:t>
            </a:r>
            <a:r>
              <a:rPr lang="el-GR" altLang="en-US" sz="1400">
                <a:solidFill>
                  <a:srgbClr val="FF0000"/>
                </a:solidFill>
                <a:latin typeface="Comic Sans MS" pitchFamily="66" charset="0"/>
              </a:rPr>
              <a:t>π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4275138" y="5132388"/>
            <a:ext cx="1524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l-GR" altLang="en-US" sz="14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r is the circumference</a:t>
            </a:r>
            <a:endParaRPr lang="el-GR" altLang="en-US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4351338" y="5665788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÷ 2</a:t>
            </a: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4343400" y="6122988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÷ </a:t>
            </a:r>
            <a:r>
              <a:rPr lang="el-GR" altLang="en-US" sz="1400">
                <a:solidFill>
                  <a:srgbClr val="FF0000"/>
                </a:solidFill>
                <a:latin typeface="Comic Sans MS" pitchFamily="66" charset="0"/>
              </a:rPr>
              <a:t>π</a:t>
            </a:r>
          </a:p>
        </p:txBody>
      </p:sp>
      <p:pic>
        <p:nvPicPr>
          <p:cNvPr id="5157" name="Picture 38" descr="radians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25425"/>
            <a:ext cx="12255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 animBg="1"/>
      <p:bldP spid="8199" grpId="0" animBg="1"/>
      <p:bldP spid="8200" grpId="0"/>
      <p:bldP spid="8201" grpId="0"/>
      <p:bldP spid="8202" grpId="0"/>
      <p:bldP spid="8203" grpId="0" animBg="1"/>
      <p:bldP spid="8204" grpId="0"/>
      <p:bldP spid="8205" grpId="0"/>
      <p:bldP spid="8206" grpId="0"/>
      <p:bldP spid="8207" grpId="0" animBg="1"/>
      <p:bldP spid="8208" grpId="0"/>
      <p:bldP spid="8211" grpId="0"/>
      <p:bldP spid="8214" grpId="0"/>
      <p:bldP spid="8222" grpId="0" animBg="1"/>
      <p:bldP spid="8223" grpId="0" animBg="1"/>
      <p:bldP spid="8224" grpId="0" animBg="1"/>
      <p:bldP spid="8225" grpId="0" animBg="1"/>
      <p:bldP spid="8226" grpId="0"/>
      <p:bldP spid="8227" grpId="0"/>
      <p:bldP spid="8228" grpId="0"/>
      <p:bldP spid="82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800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1800" u="sng" smtClean="0">
                <a:latin typeface="Comic Sans MS" pitchFamily="66" charset="0"/>
              </a:rPr>
              <a:t>You can measure angles in Radians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1800" smtClean="0">
                <a:latin typeface="Comic Sans MS" pitchFamily="66" charset="0"/>
              </a:rPr>
              <a:t>You need to be able to convert between degrees and radians.</a:t>
            </a:r>
            <a:endParaRPr lang="en-GB" altLang="en-US" sz="2000" smtClean="0">
              <a:latin typeface="Comic Sans MS" pitchFamily="66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6A</a:t>
            </a:r>
          </a:p>
        </p:txBody>
      </p:sp>
      <p:graphicFrame>
        <p:nvGraphicFramePr>
          <p:cNvPr id="9254" name="Object 38"/>
          <p:cNvGraphicFramePr>
            <a:graphicFrameLocks noChangeAspect="1"/>
          </p:cNvGraphicFramePr>
          <p:nvPr/>
        </p:nvGraphicFramePr>
        <p:xfrm>
          <a:off x="1720850" y="3556000"/>
          <a:ext cx="34448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3556000"/>
                        <a:ext cx="344488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5" name="Object 39"/>
          <p:cNvGraphicFramePr>
            <a:graphicFrameLocks noChangeAspect="1"/>
          </p:cNvGraphicFramePr>
          <p:nvPr/>
        </p:nvGraphicFramePr>
        <p:xfrm>
          <a:off x="2019300" y="3433763"/>
          <a:ext cx="8572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6" imgW="457200" imgH="419100" progId="Equation.DSMT4">
                  <p:embed/>
                </p:oleObj>
              </mc:Choice>
              <mc:Fallback>
                <p:oleObj name="Equation" r:id="rId6" imgW="457200" imgH="4191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3433763"/>
                        <a:ext cx="85725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6" name="Arc 40"/>
          <p:cNvSpPr>
            <a:spLocks/>
          </p:cNvSpPr>
          <p:nvPr/>
        </p:nvSpPr>
        <p:spPr bwMode="auto">
          <a:xfrm rot="5400000">
            <a:off x="2115345" y="4098131"/>
            <a:ext cx="233362" cy="752475"/>
          </a:xfrm>
          <a:custGeom>
            <a:avLst/>
            <a:gdLst>
              <a:gd name="T0" fmla="*/ 0 w 21600"/>
              <a:gd name="T1" fmla="*/ 0 h 43199"/>
              <a:gd name="T2" fmla="*/ 1869 w 21600"/>
              <a:gd name="T3" fmla="*/ 752475 h 43199"/>
              <a:gd name="T4" fmla="*/ 0 w 21600"/>
              <a:gd name="T5" fmla="*/ 376246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1"/>
                  <a:pt x="12034" y="43104"/>
                  <a:pt x="173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1"/>
                  <a:pt x="12034" y="43104"/>
                  <a:pt x="17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1793875" y="4616450"/>
            <a:ext cx="9048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180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l-GR" altLang="en-US" sz="1400" baseline="-25000">
                <a:solidFill>
                  <a:srgbClr val="FF0000"/>
                </a:solidFill>
                <a:latin typeface="Comic Sans MS" pitchFamily="66" charset="0"/>
              </a:rPr>
              <a:t>π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533400" y="3048000"/>
            <a:ext cx="201612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Radians </a:t>
            </a:r>
            <a:r>
              <a:rPr lang="en-GB" altLang="en-US" sz="1600">
                <a:latin typeface="Comic Sans MS" pitchFamily="66" charset="0"/>
                <a:sym typeface="Wingdings" pitchFamily="2" charset="2"/>
              </a:rPr>
              <a:t> Degrees</a:t>
            </a:r>
            <a:endParaRPr lang="en-GB" altLang="en-US" sz="1600">
              <a:latin typeface="Comic Sans MS" pitchFamily="66" charset="0"/>
            </a:endParaRPr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5638800" y="1676400"/>
            <a:ext cx="23622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Convert the following angle to degrees</a:t>
            </a:r>
          </a:p>
        </p:txBody>
      </p:sp>
      <p:graphicFrame>
        <p:nvGraphicFramePr>
          <p:cNvPr id="9260" name="Object 44"/>
          <p:cNvGraphicFramePr>
            <a:graphicFrameLocks noChangeAspect="1"/>
          </p:cNvGraphicFramePr>
          <p:nvPr/>
        </p:nvGraphicFramePr>
        <p:xfrm>
          <a:off x="6324600" y="2362200"/>
          <a:ext cx="8382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8" imgW="495085" imgH="393529" progId="Equation.DSMT4">
                  <p:embed/>
                </p:oleObj>
              </mc:Choice>
              <mc:Fallback>
                <p:oleObj name="Equation" r:id="rId8" imgW="495085" imgH="393529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362200"/>
                        <a:ext cx="8382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1" name="Object 45"/>
          <p:cNvGraphicFramePr>
            <a:graphicFrameLocks noChangeAspect="1"/>
          </p:cNvGraphicFramePr>
          <p:nvPr/>
        </p:nvGraphicFramePr>
        <p:xfrm>
          <a:off x="6248400" y="3124200"/>
          <a:ext cx="10096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0" imgW="596641" imgH="393529" progId="Equation.DSMT4">
                  <p:embed/>
                </p:oleObj>
              </mc:Choice>
              <mc:Fallback>
                <p:oleObj name="Equation" r:id="rId10" imgW="596641" imgH="393529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124200"/>
                        <a:ext cx="100965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2" name="Object 46"/>
          <p:cNvGraphicFramePr>
            <a:graphicFrameLocks noChangeAspect="1"/>
          </p:cNvGraphicFramePr>
          <p:nvPr/>
        </p:nvGraphicFramePr>
        <p:xfrm>
          <a:off x="6400800" y="3886200"/>
          <a:ext cx="77311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2" imgW="457002" imgH="393529" progId="Equation.DSMT4">
                  <p:embed/>
                </p:oleObj>
              </mc:Choice>
              <mc:Fallback>
                <p:oleObj name="Equation" r:id="rId12" imgW="457002" imgH="393529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886200"/>
                        <a:ext cx="773113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3" name="Object 47"/>
          <p:cNvGraphicFramePr>
            <a:graphicFrameLocks noChangeAspect="1"/>
          </p:cNvGraphicFramePr>
          <p:nvPr/>
        </p:nvGraphicFramePr>
        <p:xfrm>
          <a:off x="6477000" y="4724400"/>
          <a:ext cx="60166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4" imgW="355292" imgH="393359" progId="Equation.DSMT4">
                  <p:embed/>
                </p:oleObj>
              </mc:Choice>
              <mc:Fallback>
                <p:oleObj name="Equation" r:id="rId14" imgW="355292" imgH="393359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724400"/>
                        <a:ext cx="601663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4" name="Object 48"/>
          <p:cNvGraphicFramePr>
            <a:graphicFrameLocks noChangeAspect="1"/>
          </p:cNvGraphicFramePr>
          <p:nvPr/>
        </p:nvGraphicFramePr>
        <p:xfrm>
          <a:off x="6477000" y="5562600"/>
          <a:ext cx="68738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6" imgW="406048" imgH="203024" progId="Equation.DSMT4">
                  <p:embed/>
                </p:oleObj>
              </mc:Choice>
              <mc:Fallback>
                <p:oleObj name="Equation" r:id="rId16" imgW="406048" imgH="203024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562600"/>
                        <a:ext cx="687388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65" name="Arc 49"/>
          <p:cNvSpPr>
            <a:spLocks/>
          </p:cNvSpPr>
          <p:nvPr/>
        </p:nvSpPr>
        <p:spPr bwMode="auto">
          <a:xfrm flipH="1">
            <a:off x="5791200" y="2743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66" name="Arc 50"/>
          <p:cNvSpPr>
            <a:spLocks/>
          </p:cNvSpPr>
          <p:nvPr/>
        </p:nvSpPr>
        <p:spPr bwMode="auto">
          <a:xfrm flipH="1">
            <a:off x="5791200" y="3505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67" name="Arc 51"/>
          <p:cNvSpPr>
            <a:spLocks/>
          </p:cNvSpPr>
          <p:nvPr/>
        </p:nvSpPr>
        <p:spPr bwMode="auto">
          <a:xfrm flipH="1">
            <a:off x="5791200" y="4267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68" name="Arc 52"/>
          <p:cNvSpPr>
            <a:spLocks/>
          </p:cNvSpPr>
          <p:nvPr/>
        </p:nvSpPr>
        <p:spPr bwMode="auto">
          <a:xfrm flipH="1">
            <a:off x="5791200" y="5029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724400" y="2819400"/>
            <a:ext cx="1143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180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l-GR" altLang="en-US" sz="1400" baseline="-25000">
                <a:solidFill>
                  <a:srgbClr val="FF0000"/>
                </a:solidFill>
                <a:latin typeface="Comic Sans MS" pitchFamily="66" charset="0"/>
              </a:rPr>
              <a:t>π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14800" y="3657600"/>
            <a:ext cx="1676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Top x Top, Bottom x Bottom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495800" y="44958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Cancel out </a:t>
            </a:r>
            <a:r>
              <a:rPr lang="el-GR" altLang="en-US" sz="1400">
                <a:solidFill>
                  <a:srgbClr val="FF0000"/>
                </a:solidFill>
                <a:latin typeface="Comic Sans MS" pitchFamily="66" charset="0"/>
              </a:rPr>
              <a:t>π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648200" y="5181600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Work out the sum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6168" name="Picture 57" descr="radians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25425"/>
            <a:ext cx="12255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6" grpId="0" animBg="1"/>
      <p:bldP spid="9257" grpId="0"/>
      <p:bldP spid="9258" grpId="0" animBg="1"/>
      <p:bldP spid="9259" grpId="0" animBg="1"/>
      <p:bldP spid="9265" grpId="0" animBg="1"/>
      <p:bldP spid="9266" grpId="0" animBg="1"/>
      <p:bldP spid="9267" grpId="0" animBg="1"/>
      <p:bldP spid="9268" grpId="0" animBg="1"/>
      <p:bldP spid="9269" grpId="0"/>
      <p:bldP spid="9270" grpId="0"/>
      <p:bldP spid="9271" grpId="0"/>
      <p:bldP spid="92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800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1800" u="sng" smtClean="0">
                <a:latin typeface="Comic Sans MS" pitchFamily="66" charset="0"/>
              </a:rPr>
              <a:t>You can measure angles in Radians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1800" smtClean="0">
                <a:latin typeface="Comic Sans MS" pitchFamily="66" charset="0"/>
              </a:rPr>
              <a:t>You need to be able to convert between degrees and radians.</a:t>
            </a:r>
            <a:endParaRPr lang="en-GB" altLang="en-US" sz="2000" smtClean="0">
              <a:latin typeface="Comic Sans MS" pitchFamily="66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6A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720850" y="3556000"/>
          <a:ext cx="34448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3556000"/>
                        <a:ext cx="344488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019300" y="3433763"/>
          <a:ext cx="8572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5" imgW="457200" imgH="419100" progId="Equation.DSMT4">
                  <p:embed/>
                </p:oleObj>
              </mc:Choice>
              <mc:Fallback>
                <p:oleObj name="Equation" r:id="rId5" imgW="457200" imgH="419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3433763"/>
                        <a:ext cx="85725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Arc 7"/>
          <p:cNvSpPr>
            <a:spLocks/>
          </p:cNvSpPr>
          <p:nvPr/>
        </p:nvSpPr>
        <p:spPr bwMode="auto">
          <a:xfrm rot="5400000">
            <a:off x="2115345" y="4098131"/>
            <a:ext cx="233362" cy="752475"/>
          </a:xfrm>
          <a:custGeom>
            <a:avLst/>
            <a:gdLst>
              <a:gd name="T0" fmla="*/ 0 w 21600"/>
              <a:gd name="T1" fmla="*/ 0 h 43199"/>
              <a:gd name="T2" fmla="*/ 1869 w 21600"/>
              <a:gd name="T3" fmla="*/ 752475 h 43199"/>
              <a:gd name="T4" fmla="*/ 0 w 21600"/>
              <a:gd name="T5" fmla="*/ 376246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1"/>
                  <a:pt x="12034" y="43104"/>
                  <a:pt x="173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1"/>
                  <a:pt x="12034" y="43104"/>
                  <a:pt x="17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793875" y="4616450"/>
            <a:ext cx="9048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180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l-GR" altLang="en-US" sz="1400" baseline="-25000">
                <a:solidFill>
                  <a:srgbClr val="FF0000"/>
                </a:solidFill>
                <a:latin typeface="Comic Sans MS" pitchFamily="66" charset="0"/>
              </a:rPr>
              <a:t>π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533400" y="3048000"/>
            <a:ext cx="201612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Radians </a:t>
            </a:r>
            <a:r>
              <a:rPr lang="en-GB" altLang="en-US" sz="1600">
                <a:latin typeface="Comic Sans MS" pitchFamily="66" charset="0"/>
                <a:sym typeface="Wingdings" pitchFamily="2" charset="2"/>
              </a:rPr>
              <a:t> Degrees</a:t>
            </a:r>
            <a:endParaRPr lang="en-GB" altLang="en-US" sz="1600">
              <a:latin typeface="Comic Sans MS" pitchFamily="66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638800" y="1676400"/>
            <a:ext cx="23622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Convert the following angle to degrees</a:t>
            </a:r>
          </a:p>
        </p:txBody>
      </p:sp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6324600" y="2362200"/>
          <a:ext cx="8382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7" imgW="495085" imgH="393529" progId="Equation.DSMT4">
                  <p:embed/>
                </p:oleObj>
              </mc:Choice>
              <mc:Fallback>
                <p:oleObj name="Equation" r:id="rId7" imgW="495085" imgH="39352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362200"/>
                        <a:ext cx="8382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6248400" y="3124200"/>
          <a:ext cx="10096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9" imgW="596641" imgH="393529" progId="Equation.DSMT4">
                  <p:embed/>
                </p:oleObj>
              </mc:Choice>
              <mc:Fallback>
                <p:oleObj name="Equation" r:id="rId9" imgW="596641" imgH="39352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124200"/>
                        <a:ext cx="100965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6454775" y="3886200"/>
          <a:ext cx="66516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1" imgW="393529" imgH="393529" progId="Equation.DSMT4">
                  <p:embed/>
                </p:oleObj>
              </mc:Choice>
              <mc:Fallback>
                <p:oleObj name="Equation" r:id="rId11" imgW="393529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4775" y="3886200"/>
                        <a:ext cx="665163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6529388" y="4724400"/>
          <a:ext cx="4953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3" imgW="291973" imgH="393529" progId="Equation.DSMT4">
                  <p:embed/>
                </p:oleObj>
              </mc:Choice>
              <mc:Fallback>
                <p:oleObj name="Equation" r:id="rId13" imgW="291973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9388" y="4724400"/>
                        <a:ext cx="4953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6616700" y="5562600"/>
          <a:ext cx="40798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5" imgW="241195" imgH="203112" progId="Equation.DSMT4">
                  <p:embed/>
                </p:oleObj>
              </mc:Choice>
              <mc:Fallback>
                <p:oleObj name="Equation" r:id="rId15" imgW="241195" imgH="20311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5562600"/>
                        <a:ext cx="407988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6" name="Arc 16"/>
          <p:cNvSpPr>
            <a:spLocks/>
          </p:cNvSpPr>
          <p:nvPr/>
        </p:nvSpPr>
        <p:spPr bwMode="auto">
          <a:xfrm flipH="1">
            <a:off x="5791200" y="2743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57" name="Arc 17"/>
          <p:cNvSpPr>
            <a:spLocks/>
          </p:cNvSpPr>
          <p:nvPr/>
        </p:nvSpPr>
        <p:spPr bwMode="auto">
          <a:xfrm flipH="1">
            <a:off x="5791200" y="3505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58" name="Arc 18"/>
          <p:cNvSpPr>
            <a:spLocks/>
          </p:cNvSpPr>
          <p:nvPr/>
        </p:nvSpPr>
        <p:spPr bwMode="auto">
          <a:xfrm flipH="1">
            <a:off x="5791200" y="4267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59" name="Arc 19"/>
          <p:cNvSpPr>
            <a:spLocks/>
          </p:cNvSpPr>
          <p:nvPr/>
        </p:nvSpPr>
        <p:spPr bwMode="auto">
          <a:xfrm flipH="1">
            <a:off x="5791200" y="5029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4724400" y="2819400"/>
            <a:ext cx="1143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180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l-GR" altLang="en-US" sz="1400" baseline="-25000">
                <a:solidFill>
                  <a:srgbClr val="FF0000"/>
                </a:solidFill>
                <a:latin typeface="Comic Sans MS" pitchFamily="66" charset="0"/>
              </a:rPr>
              <a:t>π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4114800" y="3657600"/>
            <a:ext cx="1676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Top x Top, Bottom x Bottom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4495800" y="44958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Cancel out </a:t>
            </a:r>
            <a:r>
              <a:rPr lang="el-GR" altLang="en-US" sz="1400">
                <a:solidFill>
                  <a:srgbClr val="FF0000"/>
                </a:solidFill>
                <a:latin typeface="Comic Sans MS" pitchFamily="66" charset="0"/>
              </a:rPr>
              <a:t>π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4648200" y="5181600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Work out the sum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192" name="Picture 24" descr="radians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25425"/>
            <a:ext cx="12255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6" grpId="0" animBg="1"/>
      <p:bldP spid="10257" grpId="0" animBg="1"/>
      <p:bldP spid="10258" grpId="0" animBg="1"/>
      <p:bldP spid="10259" grpId="0" animBg="1"/>
      <p:bldP spid="10260" grpId="0"/>
      <p:bldP spid="10261" grpId="0"/>
      <p:bldP spid="10262" grpId="0"/>
      <p:bldP spid="102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800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1800" u="sng" smtClean="0">
                <a:latin typeface="Comic Sans MS" pitchFamily="66" charset="0"/>
              </a:rPr>
              <a:t>You can measure angles in Radians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1800" smtClean="0">
                <a:latin typeface="Comic Sans MS" pitchFamily="66" charset="0"/>
              </a:rPr>
              <a:t>You need to be able to convert between degrees and radians.</a:t>
            </a:r>
            <a:endParaRPr lang="en-GB" altLang="en-US" sz="2000" smtClean="0">
              <a:latin typeface="Comic Sans MS" pitchFamily="66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6A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720850" y="3556000"/>
          <a:ext cx="34448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3556000"/>
                        <a:ext cx="344488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019300" y="3433763"/>
          <a:ext cx="8572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5" imgW="457200" imgH="419100" progId="Equation.DSMT4">
                  <p:embed/>
                </p:oleObj>
              </mc:Choice>
              <mc:Fallback>
                <p:oleObj name="Equation" r:id="rId5" imgW="457200" imgH="419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3433763"/>
                        <a:ext cx="85725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Arc 7"/>
          <p:cNvSpPr>
            <a:spLocks/>
          </p:cNvSpPr>
          <p:nvPr/>
        </p:nvSpPr>
        <p:spPr bwMode="auto">
          <a:xfrm rot="16200000" flipH="1">
            <a:off x="2115345" y="4098131"/>
            <a:ext cx="233362" cy="752475"/>
          </a:xfrm>
          <a:custGeom>
            <a:avLst/>
            <a:gdLst>
              <a:gd name="T0" fmla="*/ 0 w 21600"/>
              <a:gd name="T1" fmla="*/ 0 h 43199"/>
              <a:gd name="T2" fmla="*/ 1869 w 21600"/>
              <a:gd name="T3" fmla="*/ 752475 h 43199"/>
              <a:gd name="T4" fmla="*/ 0 w 21600"/>
              <a:gd name="T5" fmla="*/ 376246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1"/>
                  <a:pt x="12034" y="43104"/>
                  <a:pt x="173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1"/>
                  <a:pt x="12034" y="43104"/>
                  <a:pt x="17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793875" y="4616450"/>
            <a:ext cx="9048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180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l-GR" altLang="en-US" sz="1400" baseline="-25000">
                <a:solidFill>
                  <a:srgbClr val="FF0000"/>
                </a:solidFill>
                <a:latin typeface="Comic Sans MS" pitchFamily="66" charset="0"/>
              </a:rPr>
              <a:t>π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533400" y="3048000"/>
            <a:ext cx="201612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Degrees </a:t>
            </a:r>
            <a:r>
              <a:rPr lang="en-GB" altLang="en-US" sz="1600">
                <a:latin typeface="Comic Sans MS" pitchFamily="66" charset="0"/>
                <a:sym typeface="Wingdings" pitchFamily="2" charset="2"/>
              </a:rPr>
              <a:t> Radians</a:t>
            </a:r>
            <a:endParaRPr lang="en-GB" altLang="en-US" sz="1600">
              <a:latin typeface="Comic Sans MS" pitchFamily="66" charset="0"/>
            </a:endParaRP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5638800" y="1676400"/>
            <a:ext cx="23622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Convert the following angle to radians</a:t>
            </a:r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6496050" y="2522538"/>
          <a:ext cx="493713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7" imgW="291973" imgH="203112" progId="Equation.DSMT4">
                  <p:embed/>
                </p:oleObj>
              </mc:Choice>
              <mc:Fallback>
                <p:oleObj name="Equation" r:id="rId7" imgW="291973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050" y="2522538"/>
                        <a:ext cx="493713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6238875" y="3079750"/>
          <a:ext cx="103028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9" imgW="609336" imgH="393529" progId="Equation.DSMT4">
                  <p:embed/>
                </p:oleObj>
              </mc:Choice>
              <mc:Fallback>
                <p:oleObj name="Equation" r:id="rId9" imgW="609336" imgH="39352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3079750"/>
                        <a:ext cx="103028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6465888" y="3886200"/>
          <a:ext cx="64293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1" imgW="380835" imgH="393529" progId="Equation.DSMT4">
                  <p:embed/>
                </p:oleObj>
              </mc:Choice>
              <mc:Fallback>
                <p:oleObj name="Equation" r:id="rId11" imgW="380835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5888" y="3886200"/>
                        <a:ext cx="642937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6411913" y="4733925"/>
          <a:ext cx="8191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3" imgW="482391" imgH="393529" progId="Equation.DSMT4">
                  <p:embed/>
                </p:oleObj>
              </mc:Choice>
              <mc:Fallback>
                <p:oleObj name="Equation" r:id="rId13" imgW="482391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1913" y="4733925"/>
                        <a:ext cx="81915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0" name="Arc 16"/>
          <p:cNvSpPr>
            <a:spLocks/>
          </p:cNvSpPr>
          <p:nvPr/>
        </p:nvSpPr>
        <p:spPr bwMode="auto">
          <a:xfrm flipH="1">
            <a:off x="5791200" y="2743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1" name="Arc 17"/>
          <p:cNvSpPr>
            <a:spLocks/>
          </p:cNvSpPr>
          <p:nvPr/>
        </p:nvSpPr>
        <p:spPr bwMode="auto">
          <a:xfrm flipH="1">
            <a:off x="5791200" y="3505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2" name="Arc 18"/>
          <p:cNvSpPr>
            <a:spLocks/>
          </p:cNvSpPr>
          <p:nvPr/>
        </p:nvSpPr>
        <p:spPr bwMode="auto">
          <a:xfrm flipH="1">
            <a:off x="5791200" y="4267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4724400" y="2819400"/>
            <a:ext cx="1143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</a:t>
            </a:r>
            <a:r>
              <a:rPr lang="el-GR" altLang="en-US" sz="1400" baseline="300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180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4114800" y="3657600"/>
            <a:ext cx="1676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Only multiply the top here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4495800" y="44958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Simplify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1801813" y="5260975"/>
            <a:ext cx="9048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</a:t>
            </a:r>
            <a:r>
              <a:rPr lang="el-GR" altLang="en-US" sz="1400" baseline="300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180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8214" name="Picture 25" descr="radians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25425"/>
            <a:ext cx="12255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/>
      <p:bldP spid="11272" grpId="0"/>
      <p:bldP spid="11274" grpId="0" animBg="1"/>
      <p:bldP spid="11280" grpId="0" animBg="1"/>
      <p:bldP spid="11281" grpId="0" animBg="1"/>
      <p:bldP spid="11282" grpId="0" animBg="1"/>
      <p:bldP spid="11284" grpId="0"/>
      <p:bldP spid="11285" grpId="0"/>
      <p:bldP spid="11286" grpId="0"/>
      <p:bldP spid="112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Radian measure and its Applications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800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1800" u="sng" smtClean="0">
                <a:latin typeface="Comic Sans MS" pitchFamily="66" charset="0"/>
              </a:rPr>
              <a:t>You can measure angles in Radians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1800" smtClean="0">
                <a:latin typeface="Comic Sans MS" pitchFamily="66" charset="0"/>
              </a:rPr>
              <a:t>You need to be able to convert between degrees and radians.</a:t>
            </a:r>
            <a:endParaRPr lang="en-GB" altLang="en-US" sz="2000" smtClean="0">
              <a:latin typeface="Comic Sans MS" pitchFamily="66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6A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720850" y="3556000"/>
          <a:ext cx="34448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3556000"/>
                        <a:ext cx="344488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019300" y="3433763"/>
          <a:ext cx="8572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5" imgW="457200" imgH="419100" progId="Equation.DSMT4">
                  <p:embed/>
                </p:oleObj>
              </mc:Choice>
              <mc:Fallback>
                <p:oleObj name="Equation" r:id="rId5" imgW="457200" imgH="419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3433763"/>
                        <a:ext cx="85725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Arc 7"/>
          <p:cNvSpPr>
            <a:spLocks/>
          </p:cNvSpPr>
          <p:nvPr/>
        </p:nvSpPr>
        <p:spPr bwMode="auto">
          <a:xfrm rot="16200000" flipH="1">
            <a:off x="2115345" y="4098131"/>
            <a:ext cx="233362" cy="752475"/>
          </a:xfrm>
          <a:custGeom>
            <a:avLst/>
            <a:gdLst>
              <a:gd name="T0" fmla="*/ 0 w 21600"/>
              <a:gd name="T1" fmla="*/ 0 h 43199"/>
              <a:gd name="T2" fmla="*/ 1869 w 21600"/>
              <a:gd name="T3" fmla="*/ 752475 h 43199"/>
              <a:gd name="T4" fmla="*/ 0 w 21600"/>
              <a:gd name="T5" fmla="*/ 376246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1"/>
                  <a:pt x="12034" y="43104"/>
                  <a:pt x="173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1"/>
                  <a:pt x="12034" y="43104"/>
                  <a:pt x="17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793875" y="4616450"/>
            <a:ext cx="9048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180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l-GR" altLang="en-US" sz="1400" baseline="-25000">
                <a:solidFill>
                  <a:srgbClr val="FF0000"/>
                </a:solidFill>
                <a:latin typeface="Comic Sans MS" pitchFamily="66" charset="0"/>
              </a:rPr>
              <a:t>π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33400" y="3048000"/>
            <a:ext cx="201612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Degrees </a:t>
            </a:r>
            <a:r>
              <a:rPr lang="en-GB" altLang="en-US" sz="1600">
                <a:latin typeface="Comic Sans MS" pitchFamily="66" charset="0"/>
                <a:sym typeface="Wingdings" pitchFamily="2" charset="2"/>
              </a:rPr>
              <a:t> Radians</a:t>
            </a:r>
            <a:endParaRPr lang="en-GB" altLang="en-US" sz="1600">
              <a:latin typeface="Comic Sans MS" pitchFamily="66" charset="0"/>
            </a:endParaRP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638800" y="1676400"/>
            <a:ext cx="23622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Convert the following angle to radians</a:t>
            </a:r>
          </a:p>
        </p:txBody>
      </p:sp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6496050" y="2522538"/>
          <a:ext cx="493713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7" imgW="291973" imgH="203112" progId="Equation.DSMT4">
                  <p:embed/>
                </p:oleObj>
              </mc:Choice>
              <mc:Fallback>
                <p:oleObj name="Equation" r:id="rId7" imgW="291973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050" y="2522538"/>
                        <a:ext cx="493713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6238875" y="3079750"/>
          <a:ext cx="103028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9" imgW="609336" imgH="393529" progId="Equation.DSMT4">
                  <p:embed/>
                </p:oleObj>
              </mc:Choice>
              <mc:Fallback>
                <p:oleObj name="Equation" r:id="rId9" imgW="609336" imgH="39352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3079750"/>
                        <a:ext cx="103028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6465888" y="3886200"/>
          <a:ext cx="64293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1" imgW="380835" imgH="393529" progId="Equation.DSMT4">
                  <p:embed/>
                </p:oleObj>
              </mc:Choice>
              <mc:Fallback>
                <p:oleObj name="Equation" r:id="rId11" imgW="380835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5888" y="3886200"/>
                        <a:ext cx="642937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6357938" y="4733925"/>
          <a:ext cx="9271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3" imgW="545863" imgH="393529" progId="Equation.DSMT4">
                  <p:embed/>
                </p:oleObj>
              </mc:Choice>
              <mc:Fallback>
                <p:oleObj name="Equation" r:id="rId13" imgW="545863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38" y="4733925"/>
                        <a:ext cx="9271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7" name="Arc 15"/>
          <p:cNvSpPr>
            <a:spLocks/>
          </p:cNvSpPr>
          <p:nvPr/>
        </p:nvSpPr>
        <p:spPr bwMode="auto">
          <a:xfrm flipH="1">
            <a:off x="5791200" y="2743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8" name="Arc 16"/>
          <p:cNvSpPr>
            <a:spLocks/>
          </p:cNvSpPr>
          <p:nvPr/>
        </p:nvSpPr>
        <p:spPr bwMode="auto">
          <a:xfrm flipH="1">
            <a:off x="5791200" y="3505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9" name="Arc 17"/>
          <p:cNvSpPr>
            <a:spLocks/>
          </p:cNvSpPr>
          <p:nvPr/>
        </p:nvSpPr>
        <p:spPr bwMode="auto">
          <a:xfrm flipH="1">
            <a:off x="5791200" y="4267200"/>
            <a:ext cx="228600" cy="762000"/>
          </a:xfrm>
          <a:custGeom>
            <a:avLst/>
            <a:gdLst>
              <a:gd name="T0" fmla="*/ 0 w 21600"/>
              <a:gd name="T1" fmla="*/ 0 h 43188"/>
              <a:gd name="T2" fmla="*/ 7557 w 21600"/>
              <a:gd name="T3" fmla="*/ 762000 h 43188"/>
              <a:gd name="T4" fmla="*/ 0 w 21600"/>
              <a:gd name="T5" fmla="*/ 381106 h 431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</a:path>
              <a:path w="21600" h="4318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1"/>
                  <a:pt x="12359" y="42803"/>
                  <a:pt x="714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4724400" y="2819400"/>
            <a:ext cx="1143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</a:t>
            </a:r>
            <a:r>
              <a:rPr lang="el-GR" altLang="en-US" sz="1400" baseline="300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180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4114800" y="3657600"/>
            <a:ext cx="1676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Only multiply the top here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4495800" y="44958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Simplify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1801813" y="5260975"/>
            <a:ext cx="9048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</a:t>
            </a:r>
            <a:r>
              <a:rPr lang="el-GR" altLang="en-US" sz="1400" baseline="300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180</a:t>
            </a:r>
            <a:endParaRPr lang="el-GR" altLang="en-US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9238" name="Picture 22" descr="radians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25425"/>
            <a:ext cx="12255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7" grpId="0" animBg="1"/>
      <p:bldP spid="13328" grpId="0" animBg="1"/>
      <p:bldP spid="13329" grpId="0" animBg="1"/>
      <p:bldP spid="13330" grpId="0"/>
      <p:bldP spid="13331" grpId="0"/>
      <p:bldP spid="133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685800" y="3124200"/>
            <a:ext cx="79248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6B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632</Words>
  <Application>Microsoft Office PowerPoint</Application>
  <PresentationFormat>On-screen Show (4:3)</PresentationFormat>
  <Paragraphs>254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Comic Sans MS</vt:lpstr>
      <vt:lpstr>Wingdings</vt:lpstr>
      <vt:lpstr>Default Design</vt:lpstr>
      <vt:lpstr>MathType 6.0 Equation</vt:lpstr>
      <vt:lpstr>PowerPoint Presentation</vt:lpstr>
      <vt:lpstr>Introduction</vt:lpstr>
      <vt:lpstr>PowerPoint Presentation</vt:lpstr>
      <vt:lpstr>Radian measure and its Applications</vt:lpstr>
      <vt:lpstr>Radian measure and its Applications</vt:lpstr>
      <vt:lpstr>Radian measure and its Applications</vt:lpstr>
      <vt:lpstr>Radian measure and its Applications</vt:lpstr>
      <vt:lpstr>Radian measure and its Applications</vt:lpstr>
      <vt:lpstr>PowerPoint Presentation</vt:lpstr>
      <vt:lpstr>Radian measure and its Applications</vt:lpstr>
      <vt:lpstr>Radian measure and its Applications</vt:lpstr>
      <vt:lpstr>Radian measure and its Applications</vt:lpstr>
      <vt:lpstr>Radian measure and its Applications</vt:lpstr>
      <vt:lpstr>PowerPoint Presentation</vt:lpstr>
      <vt:lpstr>Radian measure and its Applications</vt:lpstr>
      <vt:lpstr>Radian measure and its Applications</vt:lpstr>
      <vt:lpstr>Radian measure and its Applications</vt:lpstr>
      <vt:lpstr>Radian measure and its Applications</vt:lpstr>
      <vt:lpstr>Radian measure and its Applications</vt:lpstr>
      <vt:lpstr>Radian measure and its Applications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Pye</dc:creator>
  <cp:lastModifiedBy>Mike</cp:lastModifiedBy>
  <cp:revision>79</cp:revision>
  <cp:lastPrinted>1601-01-01T00:00:00Z</cp:lastPrinted>
  <dcterms:created xsi:type="dcterms:W3CDTF">2009-12-08T23:46:48Z</dcterms:created>
  <dcterms:modified xsi:type="dcterms:W3CDTF">2014-06-07T12:51:41Z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