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9" r:id="rId14"/>
    <p:sldId id="268" r:id="rId15"/>
    <p:sldId id="270" r:id="rId16"/>
    <p:sldId id="271" r:id="rId17"/>
    <p:sldId id="275" r:id="rId18"/>
    <p:sldId id="276" r:id="rId19"/>
    <p:sldId id="277" r:id="rId20"/>
    <p:sldId id="278" r:id="rId21"/>
    <p:sldId id="272" r:id="rId22"/>
    <p:sldId id="279" r:id="rId23"/>
    <p:sldId id="273" r:id="rId24"/>
    <p:sldId id="280" r:id="rId25"/>
    <p:sldId id="274" r:id="rId2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  <a:srgbClr val="003300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image" Target="../media/image97.wmf"/><Relationship Id="rId3" Type="http://schemas.openxmlformats.org/officeDocument/2006/relationships/image" Target="../media/image87.wmf"/><Relationship Id="rId7" Type="http://schemas.openxmlformats.org/officeDocument/2006/relationships/image" Target="../media/image91.wmf"/><Relationship Id="rId12" Type="http://schemas.openxmlformats.org/officeDocument/2006/relationships/image" Target="../media/image96.wmf"/><Relationship Id="rId2" Type="http://schemas.openxmlformats.org/officeDocument/2006/relationships/image" Target="../media/image84.wmf"/><Relationship Id="rId1" Type="http://schemas.openxmlformats.org/officeDocument/2006/relationships/image" Target="../media/image67.wmf"/><Relationship Id="rId6" Type="http://schemas.openxmlformats.org/officeDocument/2006/relationships/image" Target="../media/image90.wmf"/><Relationship Id="rId11" Type="http://schemas.openxmlformats.org/officeDocument/2006/relationships/image" Target="../media/image95.wmf"/><Relationship Id="rId5" Type="http://schemas.openxmlformats.org/officeDocument/2006/relationships/image" Target="../media/image89.wmf"/><Relationship Id="rId15" Type="http://schemas.openxmlformats.org/officeDocument/2006/relationships/image" Target="../media/image99.wmf"/><Relationship Id="rId10" Type="http://schemas.openxmlformats.org/officeDocument/2006/relationships/image" Target="../media/image94.wmf"/><Relationship Id="rId4" Type="http://schemas.openxmlformats.org/officeDocument/2006/relationships/image" Target="../media/image88.wmf"/><Relationship Id="rId9" Type="http://schemas.openxmlformats.org/officeDocument/2006/relationships/image" Target="../media/image93.wmf"/><Relationship Id="rId14" Type="http://schemas.openxmlformats.org/officeDocument/2006/relationships/image" Target="../media/image98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3" Type="http://schemas.openxmlformats.org/officeDocument/2006/relationships/image" Target="../media/image100.wmf"/><Relationship Id="rId7" Type="http://schemas.openxmlformats.org/officeDocument/2006/relationships/image" Target="../media/image104.wmf"/><Relationship Id="rId2" Type="http://schemas.openxmlformats.org/officeDocument/2006/relationships/image" Target="../media/image84.wmf"/><Relationship Id="rId1" Type="http://schemas.openxmlformats.org/officeDocument/2006/relationships/image" Target="../media/image67.wmf"/><Relationship Id="rId6" Type="http://schemas.openxmlformats.org/officeDocument/2006/relationships/image" Target="../media/image103.wmf"/><Relationship Id="rId5" Type="http://schemas.openxmlformats.org/officeDocument/2006/relationships/image" Target="../media/image102.wmf"/><Relationship Id="rId4" Type="http://schemas.openxmlformats.org/officeDocument/2006/relationships/image" Target="../media/image101.wmf"/><Relationship Id="rId9" Type="http://schemas.openxmlformats.org/officeDocument/2006/relationships/image" Target="../media/image10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Relationship Id="rId9" Type="http://schemas.openxmlformats.org/officeDocument/2006/relationships/image" Target="../media/image11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3" Type="http://schemas.openxmlformats.org/officeDocument/2006/relationships/image" Target="../media/image67.wmf"/><Relationship Id="rId7" Type="http://schemas.openxmlformats.org/officeDocument/2006/relationships/image" Target="../media/image125.wmf"/><Relationship Id="rId12" Type="http://schemas.openxmlformats.org/officeDocument/2006/relationships/image" Target="../media/image130.wmf"/><Relationship Id="rId2" Type="http://schemas.openxmlformats.org/officeDocument/2006/relationships/image" Target="../media/image119.wmf"/><Relationship Id="rId1" Type="http://schemas.openxmlformats.org/officeDocument/2006/relationships/image" Target="../media/image116.wmf"/><Relationship Id="rId6" Type="http://schemas.openxmlformats.org/officeDocument/2006/relationships/image" Target="../media/image124.wmf"/><Relationship Id="rId11" Type="http://schemas.openxmlformats.org/officeDocument/2006/relationships/image" Target="../media/image129.wmf"/><Relationship Id="rId5" Type="http://schemas.openxmlformats.org/officeDocument/2006/relationships/image" Target="../media/image123.wmf"/><Relationship Id="rId10" Type="http://schemas.openxmlformats.org/officeDocument/2006/relationships/image" Target="../media/image128.wmf"/><Relationship Id="rId4" Type="http://schemas.openxmlformats.org/officeDocument/2006/relationships/image" Target="../media/image122.wmf"/><Relationship Id="rId9" Type="http://schemas.openxmlformats.org/officeDocument/2006/relationships/image" Target="../media/image12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image" Target="../media/image57.wmf"/><Relationship Id="rId18" Type="http://schemas.openxmlformats.org/officeDocument/2006/relationships/image" Target="../media/image62.wmf"/><Relationship Id="rId3" Type="http://schemas.openxmlformats.org/officeDocument/2006/relationships/image" Target="../media/image47.wmf"/><Relationship Id="rId21" Type="http://schemas.openxmlformats.org/officeDocument/2006/relationships/image" Target="../media/image65.wmf"/><Relationship Id="rId7" Type="http://schemas.openxmlformats.org/officeDocument/2006/relationships/image" Target="../media/image51.wmf"/><Relationship Id="rId12" Type="http://schemas.openxmlformats.org/officeDocument/2006/relationships/image" Target="../media/image56.wmf"/><Relationship Id="rId17" Type="http://schemas.openxmlformats.org/officeDocument/2006/relationships/image" Target="../media/image61.wmf"/><Relationship Id="rId2" Type="http://schemas.openxmlformats.org/officeDocument/2006/relationships/image" Target="../media/image46.wmf"/><Relationship Id="rId16" Type="http://schemas.openxmlformats.org/officeDocument/2006/relationships/image" Target="../media/image60.wmf"/><Relationship Id="rId20" Type="http://schemas.openxmlformats.org/officeDocument/2006/relationships/image" Target="../media/image64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11" Type="http://schemas.openxmlformats.org/officeDocument/2006/relationships/image" Target="../media/image55.wmf"/><Relationship Id="rId5" Type="http://schemas.openxmlformats.org/officeDocument/2006/relationships/image" Target="../media/image49.wmf"/><Relationship Id="rId15" Type="http://schemas.openxmlformats.org/officeDocument/2006/relationships/image" Target="../media/image59.wmf"/><Relationship Id="rId10" Type="http://schemas.openxmlformats.org/officeDocument/2006/relationships/image" Target="../media/image54.wmf"/><Relationship Id="rId19" Type="http://schemas.openxmlformats.org/officeDocument/2006/relationships/image" Target="../media/image63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Relationship Id="rId14" Type="http://schemas.openxmlformats.org/officeDocument/2006/relationships/image" Target="../media/image58.wmf"/><Relationship Id="rId22" Type="http://schemas.openxmlformats.org/officeDocument/2006/relationships/image" Target="../media/image6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2" Type="http://schemas.openxmlformats.org/officeDocument/2006/relationships/image" Target="../media/image81.wmf"/><Relationship Id="rId1" Type="http://schemas.openxmlformats.org/officeDocument/2006/relationships/image" Target="../media/image67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0AEF0D-B813-4A0B-9CCC-ECA0179B82F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27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CD64C2-7DEE-48C7-BEC0-055D126D55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5074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767CF-8C56-4AC4-A36F-47E009BF16D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627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90B7D0-006B-4354-B321-5A0387A2E2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90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F05CEC-DE48-42E5-A8C4-43C69B0994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045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B30D1C-C48E-4150-845F-9C6D13335E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046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F39C07-27B2-4EBF-B037-78F80A74FD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6292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CD5047-5E14-4CBD-8ABF-FBA5C68F0A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473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55ED70-D465-43FB-A93C-E567F5A6689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9293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D59571-5708-4457-A7B4-914BF67C98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338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46818A-CD30-4873-8625-399E4E5821E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0038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99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C95DFB-98CF-4134-972A-245FA30502F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image" Target="../media/image1.jpeg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jpeg"/><Relationship Id="rId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1.bin"/><Relationship Id="rId18" Type="http://schemas.openxmlformats.org/officeDocument/2006/relationships/oleObject" Target="../embeddings/oleObject44.bin"/><Relationship Id="rId3" Type="http://schemas.openxmlformats.org/officeDocument/2006/relationships/oleObject" Target="../embeddings/oleObject36.bin"/><Relationship Id="rId21" Type="http://schemas.openxmlformats.org/officeDocument/2006/relationships/image" Target="../media/image44.wmf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0.wmf"/><Relationship Id="rId17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3.bin"/><Relationship Id="rId20" Type="http://schemas.openxmlformats.org/officeDocument/2006/relationships/oleObject" Target="../embeddings/oleObject45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9.wmf"/><Relationship Id="rId19" Type="http://schemas.openxmlformats.org/officeDocument/2006/relationships/image" Target="../media/image43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1.wmf"/><Relationship Id="rId2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2.wmf"/><Relationship Id="rId26" Type="http://schemas.openxmlformats.org/officeDocument/2006/relationships/image" Target="../media/image56.wmf"/><Relationship Id="rId39" Type="http://schemas.openxmlformats.org/officeDocument/2006/relationships/oleObject" Target="../embeddings/oleObject65.bin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55.bin"/><Relationship Id="rId34" Type="http://schemas.openxmlformats.org/officeDocument/2006/relationships/image" Target="../media/image59.wmf"/><Relationship Id="rId42" Type="http://schemas.openxmlformats.org/officeDocument/2006/relationships/image" Target="../media/image63.wmf"/><Relationship Id="rId47" Type="http://schemas.openxmlformats.org/officeDocument/2006/relationships/oleObject" Target="../embeddings/oleObject69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7.bin"/><Relationship Id="rId33" Type="http://schemas.openxmlformats.org/officeDocument/2006/relationships/oleObject" Target="../embeddings/oleObject62.bin"/><Relationship Id="rId38" Type="http://schemas.openxmlformats.org/officeDocument/2006/relationships/image" Target="../media/image61.wmf"/><Relationship Id="rId46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20" Type="http://schemas.openxmlformats.org/officeDocument/2006/relationships/image" Target="../media/image53.wmf"/><Relationship Id="rId29" Type="http://schemas.openxmlformats.org/officeDocument/2006/relationships/oleObject" Target="../embeddings/oleObject59.bin"/><Relationship Id="rId41" Type="http://schemas.openxmlformats.org/officeDocument/2006/relationships/oleObject" Target="../embeddings/oleObject66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5.wmf"/><Relationship Id="rId32" Type="http://schemas.openxmlformats.org/officeDocument/2006/relationships/image" Target="../media/image58.wmf"/><Relationship Id="rId37" Type="http://schemas.openxmlformats.org/officeDocument/2006/relationships/oleObject" Target="../embeddings/oleObject64.bin"/><Relationship Id="rId40" Type="http://schemas.openxmlformats.org/officeDocument/2006/relationships/image" Target="../media/image62.wmf"/><Relationship Id="rId45" Type="http://schemas.openxmlformats.org/officeDocument/2006/relationships/oleObject" Target="../embeddings/oleObject68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28" Type="http://schemas.openxmlformats.org/officeDocument/2006/relationships/image" Target="../media/image57.wmf"/><Relationship Id="rId36" Type="http://schemas.openxmlformats.org/officeDocument/2006/relationships/image" Target="../media/image60.wmf"/><Relationship Id="rId49" Type="http://schemas.openxmlformats.org/officeDocument/2006/relationships/image" Target="../media/image2.png"/><Relationship Id="rId10" Type="http://schemas.openxmlformats.org/officeDocument/2006/relationships/image" Target="../media/image48.wmf"/><Relationship Id="rId19" Type="http://schemas.openxmlformats.org/officeDocument/2006/relationships/oleObject" Target="../embeddings/oleObject54.bin"/><Relationship Id="rId31" Type="http://schemas.openxmlformats.org/officeDocument/2006/relationships/oleObject" Target="../embeddings/oleObject61.bin"/><Relationship Id="rId44" Type="http://schemas.openxmlformats.org/officeDocument/2006/relationships/image" Target="../media/image64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0.wmf"/><Relationship Id="rId22" Type="http://schemas.openxmlformats.org/officeDocument/2006/relationships/image" Target="../media/image54.wmf"/><Relationship Id="rId27" Type="http://schemas.openxmlformats.org/officeDocument/2006/relationships/oleObject" Target="../embeddings/oleObject58.bin"/><Relationship Id="rId30" Type="http://schemas.openxmlformats.org/officeDocument/2006/relationships/oleObject" Target="../embeddings/oleObject60.bin"/><Relationship Id="rId35" Type="http://schemas.openxmlformats.org/officeDocument/2006/relationships/oleObject" Target="../embeddings/oleObject63.bin"/><Relationship Id="rId43" Type="http://schemas.openxmlformats.org/officeDocument/2006/relationships/oleObject" Target="../embeddings/oleObject67.bin"/><Relationship Id="rId48" Type="http://schemas.openxmlformats.org/officeDocument/2006/relationships/image" Target="../media/image66.wmf"/><Relationship Id="rId8" Type="http://schemas.openxmlformats.org/officeDocument/2006/relationships/image" Target="../media/image4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1.wmf"/><Relationship Id="rId18" Type="http://schemas.openxmlformats.org/officeDocument/2006/relationships/image" Target="../media/image75.png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78.png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74.png"/><Relationship Id="rId2" Type="http://schemas.openxmlformats.org/officeDocument/2006/relationships/tags" Target="../tags/tag5.xml"/><Relationship Id="rId16" Type="http://schemas.openxmlformats.org/officeDocument/2006/relationships/image" Target="../media/image73.png"/><Relationship Id="rId20" Type="http://schemas.openxmlformats.org/officeDocument/2006/relationships/image" Target="../media/image77.png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0.wmf"/><Relationship Id="rId5" Type="http://schemas.openxmlformats.org/officeDocument/2006/relationships/image" Target="../media/image67.wmf"/><Relationship Id="rId15" Type="http://schemas.openxmlformats.org/officeDocument/2006/relationships/image" Target="../media/image72.png"/><Relationship Id="rId23" Type="http://schemas.openxmlformats.org/officeDocument/2006/relationships/image" Target="../media/image80.png"/><Relationship Id="rId10" Type="http://schemas.openxmlformats.org/officeDocument/2006/relationships/oleObject" Target="../embeddings/oleObject73.bin"/><Relationship Id="rId19" Type="http://schemas.openxmlformats.org/officeDocument/2006/relationships/image" Target="../media/image76.png"/><Relationship Id="rId4" Type="http://schemas.openxmlformats.org/officeDocument/2006/relationships/oleObject" Target="../embeddings/oleObject70.bin"/><Relationship Id="rId9" Type="http://schemas.openxmlformats.org/officeDocument/2006/relationships/image" Target="../media/image69.wmf"/><Relationship Id="rId14" Type="http://schemas.openxmlformats.org/officeDocument/2006/relationships/image" Target="../media/image2.png"/><Relationship Id="rId22" Type="http://schemas.openxmlformats.org/officeDocument/2006/relationships/image" Target="../media/image7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80.bin"/><Relationship Id="rId18" Type="http://schemas.openxmlformats.org/officeDocument/2006/relationships/image" Target="../media/image2.png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84.wmf"/><Relationship Id="rId17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2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image" Target="../media/image85.wmf"/><Relationship Id="rId10" Type="http://schemas.openxmlformats.org/officeDocument/2006/relationships/image" Target="../media/image83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8.bin"/><Relationship Id="rId14" Type="http://schemas.openxmlformats.org/officeDocument/2006/relationships/oleObject" Target="../embeddings/oleObject81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89.wmf"/><Relationship Id="rId18" Type="http://schemas.openxmlformats.org/officeDocument/2006/relationships/oleObject" Target="../embeddings/oleObject91.bin"/><Relationship Id="rId26" Type="http://schemas.openxmlformats.org/officeDocument/2006/relationships/image" Target="../media/image95.wmf"/><Relationship Id="rId3" Type="http://schemas.openxmlformats.org/officeDocument/2006/relationships/oleObject" Target="../embeddings/oleObject83.bin"/><Relationship Id="rId21" Type="http://schemas.openxmlformats.org/officeDocument/2006/relationships/image" Target="../media/image93.wmf"/><Relationship Id="rId34" Type="http://schemas.openxmlformats.org/officeDocument/2006/relationships/image" Target="../media/image99.wmf"/><Relationship Id="rId7" Type="http://schemas.openxmlformats.org/officeDocument/2006/relationships/oleObject" Target="../embeddings/oleObject85.bin"/><Relationship Id="rId12" Type="http://schemas.openxmlformats.org/officeDocument/2006/relationships/oleObject" Target="../embeddings/oleObject88.bin"/><Relationship Id="rId17" Type="http://schemas.openxmlformats.org/officeDocument/2006/relationships/image" Target="../media/image91.wmf"/><Relationship Id="rId25" Type="http://schemas.openxmlformats.org/officeDocument/2006/relationships/oleObject" Target="../embeddings/oleObject95.bin"/><Relationship Id="rId33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0.bin"/><Relationship Id="rId20" Type="http://schemas.openxmlformats.org/officeDocument/2006/relationships/oleObject" Target="../embeddings/oleObject92.bin"/><Relationship Id="rId29" Type="http://schemas.openxmlformats.org/officeDocument/2006/relationships/oleObject" Target="../embeddings/oleObject97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4.wmf"/><Relationship Id="rId11" Type="http://schemas.openxmlformats.org/officeDocument/2006/relationships/image" Target="../media/image88.wmf"/><Relationship Id="rId24" Type="http://schemas.openxmlformats.org/officeDocument/2006/relationships/oleObject" Target="../embeddings/oleObject94.bin"/><Relationship Id="rId32" Type="http://schemas.openxmlformats.org/officeDocument/2006/relationships/image" Target="../media/image98.wmf"/><Relationship Id="rId5" Type="http://schemas.openxmlformats.org/officeDocument/2006/relationships/oleObject" Target="../embeddings/oleObject84.bin"/><Relationship Id="rId15" Type="http://schemas.openxmlformats.org/officeDocument/2006/relationships/image" Target="../media/image90.wmf"/><Relationship Id="rId23" Type="http://schemas.openxmlformats.org/officeDocument/2006/relationships/image" Target="../media/image94.wmf"/><Relationship Id="rId28" Type="http://schemas.openxmlformats.org/officeDocument/2006/relationships/image" Target="../media/image96.wmf"/><Relationship Id="rId10" Type="http://schemas.openxmlformats.org/officeDocument/2006/relationships/oleObject" Target="../embeddings/oleObject87.bin"/><Relationship Id="rId19" Type="http://schemas.openxmlformats.org/officeDocument/2006/relationships/image" Target="../media/image92.wmf"/><Relationship Id="rId31" Type="http://schemas.openxmlformats.org/officeDocument/2006/relationships/oleObject" Target="../embeddings/oleObject98.bin"/><Relationship Id="rId4" Type="http://schemas.openxmlformats.org/officeDocument/2006/relationships/image" Target="../media/image67.wmf"/><Relationship Id="rId9" Type="http://schemas.openxmlformats.org/officeDocument/2006/relationships/image" Target="../media/image87.wmf"/><Relationship Id="rId14" Type="http://schemas.openxmlformats.org/officeDocument/2006/relationships/oleObject" Target="../embeddings/oleObject89.bin"/><Relationship Id="rId22" Type="http://schemas.openxmlformats.org/officeDocument/2006/relationships/oleObject" Target="../embeddings/oleObject93.bin"/><Relationship Id="rId27" Type="http://schemas.openxmlformats.org/officeDocument/2006/relationships/oleObject" Target="../embeddings/oleObject96.bin"/><Relationship Id="rId30" Type="http://schemas.openxmlformats.org/officeDocument/2006/relationships/image" Target="../media/image97.wmf"/><Relationship Id="rId35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05.bin"/><Relationship Id="rId18" Type="http://schemas.openxmlformats.org/officeDocument/2006/relationships/oleObject" Target="../embeddings/oleObject108.bin"/><Relationship Id="rId3" Type="http://schemas.openxmlformats.org/officeDocument/2006/relationships/oleObject" Target="../embeddings/oleObject100.bin"/><Relationship Id="rId21" Type="http://schemas.openxmlformats.org/officeDocument/2006/relationships/image" Target="../media/image106.wmf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102.wmf"/><Relationship Id="rId17" Type="http://schemas.openxmlformats.org/officeDocument/2006/relationships/oleObject" Target="../embeddings/oleObject10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4.wmf"/><Relationship Id="rId20" Type="http://schemas.openxmlformats.org/officeDocument/2006/relationships/oleObject" Target="../embeddings/oleObject109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104.bin"/><Relationship Id="rId5" Type="http://schemas.openxmlformats.org/officeDocument/2006/relationships/oleObject" Target="../embeddings/oleObject101.bin"/><Relationship Id="rId15" Type="http://schemas.openxmlformats.org/officeDocument/2006/relationships/oleObject" Target="../embeddings/oleObject106.bin"/><Relationship Id="rId10" Type="http://schemas.openxmlformats.org/officeDocument/2006/relationships/image" Target="../media/image101.wmf"/><Relationship Id="rId19" Type="http://schemas.openxmlformats.org/officeDocument/2006/relationships/image" Target="../media/image105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103.wmf"/><Relationship Id="rId2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oleObject" Target="../embeddings/oleObject115.bin"/><Relationship Id="rId18" Type="http://schemas.openxmlformats.org/officeDocument/2006/relationships/image" Target="../media/image114.wmf"/><Relationship Id="rId3" Type="http://schemas.openxmlformats.org/officeDocument/2006/relationships/oleObject" Target="../embeddings/oleObject110.bin"/><Relationship Id="rId21" Type="http://schemas.openxmlformats.org/officeDocument/2006/relationships/image" Target="../media/image2.png"/><Relationship Id="rId7" Type="http://schemas.openxmlformats.org/officeDocument/2006/relationships/oleObject" Target="../embeddings/oleObject112.bin"/><Relationship Id="rId12" Type="http://schemas.openxmlformats.org/officeDocument/2006/relationships/image" Target="../media/image111.wmf"/><Relationship Id="rId17" Type="http://schemas.openxmlformats.org/officeDocument/2006/relationships/oleObject" Target="../embeddings/oleObject1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3.wmf"/><Relationship Id="rId20" Type="http://schemas.openxmlformats.org/officeDocument/2006/relationships/image" Target="../media/image115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14.bin"/><Relationship Id="rId5" Type="http://schemas.openxmlformats.org/officeDocument/2006/relationships/oleObject" Target="../embeddings/oleObject111.bin"/><Relationship Id="rId15" Type="http://schemas.openxmlformats.org/officeDocument/2006/relationships/oleObject" Target="../embeddings/oleObject116.bin"/><Relationship Id="rId10" Type="http://schemas.openxmlformats.org/officeDocument/2006/relationships/image" Target="../media/image110.wmf"/><Relationship Id="rId19" Type="http://schemas.openxmlformats.org/officeDocument/2006/relationships/oleObject" Target="../embeddings/oleObject118.bin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13.bin"/><Relationship Id="rId14" Type="http://schemas.openxmlformats.org/officeDocument/2006/relationships/image" Target="../media/image112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13" Type="http://schemas.openxmlformats.org/officeDocument/2006/relationships/oleObject" Target="../embeddings/oleObject124.bin"/><Relationship Id="rId3" Type="http://schemas.openxmlformats.org/officeDocument/2006/relationships/oleObject" Target="../embeddings/oleObject119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7.wmf"/><Relationship Id="rId11" Type="http://schemas.openxmlformats.org/officeDocument/2006/relationships/oleObject" Target="../embeddings/oleObject123.bin"/><Relationship Id="rId5" Type="http://schemas.openxmlformats.org/officeDocument/2006/relationships/oleObject" Target="../embeddings/oleObject120.bin"/><Relationship Id="rId15" Type="http://schemas.openxmlformats.org/officeDocument/2006/relationships/image" Target="../media/image2.png"/><Relationship Id="rId10" Type="http://schemas.openxmlformats.org/officeDocument/2006/relationships/image" Target="../media/image119.wmf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122.bin"/><Relationship Id="rId14" Type="http://schemas.openxmlformats.org/officeDocument/2006/relationships/image" Target="../media/image121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130.bin"/><Relationship Id="rId18" Type="http://schemas.openxmlformats.org/officeDocument/2006/relationships/oleObject" Target="../embeddings/oleObject133.bin"/><Relationship Id="rId26" Type="http://schemas.openxmlformats.org/officeDocument/2006/relationships/oleObject" Target="../embeddings/oleObject137.bin"/><Relationship Id="rId3" Type="http://schemas.openxmlformats.org/officeDocument/2006/relationships/oleObject" Target="../embeddings/oleObject125.bin"/><Relationship Id="rId21" Type="http://schemas.openxmlformats.org/officeDocument/2006/relationships/image" Target="../media/image127.wmf"/><Relationship Id="rId7" Type="http://schemas.openxmlformats.org/officeDocument/2006/relationships/oleObject" Target="../embeddings/oleObject127.bin"/><Relationship Id="rId12" Type="http://schemas.openxmlformats.org/officeDocument/2006/relationships/image" Target="../media/image123.wmf"/><Relationship Id="rId17" Type="http://schemas.openxmlformats.org/officeDocument/2006/relationships/image" Target="../media/image125.wmf"/><Relationship Id="rId25" Type="http://schemas.openxmlformats.org/officeDocument/2006/relationships/image" Target="../media/image12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2.bin"/><Relationship Id="rId20" Type="http://schemas.openxmlformats.org/officeDocument/2006/relationships/oleObject" Target="../embeddings/oleObject134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19.wmf"/><Relationship Id="rId11" Type="http://schemas.openxmlformats.org/officeDocument/2006/relationships/oleObject" Target="../embeddings/oleObject129.bin"/><Relationship Id="rId24" Type="http://schemas.openxmlformats.org/officeDocument/2006/relationships/oleObject" Target="../embeddings/oleObject136.bin"/><Relationship Id="rId5" Type="http://schemas.openxmlformats.org/officeDocument/2006/relationships/oleObject" Target="../embeddings/oleObject126.bin"/><Relationship Id="rId15" Type="http://schemas.openxmlformats.org/officeDocument/2006/relationships/oleObject" Target="../embeddings/oleObject131.bin"/><Relationship Id="rId23" Type="http://schemas.openxmlformats.org/officeDocument/2006/relationships/image" Target="../media/image128.wmf"/><Relationship Id="rId28" Type="http://schemas.openxmlformats.org/officeDocument/2006/relationships/image" Target="../media/image2.png"/><Relationship Id="rId10" Type="http://schemas.openxmlformats.org/officeDocument/2006/relationships/image" Target="../media/image122.wmf"/><Relationship Id="rId19" Type="http://schemas.openxmlformats.org/officeDocument/2006/relationships/image" Target="../media/image126.wmf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128.bin"/><Relationship Id="rId14" Type="http://schemas.openxmlformats.org/officeDocument/2006/relationships/image" Target="../media/image124.wmf"/><Relationship Id="rId22" Type="http://schemas.openxmlformats.org/officeDocument/2006/relationships/oleObject" Target="../embeddings/oleObject135.bin"/><Relationship Id="rId27" Type="http://schemas.openxmlformats.org/officeDocument/2006/relationships/image" Target="../media/image130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tags" Target="../tags/tag3.xml"/><Relationship Id="rId16" Type="http://schemas.openxmlformats.org/officeDocument/2006/relationships/oleObject" Target="../embeddings/oleObject7.bin"/><Relationship Id="rId20" Type="http://schemas.openxmlformats.org/officeDocument/2006/relationships/image" Target="../media/image1.jpe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6.bin"/><Relationship Id="rId26" Type="http://schemas.openxmlformats.org/officeDocument/2006/relationships/image" Target="../media/image1.jpeg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17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5.wmf"/><Relationship Id="rId25" Type="http://schemas.openxmlformats.org/officeDocument/2006/relationships/image" Target="../media/image19.wmf"/><Relationship Id="rId2" Type="http://schemas.openxmlformats.org/officeDocument/2006/relationships/tags" Target="../tags/tag4.xml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2.wmf"/><Relationship Id="rId24" Type="http://schemas.openxmlformats.org/officeDocument/2006/relationships/oleObject" Target="../embeddings/oleObject19.bin"/><Relationship Id="rId5" Type="http://schemas.openxmlformats.org/officeDocument/2006/relationships/image" Target="../media/image3.wmf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20.bin"/><Relationship Id="rId21" Type="http://schemas.openxmlformats.org/officeDocument/2006/relationships/image" Target="../media/image1.jpeg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99"/>
                    </a:gs>
                    <a:gs pos="100000">
                      <a:srgbClr val="0033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Geometric Sequences and Series</a:t>
            </a:r>
          </a:p>
        </p:txBody>
      </p:sp>
      <p:pic>
        <p:nvPicPr>
          <p:cNvPr id="2051" name="Picture 27" descr="ge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459163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6" descr="ge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795713"/>
            <a:ext cx="3048000" cy="296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5608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can define a Geometric Sequence using a first term ‘a’ and a common ratio ‘r’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a,       ar,       ar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,       ar</a:t>
            </a:r>
            <a:r>
              <a:rPr lang="en-GB" altLang="en-US" sz="1600" baseline="30000" smtClean="0">
                <a:latin typeface="Comic Sans MS" pitchFamily="66" charset="0"/>
              </a:rPr>
              <a:t>3</a:t>
            </a:r>
            <a:r>
              <a:rPr lang="en-GB" altLang="en-US" sz="1600" smtClean="0">
                <a:latin typeface="Comic Sans MS" pitchFamily="66" charset="0"/>
              </a:rPr>
              <a:t>,       …,        ar</a:t>
            </a:r>
            <a:r>
              <a:rPr lang="en-GB" altLang="en-US" sz="1600" baseline="30000" smtClean="0">
                <a:latin typeface="Comic Sans MS" pitchFamily="66" charset="0"/>
              </a:rPr>
              <a:t>n-1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5867400" y="1600200"/>
            <a:ext cx="2514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117475" y="3190875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st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7620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nd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1447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rd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2209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3733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11274" name="Line 11"/>
          <p:cNvSpPr>
            <a:spLocks noChangeShapeType="1"/>
          </p:cNvSpPr>
          <p:nvPr/>
        </p:nvSpPr>
        <p:spPr bwMode="auto">
          <a:xfrm flipV="1">
            <a:off x="5334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5" name="Line 12"/>
          <p:cNvSpPr>
            <a:spLocks noChangeShapeType="1"/>
          </p:cNvSpPr>
          <p:nvPr/>
        </p:nvSpPr>
        <p:spPr bwMode="auto">
          <a:xfrm flipV="1">
            <a:off x="12192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6" name="Line 13"/>
          <p:cNvSpPr>
            <a:spLocks noChangeShapeType="1"/>
          </p:cNvSpPr>
          <p:nvPr/>
        </p:nvSpPr>
        <p:spPr bwMode="auto">
          <a:xfrm flipV="1">
            <a:off x="1905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7" name="Line 14"/>
          <p:cNvSpPr>
            <a:spLocks noChangeShapeType="1"/>
          </p:cNvSpPr>
          <p:nvPr/>
        </p:nvSpPr>
        <p:spPr bwMode="auto">
          <a:xfrm flipV="1">
            <a:off x="2667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8" name="Line 15"/>
          <p:cNvSpPr>
            <a:spLocks noChangeShapeType="1"/>
          </p:cNvSpPr>
          <p:nvPr/>
        </p:nvSpPr>
        <p:spPr bwMode="auto">
          <a:xfrm flipV="1">
            <a:off x="2667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79" name="Line 16"/>
          <p:cNvSpPr>
            <a:spLocks noChangeShapeType="1"/>
          </p:cNvSpPr>
          <p:nvPr/>
        </p:nvSpPr>
        <p:spPr bwMode="auto">
          <a:xfrm flipV="1">
            <a:off x="41148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0" name="Text Box 17"/>
          <p:cNvSpPr txBox="1">
            <a:spLocks noChangeArrowheads="1"/>
          </p:cNvSpPr>
          <p:nvPr/>
        </p:nvSpPr>
        <p:spPr bwMode="auto">
          <a:xfrm>
            <a:off x="5029200" y="1981200"/>
            <a:ext cx="39624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The numbers 3, x, and (x + 6) form the first three terms of a positive geometric sequence. Calculate the 15</a:t>
            </a:r>
            <a:r>
              <a:rPr lang="en-GB" altLang="en-US" sz="1400" baseline="30000">
                <a:latin typeface="Comic Sans MS" pitchFamily="66" charset="0"/>
              </a:rPr>
              <a:t>th</a:t>
            </a:r>
            <a:r>
              <a:rPr lang="en-GB" altLang="en-US" sz="1400">
                <a:latin typeface="Comic Sans MS" pitchFamily="66" charset="0"/>
              </a:rPr>
              <a:t> term of the sequence</a:t>
            </a:r>
          </a:p>
        </p:txBody>
      </p:sp>
      <p:sp>
        <p:nvSpPr>
          <p:cNvPr id="11281" name="Text Box 41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7B</a:t>
            </a:r>
          </a:p>
        </p:txBody>
      </p:sp>
      <p:graphicFrame>
        <p:nvGraphicFramePr>
          <p:cNvPr id="14378" name="Object 42"/>
          <p:cNvGraphicFramePr>
            <a:graphicFrameLocks noChangeAspect="1"/>
          </p:cNvGraphicFramePr>
          <p:nvPr/>
        </p:nvGraphicFramePr>
        <p:xfrm>
          <a:off x="5181600" y="3048000"/>
          <a:ext cx="8382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3" imgW="520474" imgH="431613" progId="Equation.DSMT4">
                  <p:embed/>
                </p:oleObj>
              </mc:Choice>
              <mc:Fallback>
                <p:oleObj name="Equation" r:id="rId3" imgW="520474" imgH="431613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048000"/>
                        <a:ext cx="8382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9" name="Object 43"/>
          <p:cNvGraphicFramePr>
            <a:graphicFrameLocks noChangeAspect="1"/>
          </p:cNvGraphicFramePr>
          <p:nvPr/>
        </p:nvGraphicFramePr>
        <p:xfrm>
          <a:off x="6553200" y="3048000"/>
          <a:ext cx="981075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5" imgW="609336" imgH="393529" progId="Equation.DSMT4">
                  <p:embed/>
                </p:oleObj>
              </mc:Choice>
              <mc:Fallback>
                <p:oleObj name="Equation" r:id="rId5" imgW="609336" imgH="393529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048000"/>
                        <a:ext cx="981075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80" name="Line 44"/>
          <p:cNvSpPr>
            <a:spLocks noChangeShapeType="1"/>
          </p:cNvSpPr>
          <p:nvPr/>
        </p:nvSpPr>
        <p:spPr bwMode="auto">
          <a:xfrm>
            <a:off x="6096000" y="3352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4381" name="Object 45"/>
          <p:cNvGraphicFramePr>
            <a:graphicFrameLocks noChangeAspect="1"/>
          </p:cNvGraphicFramePr>
          <p:nvPr/>
        </p:nvGraphicFramePr>
        <p:xfrm>
          <a:off x="6324600" y="3962400"/>
          <a:ext cx="1227138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7" imgW="761669" imgH="203112" progId="Equation.DSMT4">
                  <p:embed/>
                </p:oleObj>
              </mc:Choice>
              <mc:Fallback>
                <p:oleObj name="Equation" r:id="rId7" imgW="761669" imgH="203112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962400"/>
                        <a:ext cx="1227138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82" name="Object 46"/>
          <p:cNvGraphicFramePr>
            <a:graphicFrameLocks noChangeAspect="1"/>
          </p:cNvGraphicFramePr>
          <p:nvPr/>
        </p:nvGraphicFramePr>
        <p:xfrm>
          <a:off x="6019800" y="4572000"/>
          <a:ext cx="15557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9" imgW="965200" imgH="203200" progId="Equation.DSMT4">
                  <p:embed/>
                </p:oleObj>
              </mc:Choice>
              <mc:Fallback>
                <p:oleObj name="Equation" r:id="rId9" imgW="965200" imgH="2032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572000"/>
                        <a:ext cx="15557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83" name="Object 47"/>
          <p:cNvGraphicFramePr>
            <a:graphicFrameLocks noChangeAspect="1"/>
          </p:cNvGraphicFramePr>
          <p:nvPr/>
        </p:nvGraphicFramePr>
        <p:xfrm>
          <a:off x="5867400" y="5181600"/>
          <a:ext cx="170021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11" imgW="1054100" imgH="203200" progId="Equation.DSMT4">
                  <p:embed/>
                </p:oleObj>
              </mc:Choice>
              <mc:Fallback>
                <p:oleObj name="Equation" r:id="rId11" imgW="1054100" imgH="2032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181600"/>
                        <a:ext cx="170021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84" name="Object 48"/>
          <p:cNvGraphicFramePr>
            <a:graphicFrameLocks noChangeAspect="1"/>
          </p:cNvGraphicFramePr>
          <p:nvPr/>
        </p:nvGraphicFramePr>
        <p:xfrm>
          <a:off x="6934200" y="5791200"/>
          <a:ext cx="57308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13" imgW="355138" imgH="177569" progId="Equation.DSMT4">
                  <p:embed/>
                </p:oleObj>
              </mc:Choice>
              <mc:Fallback>
                <p:oleObj name="Equation" r:id="rId13" imgW="355138" imgH="177569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5791200"/>
                        <a:ext cx="573088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85" name="Arc 49"/>
          <p:cNvSpPr>
            <a:spLocks/>
          </p:cNvSpPr>
          <p:nvPr/>
        </p:nvSpPr>
        <p:spPr bwMode="auto">
          <a:xfrm>
            <a:off x="7696200" y="4114800"/>
            <a:ext cx="304800" cy="609600"/>
          </a:xfrm>
          <a:custGeom>
            <a:avLst/>
            <a:gdLst>
              <a:gd name="T0" fmla="*/ 0 w 21600"/>
              <a:gd name="T1" fmla="*/ 0 h 43192"/>
              <a:gd name="T2" fmla="*/ 1680210 w 21600"/>
              <a:gd name="T3" fmla="*/ 121430635 h 43192"/>
              <a:gd name="T4" fmla="*/ 0 w 21600"/>
              <a:gd name="T5" fmla="*/ 60726474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96"/>
                  <a:pt x="12289" y="42867"/>
                  <a:pt x="597" y="43191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96"/>
                  <a:pt x="12289" y="42867"/>
                  <a:pt x="597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86" name="Arc 50"/>
          <p:cNvSpPr>
            <a:spLocks/>
          </p:cNvSpPr>
          <p:nvPr/>
        </p:nvSpPr>
        <p:spPr bwMode="auto">
          <a:xfrm>
            <a:off x="7696200" y="4724400"/>
            <a:ext cx="304800" cy="609600"/>
          </a:xfrm>
          <a:custGeom>
            <a:avLst/>
            <a:gdLst>
              <a:gd name="T0" fmla="*/ 0 w 21600"/>
              <a:gd name="T1" fmla="*/ 0 h 43192"/>
              <a:gd name="T2" fmla="*/ 1680210 w 21600"/>
              <a:gd name="T3" fmla="*/ 121430635 h 43192"/>
              <a:gd name="T4" fmla="*/ 0 w 21600"/>
              <a:gd name="T5" fmla="*/ 60726474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96"/>
                  <a:pt x="12289" y="42867"/>
                  <a:pt x="597" y="43191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96"/>
                  <a:pt x="12289" y="42867"/>
                  <a:pt x="597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87" name="Arc 51"/>
          <p:cNvSpPr>
            <a:spLocks/>
          </p:cNvSpPr>
          <p:nvPr/>
        </p:nvSpPr>
        <p:spPr bwMode="auto">
          <a:xfrm>
            <a:off x="7696200" y="5334000"/>
            <a:ext cx="304800" cy="609600"/>
          </a:xfrm>
          <a:custGeom>
            <a:avLst/>
            <a:gdLst>
              <a:gd name="T0" fmla="*/ 0 w 21600"/>
              <a:gd name="T1" fmla="*/ 0 h 43192"/>
              <a:gd name="T2" fmla="*/ 1680210 w 21600"/>
              <a:gd name="T3" fmla="*/ 121430635 h 43192"/>
              <a:gd name="T4" fmla="*/ 0 w 21600"/>
              <a:gd name="T5" fmla="*/ 60726474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96"/>
                  <a:pt x="12289" y="42867"/>
                  <a:pt x="597" y="43191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96"/>
                  <a:pt x="12289" y="42867"/>
                  <a:pt x="597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88" name="Arc 52"/>
          <p:cNvSpPr>
            <a:spLocks/>
          </p:cNvSpPr>
          <p:nvPr/>
        </p:nvSpPr>
        <p:spPr bwMode="auto">
          <a:xfrm>
            <a:off x="7696200" y="3352800"/>
            <a:ext cx="304800" cy="762000"/>
          </a:xfrm>
          <a:custGeom>
            <a:avLst/>
            <a:gdLst>
              <a:gd name="T0" fmla="*/ 0 w 21600"/>
              <a:gd name="T1" fmla="*/ 0 h 43192"/>
              <a:gd name="T2" fmla="*/ 1680210 w 21600"/>
              <a:gd name="T3" fmla="*/ 237169201 h 43192"/>
              <a:gd name="T4" fmla="*/ 0 w 21600"/>
              <a:gd name="T5" fmla="*/ 118606697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96"/>
                  <a:pt x="12289" y="42867"/>
                  <a:pt x="597" y="43191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96"/>
                  <a:pt x="12289" y="42867"/>
                  <a:pt x="597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89" name="Text Box 53"/>
          <p:cNvSpPr txBox="1">
            <a:spLocks noChangeArrowheads="1"/>
          </p:cNvSpPr>
          <p:nvPr/>
        </p:nvSpPr>
        <p:spPr bwMode="auto">
          <a:xfrm>
            <a:off x="7924800" y="3352800"/>
            <a:ext cx="12192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Cross Multiply by 3 and x</a:t>
            </a:r>
          </a:p>
        </p:txBody>
      </p:sp>
      <p:sp>
        <p:nvSpPr>
          <p:cNvPr id="14390" name="Text Box 54"/>
          <p:cNvSpPr txBox="1">
            <a:spLocks noChangeArrowheads="1"/>
          </p:cNvSpPr>
          <p:nvPr/>
        </p:nvSpPr>
        <p:spPr bwMode="auto">
          <a:xfrm>
            <a:off x="7924800" y="4191000"/>
            <a:ext cx="1066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Set equal to 0</a:t>
            </a:r>
          </a:p>
        </p:txBody>
      </p:sp>
      <p:sp>
        <p:nvSpPr>
          <p:cNvPr id="14391" name="Text Box 55"/>
          <p:cNvSpPr txBox="1">
            <a:spLocks noChangeArrowheads="1"/>
          </p:cNvSpPr>
          <p:nvPr/>
        </p:nvSpPr>
        <p:spPr bwMode="auto">
          <a:xfrm>
            <a:off x="7924800" y="48006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7924800" y="5410200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x has to be positive</a:t>
            </a:r>
          </a:p>
        </p:txBody>
      </p:sp>
      <p:pic>
        <p:nvPicPr>
          <p:cNvPr id="11297" name="Picture 57" descr="ge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8" name="Picture 58" descr="ge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0" grpId="0" animBg="1"/>
      <p:bldP spid="14385" grpId="0" animBg="1"/>
      <p:bldP spid="14386" grpId="0" animBg="1"/>
      <p:bldP spid="14387" grpId="0" animBg="1"/>
      <p:bldP spid="14388" grpId="0" animBg="1"/>
      <p:bldP spid="14389" grpId="0"/>
      <p:bldP spid="14390" grpId="0"/>
      <p:bldP spid="14391" grpId="0"/>
      <p:bldP spid="143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5608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can define a Geometric Sequence using a first term ‘a’ and a common ratio ‘r’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a,       ar,       ar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,       ar</a:t>
            </a:r>
            <a:r>
              <a:rPr lang="en-GB" altLang="en-US" sz="1600" baseline="30000" smtClean="0">
                <a:latin typeface="Comic Sans MS" pitchFamily="66" charset="0"/>
              </a:rPr>
              <a:t>3</a:t>
            </a:r>
            <a:r>
              <a:rPr lang="en-GB" altLang="en-US" sz="1600" smtClean="0">
                <a:latin typeface="Comic Sans MS" pitchFamily="66" charset="0"/>
              </a:rPr>
              <a:t>,       …,        ar</a:t>
            </a:r>
            <a:r>
              <a:rPr lang="en-GB" altLang="en-US" sz="1600" baseline="30000" smtClean="0">
                <a:latin typeface="Comic Sans MS" pitchFamily="66" charset="0"/>
              </a:rPr>
              <a:t>n-1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867400" y="1600200"/>
            <a:ext cx="2514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17475" y="3190875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st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7620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nd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447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rd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2209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733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V="1">
            <a:off x="5334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V="1">
            <a:off x="12192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V="1">
            <a:off x="1905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V="1">
            <a:off x="2667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V="1">
            <a:off x="2667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V="1">
            <a:off x="41148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5029200" y="1981200"/>
            <a:ext cx="39624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The numbers 3, x, and (x + 6) form the first three terms of a positive geometric sequence. Calculate the 15</a:t>
            </a:r>
            <a:r>
              <a:rPr lang="en-GB" altLang="en-US" sz="1400" baseline="30000">
                <a:latin typeface="Comic Sans MS" pitchFamily="66" charset="0"/>
              </a:rPr>
              <a:t>th</a:t>
            </a:r>
            <a:r>
              <a:rPr lang="en-GB" altLang="en-US" sz="1400">
                <a:latin typeface="Comic Sans MS" pitchFamily="66" charset="0"/>
              </a:rPr>
              <a:t> term of the sequence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7B</a:t>
            </a:r>
          </a:p>
        </p:txBody>
      </p:sp>
      <p:graphicFrame>
        <p:nvGraphicFramePr>
          <p:cNvPr id="16405" name="Object 21"/>
          <p:cNvGraphicFramePr>
            <a:graphicFrameLocks noChangeAspect="1"/>
          </p:cNvGraphicFramePr>
          <p:nvPr/>
        </p:nvGraphicFramePr>
        <p:xfrm>
          <a:off x="5257800" y="2971800"/>
          <a:ext cx="19240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3" imgW="1193800" imgH="203200" progId="Equation.DSMT4">
                  <p:embed/>
                </p:oleObj>
              </mc:Choice>
              <mc:Fallback>
                <p:oleObj name="Equation" r:id="rId3" imgW="1193800" imgH="203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971800"/>
                        <a:ext cx="19240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5181600" y="33528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First term = 3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5181600" y="38100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Common Ratio = 2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5181600" y="42672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Nth term = 3 x 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n-1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5181600" y="48006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15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 = 3 x 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14</a:t>
            </a: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5181600" y="52578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15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 = 49152</a:t>
            </a:r>
            <a:endParaRPr lang="en-GB" altLang="en-US" sz="1400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2312" name="Picture 37" descr="ge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3" name="Picture 38" descr="ge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3" grpId="0"/>
      <p:bldP spid="16417" grpId="0"/>
      <p:bldP spid="16418" grpId="0"/>
      <p:bldP spid="16419" grpId="0"/>
      <p:bldP spid="164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99"/>
                    </a:gs>
                    <a:gs pos="100000">
                      <a:srgbClr val="0033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7C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800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be able to use Percentages in Geometric Sequences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 sz="1800" smtClean="0">
                <a:latin typeface="Comic Sans MS" pitchFamily="66" charset="0"/>
              </a:rPr>
              <a:t>If I was to increase an amount by 10%, what would I multiply the value by?</a:t>
            </a: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1.1</a:t>
            </a:r>
          </a:p>
          <a:p>
            <a:pPr marL="0" indent="0" eaLnBrk="1" hangingPunct="1">
              <a:buFontTx/>
              <a:buNone/>
            </a:pPr>
            <a:endParaRPr lang="en-GB" altLang="en-US" sz="1800" smtClean="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latin typeface="Comic Sans MS" pitchFamily="66" charset="0"/>
                <a:sym typeface="Wingdings" pitchFamily="2" charset="2"/>
              </a:rPr>
              <a:t> If I was to increase an amount by 17%, what would I multiply by?</a:t>
            </a:r>
          </a:p>
          <a:p>
            <a:pPr marL="0" indent="0" eaLnBrk="1" hangingPunct="1">
              <a:buFontTx/>
              <a:buNone/>
            </a:pPr>
            <a:endParaRPr lang="en-GB" altLang="en-US" sz="1800" smtClean="0">
              <a:latin typeface="Comic Sans MS" pitchFamily="66" charset="0"/>
              <a:sym typeface="Wingdings" pitchFamily="2" charset="2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8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1.17</a:t>
            </a:r>
            <a:endParaRPr lang="en-GB" altLang="en-US" sz="18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7C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562600" y="16002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648200" y="1981200"/>
            <a:ext cx="41910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£A is to be invested in a savings fund at a rate of 4%. How much should be invested so the fund is worth £10,000 in 5 years?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5334000" y="2819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latin typeface="Comic Sans MS" pitchFamily="66" charset="0"/>
              </a:rPr>
              <a:t>Y1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5867400" y="2819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latin typeface="Comic Sans MS" pitchFamily="66" charset="0"/>
              </a:rPr>
              <a:t>Y2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6400800" y="2819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latin typeface="Comic Sans MS" pitchFamily="66" charset="0"/>
              </a:rPr>
              <a:t>Y3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6934200" y="2819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latin typeface="Comic Sans MS" pitchFamily="66" charset="0"/>
              </a:rPr>
              <a:t>Y4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7467600" y="2819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latin typeface="Comic Sans MS" pitchFamily="66" charset="0"/>
              </a:rPr>
              <a:t>Y5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4876800" y="3200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5334000" y="3200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Ar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7467600" y="3200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Ar</a:t>
            </a:r>
            <a:r>
              <a:rPr lang="en-GB" altLang="en-US" baseline="30000">
                <a:latin typeface="Comic Sans MS" pitchFamily="66" charset="0"/>
              </a:rPr>
              <a:t>5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6934200" y="3200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Ar</a:t>
            </a:r>
            <a:r>
              <a:rPr lang="en-GB" altLang="en-US" baseline="30000">
                <a:latin typeface="Comic Sans MS" pitchFamily="66" charset="0"/>
              </a:rPr>
              <a:t>4</a:t>
            </a:r>
          </a:p>
        </p:txBody>
      </p:sp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6400800" y="3200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Ar</a:t>
            </a:r>
            <a:r>
              <a:rPr lang="en-GB" altLang="en-US" baseline="30000">
                <a:latin typeface="Comic Sans MS" pitchFamily="66" charset="0"/>
              </a:rPr>
              <a:t>3</a:t>
            </a:r>
          </a:p>
        </p:txBody>
      </p:sp>
      <p:sp>
        <p:nvSpPr>
          <p:cNvPr id="18450" name="Text Box 18"/>
          <p:cNvSpPr txBox="1">
            <a:spLocks noChangeArrowheads="1"/>
          </p:cNvSpPr>
          <p:nvPr/>
        </p:nvSpPr>
        <p:spPr bwMode="auto">
          <a:xfrm>
            <a:off x="5867400" y="3200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Ar</a:t>
            </a:r>
            <a:r>
              <a:rPr lang="en-GB" altLang="en-US" baseline="30000">
                <a:latin typeface="Comic Sans MS" pitchFamily="66" charset="0"/>
              </a:rPr>
              <a:t>2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4800600" y="3657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 =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4800600" y="4038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r =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5257800" y="4038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1.04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5334000" y="36576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4876800" y="45720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Ar</a:t>
            </a:r>
            <a:r>
              <a:rPr lang="en-GB" altLang="en-US" baseline="30000">
                <a:latin typeface="Comic Sans MS" pitchFamily="66" charset="0"/>
              </a:rPr>
              <a:t>5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5410200" y="45720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=  10,000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4876800" y="50292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 x 1.04</a:t>
            </a:r>
            <a:r>
              <a:rPr lang="en-GB" altLang="en-US" baseline="30000">
                <a:latin typeface="Comic Sans MS" pitchFamily="66" charset="0"/>
              </a:rPr>
              <a:t>5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6019800" y="50292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=  10,000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4876800" y="54864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5257800" y="54864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=  </a:t>
            </a:r>
            <a:r>
              <a:rPr lang="en-GB" altLang="en-US" u="sng">
                <a:latin typeface="Comic Sans MS" pitchFamily="66" charset="0"/>
              </a:rPr>
              <a:t>10,000</a:t>
            </a:r>
            <a:endParaRPr lang="en-GB" altLang="en-US" u="sng" baseline="30000">
              <a:latin typeface="Comic Sans MS" pitchFamily="66" charset="0"/>
            </a:endParaRPr>
          </a:p>
        </p:txBody>
      </p:sp>
      <p:sp>
        <p:nvSpPr>
          <p:cNvPr id="18461" name="Text Box 29"/>
          <p:cNvSpPr txBox="1">
            <a:spLocks noChangeArrowheads="1"/>
          </p:cNvSpPr>
          <p:nvPr/>
        </p:nvSpPr>
        <p:spPr bwMode="auto">
          <a:xfrm>
            <a:off x="5562600" y="57912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1.04</a:t>
            </a:r>
            <a:r>
              <a:rPr lang="en-GB" altLang="en-US" baseline="30000">
                <a:latin typeface="Comic Sans MS" pitchFamily="66" charset="0"/>
              </a:rPr>
              <a:t>5</a:t>
            </a:r>
          </a:p>
        </p:txBody>
      </p:sp>
      <p:sp>
        <p:nvSpPr>
          <p:cNvPr id="18462" name="Text Box 30"/>
          <p:cNvSpPr txBox="1">
            <a:spLocks noChangeArrowheads="1"/>
          </p:cNvSpPr>
          <p:nvPr/>
        </p:nvSpPr>
        <p:spPr bwMode="auto">
          <a:xfrm>
            <a:off x="4876800" y="6172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5257800" y="6172200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=  £8219.27</a:t>
            </a:r>
            <a:endParaRPr lang="en-GB" altLang="en-US" baseline="30000">
              <a:latin typeface="Comic Sans MS" pitchFamily="66" charset="0"/>
            </a:endParaRPr>
          </a:p>
        </p:txBody>
      </p:sp>
      <p:sp>
        <p:nvSpPr>
          <p:cNvPr id="18464" name="Arc 32"/>
          <p:cNvSpPr>
            <a:spLocks/>
          </p:cNvSpPr>
          <p:nvPr/>
        </p:nvSpPr>
        <p:spPr bwMode="auto">
          <a:xfrm>
            <a:off x="7162800" y="4724400"/>
            <a:ext cx="228600" cy="5334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81318904 h 43200"/>
              <a:gd name="T4" fmla="*/ 0 w 21600"/>
              <a:gd name="T5" fmla="*/ 4065945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65" name="Arc 33"/>
          <p:cNvSpPr>
            <a:spLocks/>
          </p:cNvSpPr>
          <p:nvPr/>
        </p:nvSpPr>
        <p:spPr bwMode="auto">
          <a:xfrm>
            <a:off x="7162800" y="5257800"/>
            <a:ext cx="228600" cy="5334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81318904 h 43200"/>
              <a:gd name="T4" fmla="*/ 0 w 21600"/>
              <a:gd name="T5" fmla="*/ 4065945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66" name="Arc 34"/>
          <p:cNvSpPr>
            <a:spLocks/>
          </p:cNvSpPr>
          <p:nvPr/>
        </p:nvSpPr>
        <p:spPr bwMode="auto">
          <a:xfrm>
            <a:off x="7162800" y="5791200"/>
            <a:ext cx="228600" cy="533400"/>
          </a:xfrm>
          <a:custGeom>
            <a:avLst/>
            <a:gdLst>
              <a:gd name="T0" fmla="*/ 0 w 21600"/>
              <a:gd name="T1" fmla="*/ 0 h 43200"/>
              <a:gd name="T2" fmla="*/ 0 w 21600"/>
              <a:gd name="T3" fmla="*/ 81318904 h 43200"/>
              <a:gd name="T4" fmla="*/ 0 w 21600"/>
              <a:gd name="T5" fmla="*/ 4065945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529"/>
                  <a:pt x="11929" y="43199"/>
                  <a:pt x="0" y="432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67" name="Text Box 35"/>
          <p:cNvSpPr txBox="1">
            <a:spLocks noChangeArrowheads="1"/>
          </p:cNvSpPr>
          <p:nvPr/>
        </p:nvSpPr>
        <p:spPr bwMode="auto">
          <a:xfrm>
            <a:off x="7391400" y="48006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r = 1.04</a:t>
            </a:r>
          </a:p>
        </p:txBody>
      </p:sp>
      <p:sp>
        <p:nvSpPr>
          <p:cNvPr id="18468" name="Text Box 36"/>
          <p:cNvSpPr txBox="1">
            <a:spLocks noChangeArrowheads="1"/>
          </p:cNvSpPr>
          <p:nvPr/>
        </p:nvSpPr>
        <p:spPr bwMode="auto">
          <a:xfrm>
            <a:off x="7391400" y="53340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Comic Sans MS" pitchFamily="66" charset="0"/>
              </a:rPr>
              <a:t>÷ 1.04</a:t>
            </a:r>
            <a:r>
              <a:rPr lang="en-US" altLang="en-US" baseline="30000">
                <a:solidFill>
                  <a:srgbClr val="FF0000"/>
                </a:solidFill>
                <a:latin typeface="Comic Sans MS" pitchFamily="66" charset="0"/>
              </a:rPr>
              <a:t>5</a:t>
            </a:r>
          </a:p>
        </p:txBody>
      </p:sp>
      <p:pic>
        <p:nvPicPr>
          <p:cNvPr id="14372" name="Picture 38" descr="ge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3" name="Picture 39" descr="ge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/>
      <p:bldP spid="18439" grpId="0"/>
      <p:bldP spid="18440" grpId="0"/>
      <p:bldP spid="18441" grpId="0"/>
      <p:bldP spid="18442" grpId="0"/>
      <p:bldP spid="18443" grpId="0"/>
      <p:bldP spid="18444" grpId="0"/>
      <p:bldP spid="18445" grpId="0"/>
      <p:bldP spid="18447" grpId="0"/>
      <p:bldP spid="18448" grpId="0"/>
      <p:bldP spid="18449" grpId="0"/>
      <p:bldP spid="18450" grpId="0"/>
      <p:bldP spid="18451" grpId="0"/>
      <p:bldP spid="18452" grpId="0"/>
      <p:bldP spid="18453" grpId="0"/>
      <p:bldP spid="18454" grpId="0"/>
      <p:bldP spid="18455" grpId="0"/>
      <p:bldP spid="18456" grpId="0"/>
      <p:bldP spid="18457" grpId="0"/>
      <p:bldP spid="18458" grpId="0"/>
      <p:bldP spid="18459" grpId="0"/>
      <p:bldP spid="18460" grpId="0"/>
      <p:bldP spid="18461" grpId="0"/>
      <p:bldP spid="18462" grpId="0"/>
      <p:bldP spid="18463" grpId="0"/>
      <p:bldP spid="18464" grpId="0" animBg="1"/>
      <p:bldP spid="18465" grpId="0" animBg="1"/>
      <p:bldP spid="18466" grpId="0" animBg="1"/>
      <p:bldP spid="18467" grpId="0"/>
      <p:bldP spid="184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962400" cy="4800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will need to be able to apply logarithms to solve problems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 sz="1400" smtClean="0">
                <a:latin typeface="Comic Sans MS" pitchFamily="66" charset="0"/>
              </a:rPr>
              <a:t>Remember that logarithms are used when solving equations where the power is unknown.</a:t>
            </a:r>
          </a:p>
          <a:p>
            <a:pPr marL="0" indent="0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  <a:sym typeface="Wingdings" pitchFamily="2" charset="2"/>
              </a:rPr>
              <a:t> You will need to remember ‘the power law’ in most questions of this type</a:t>
            </a:r>
            <a:endParaRPr lang="en-GB" altLang="en-US" sz="1400" smtClean="0">
              <a:latin typeface="Comic Sans MS" pitchFamily="66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7C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715000" y="1600200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648200" y="1981200"/>
            <a:ext cx="4191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What is the first term in the sequence 3, 6, 12, 24… to exceed 1 million?</a:t>
            </a:r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4495800" y="2667000"/>
          <a:ext cx="17399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3" imgW="1104900" imgH="228600" progId="Equation.DSMT4">
                  <p:embed/>
                </p:oleObj>
              </mc:Choice>
              <mc:Fallback>
                <p:oleObj name="Equation" r:id="rId3" imgW="11049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67000"/>
                        <a:ext cx="173990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4495800" y="3048000"/>
          <a:ext cx="195103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5" imgW="1219200" imgH="228600" progId="Equation.DSMT4">
                  <p:embed/>
                </p:oleObj>
              </mc:Choice>
              <mc:Fallback>
                <p:oleObj name="Equation" r:id="rId5" imgW="12192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048000"/>
                        <a:ext cx="1951038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4495800" y="3429000"/>
          <a:ext cx="166370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7" imgW="1066337" imgH="393529" progId="Equation.DSMT4">
                  <p:embed/>
                </p:oleObj>
              </mc:Choice>
              <mc:Fallback>
                <p:oleObj name="Equation" r:id="rId7" imgW="1066337" imgH="39352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429000"/>
                        <a:ext cx="1663700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4495800" y="3962400"/>
          <a:ext cx="273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9" imgW="1752600" imgH="431800" progId="Equation.DSMT4">
                  <p:embed/>
                </p:oleObj>
              </mc:Choice>
              <mc:Fallback>
                <p:oleObj name="Equation" r:id="rId9" imgW="1752600" imgH="431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962400"/>
                        <a:ext cx="273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4425950" y="4648200"/>
          <a:ext cx="309880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11" imgW="1955800" imgH="431800" progId="Equation.DSMT4">
                  <p:embed/>
                </p:oleObj>
              </mc:Choice>
              <mc:Fallback>
                <p:oleObj name="Equation" r:id="rId11" imgW="1955800" imgH="431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5950" y="4648200"/>
                        <a:ext cx="3098800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4572000" y="5410200"/>
          <a:ext cx="209867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13" imgW="1485255" imgH="634725" progId="Equation.DSMT4">
                  <p:embed/>
                </p:oleObj>
              </mc:Choice>
              <mc:Fallback>
                <p:oleObj name="Equation" r:id="rId13" imgW="1485255" imgH="634725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410200"/>
                        <a:ext cx="2098675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228600" y="4038600"/>
          <a:ext cx="209867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15" imgW="1485255" imgH="634725" progId="Equation.DSMT4">
                  <p:embed/>
                </p:oleObj>
              </mc:Choice>
              <mc:Fallback>
                <p:oleObj name="Equation" r:id="rId15" imgW="1485255" imgH="634725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038600"/>
                        <a:ext cx="2098675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228600" y="5105400"/>
          <a:ext cx="136207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Equation" r:id="rId16" imgW="964781" imgH="177723" progId="Equation.DSMT4">
                  <p:embed/>
                </p:oleObj>
              </mc:Choice>
              <mc:Fallback>
                <p:oleObj name="Equation" r:id="rId16" imgW="964781" imgH="17772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105400"/>
                        <a:ext cx="136207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228600" y="5562600"/>
          <a:ext cx="111125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name="Equation" r:id="rId18" imgW="787058" imgH="177723" progId="Equation.DSMT4">
                  <p:embed/>
                </p:oleObj>
              </mc:Choice>
              <mc:Fallback>
                <p:oleObj name="Equation" r:id="rId18" imgW="787058" imgH="177723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562600"/>
                        <a:ext cx="111125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228600" y="6019800"/>
          <a:ext cx="6096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name="Equation" r:id="rId20" imgW="431425" imgH="177646" progId="Equation.DSMT4">
                  <p:embed/>
                </p:oleObj>
              </mc:Choice>
              <mc:Fallback>
                <p:oleObj name="Equation" r:id="rId20" imgW="431425" imgH="17764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6019800"/>
                        <a:ext cx="60960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6" name="Arc 18"/>
          <p:cNvSpPr>
            <a:spLocks/>
          </p:cNvSpPr>
          <p:nvPr/>
        </p:nvSpPr>
        <p:spPr bwMode="auto">
          <a:xfrm>
            <a:off x="6629400" y="2819400"/>
            <a:ext cx="228600" cy="4572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51211946 h 43199"/>
              <a:gd name="T4" fmla="*/ 0 w 21600"/>
              <a:gd name="T5" fmla="*/ 25606534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7" name="Arc 19"/>
          <p:cNvSpPr>
            <a:spLocks/>
          </p:cNvSpPr>
          <p:nvPr/>
        </p:nvSpPr>
        <p:spPr bwMode="auto">
          <a:xfrm>
            <a:off x="6629400" y="3276600"/>
            <a:ext cx="228600" cy="4572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51211946 h 43199"/>
              <a:gd name="T4" fmla="*/ 0 w 21600"/>
              <a:gd name="T5" fmla="*/ 25606534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8" name="Arc 20"/>
          <p:cNvSpPr>
            <a:spLocks/>
          </p:cNvSpPr>
          <p:nvPr/>
        </p:nvSpPr>
        <p:spPr bwMode="auto">
          <a:xfrm>
            <a:off x="7315200" y="3810000"/>
            <a:ext cx="228600" cy="5334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81322676 h 43199"/>
              <a:gd name="T4" fmla="*/ 0 w 21600"/>
              <a:gd name="T5" fmla="*/ 40662246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9" name="Arc 21"/>
          <p:cNvSpPr>
            <a:spLocks/>
          </p:cNvSpPr>
          <p:nvPr/>
        </p:nvSpPr>
        <p:spPr bwMode="auto">
          <a:xfrm>
            <a:off x="7543800" y="4419600"/>
            <a:ext cx="228600" cy="5334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81322676 h 43199"/>
              <a:gd name="T4" fmla="*/ 0 w 21600"/>
              <a:gd name="T5" fmla="*/ 40662246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30" name="Arc 22"/>
          <p:cNvSpPr>
            <a:spLocks/>
          </p:cNvSpPr>
          <p:nvPr/>
        </p:nvSpPr>
        <p:spPr bwMode="auto">
          <a:xfrm>
            <a:off x="7543800" y="5029200"/>
            <a:ext cx="228600" cy="9144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409695566 h 43199"/>
              <a:gd name="T4" fmla="*/ 0 w 21600"/>
              <a:gd name="T5" fmla="*/ 204852715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31" name="Arc 23"/>
          <p:cNvSpPr>
            <a:spLocks/>
          </p:cNvSpPr>
          <p:nvPr/>
        </p:nvSpPr>
        <p:spPr bwMode="auto">
          <a:xfrm>
            <a:off x="2438400" y="4343400"/>
            <a:ext cx="228600" cy="8382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315569911 h 43199"/>
              <a:gd name="T4" fmla="*/ 0 w 21600"/>
              <a:gd name="T5" fmla="*/ 15778871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32" name="Arc 24"/>
          <p:cNvSpPr>
            <a:spLocks/>
          </p:cNvSpPr>
          <p:nvPr/>
        </p:nvSpPr>
        <p:spPr bwMode="auto">
          <a:xfrm>
            <a:off x="1676400" y="5257800"/>
            <a:ext cx="152400" cy="457200"/>
          </a:xfrm>
          <a:custGeom>
            <a:avLst/>
            <a:gdLst>
              <a:gd name="T0" fmla="*/ 0 w 21600"/>
              <a:gd name="T1" fmla="*/ 0 h 43199"/>
              <a:gd name="T2" fmla="*/ 63225 w 21600"/>
              <a:gd name="T3" fmla="*/ 51211946 h 43199"/>
              <a:gd name="T4" fmla="*/ 0 w 21600"/>
              <a:gd name="T5" fmla="*/ 25606534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33" name="Arc 25"/>
          <p:cNvSpPr>
            <a:spLocks/>
          </p:cNvSpPr>
          <p:nvPr/>
        </p:nvSpPr>
        <p:spPr bwMode="auto">
          <a:xfrm>
            <a:off x="1447800" y="5715000"/>
            <a:ext cx="152400" cy="457200"/>
          </a:xfrm>
          <a:custGeom>
            <a:avLst/>
            <a:gdLst>
              <a:gd name="T0" fmla="*/ 0 w 21600"/>
              <a:gd name="T1" fmla="*/ 0 h 43199"/>
              <a:gd name="T2" fmla="*/ 63225 w 21600"/>
              <a:gd name="T3" fmla="*/ 51211946 h 43199"/>
              <a:gd name="T4" fmla="*/ 0 w 21600"/>
              <a:gd name="T5" fmla="*/ 25606534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6858000" y="28956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 in ‘a’ and ‘r’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6858000" y="33528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3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7391400" y="38862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Take logs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7620000" y="4419600"/>
            <a:ext cx="1524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Use the power law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7620000" y="5181600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log(2)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2590800" y="4343400"/>
            <a:ext cx="1295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Work out the right side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1828800" y="5334000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Add 1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1524000" y="5715000"/>
            <a:ext cx="1600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It must be the 20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pic>
        <p:nvPicPr>
          <p:cNvPr id="15393" name="Picture 34" descr="geo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94" name="Picture 35" descr="geo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17426" grpId="0" animBg="1"/>
      <p:bldP spid="17427" grpId="0" animBg="1"/>
      <p:bldP spid="17428" grpId="0" animBg="1"/>
      <p:bldP spid="17429" grpId="0" animBg="1"/>
      <p:bldP spid="17430" grpId="0" animBg="1"/>
      <p:bldP spid="17431" grpId="0" animBg="1"/>
      <p:bldP spid="17432" grpId="0" animBg="1"/>
      <p:bldP spid="17433" grpId="0" animBg="1"/>
      <p:bldP spid="17434" grpId="0"/>
      <p:bldP spid="17435" grpId="0"/>
      <p:bldP spid="17436" grpId="0"/>
      <p:bldP spid="17437" grpId="0"/>
      <p:bldP spid="17438" grpId="0"/>
      <p:bldP spid="17439" grpId="0"/>
      <p:bldP spid="17440" grpId="0"/>
      <p:bldP spid="174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99"/>
                    </a:gs>
                    <a:gs pos="100000">
                      <a:srgbClr val="0033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7D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800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work out the sum of a Geometric Sequence</a:t>
            </a: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7D</a:t>
            </a:r>
          </a:p>
        </p:txBody>
      </p:sp>
      <p:graphicFrame>
        <p:nvGraphicFramePr>
          <p:cNvPr id="20516" name="Object 36"/>
          <p:cNvGraphicFramePr>
            <a:graphicFrameLocks noChangeAspect="1"/>
          </p:cNvGraphicFramePr>
          <p:nvPr/>
        </p:nvGraphicFramePr>
        <p:xfrm>
          <a:off x="1428750" y="2447925"/>
          <a:ext cx="6858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1" name="Equation" r:id="rId3" imgW="431613" imgH="228501" progId="Equation.DSMT4">
                  <p:embed/>
                </p:oleObj>
              </mc:Choice>
              <mc:Fallback>
                <p:oleObj name="Equation" r:id="rId3" imgW="431613" imgH="228501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0" y="2447925"/>
                        <a:ext cx="6858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7" name="Object 37"/>
          <p:cNvGraphicFramePr>
            <a:graphicFrameLocks noChangeAspect="1"/>
          </p:cNvGraphicFramePr>
          <p:nvPr/>
        </p:nvGraphicFramePr>
        <p:xfrm>
          <a:off x="2190750" y="2524125"/>
          <a:ext cx="503238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Equation" r:id="rId5" imgW="317225" imgH="152268" progId="Equation.DSMT4">
                  <p:embed/>
                </p:oleObj>
              </mc:Choice>
              <mc:Fallback>
                <p:oleObj name="Equation" r:id="rId5" imgW="317225" imgH="152268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2524125"/>
                        <a:ext cx="503238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8" name="Object 38"/>
          <p:cNvGraphicFramePr>
            <a:graphicFrameLocks noChangeAspect="1"/>
          </p:cNvGraphicFramePr>
          <p:nvPr/>
        </p:nvGraphicFramePr>
        <p:xfrm>
          <a:off x="2724150" y="2438400"/>
          <a:ext cx="5842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Equation" r:id="rId7" imgW="368140" imgH="203112" progId="Equation.DSMT4">
                  <p:embed/>
                </p:oleObj>
              </mc:Choice>
              <mc:Fallback>
                <p:oleObj name="Equation" r:id="rId7" imgW="368140" imgH="203112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2438400"/>
                        <a:ext cx="5842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9" name="Object 39"/>
          <p:cNvGraphicFramePr>
            <a:graphicFrameLocks noChangeAspect="1"/>
          </p:cNvGraphicFramePr>
          <p:nvPr/>
        </p:nvGraphicFramePr>
        <p:xfrm>
          <a:off x="3333750" y="2438400"/>
          <a:ext cx="5842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Equation" r:id="rId9" imgW="368140" imgH="203112" progId="Equation.DSMT4">
                  <p:embed/>
                </p:oleObj>
              </mc:Choice>
              <mc:Fallback>
                <p:oleObj name="Equation" r:id="rId9" imgW="368140" imgH="203112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2438400"/>
                        <a:ext cx="5842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0" name="Object 40"/>
          <p:cNvGraphicFramePr>
            <a:graphicFrameLocks noChangeAspect="1"/>
          </p:cNvGraphicFramePr>
          <p:nvPr/>
        </p:nvGraphicFramePr>
        <p:xfrm>
          <a:off x="3943350" y="2438400"/>
          <a:ext cx="5842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5" name="Equation" r:id="rId11" imgW="368140" imgH="203112" progId="Equation.DSMT4">
                  <p:embed/>
                </p:oleObj>
              </mc:Choice>
              <mc:Fallback>
                <p:oleObj name="Equation" r:id="rId11" imgW="368140" imgH="203112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2438400"/>
                        <a:ext cx="5842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1" name="Object 41"/>
          <p:cNvGraphicFramePr>
            <a:graphicFrameLocks noChangeAspect="1"/>
          </p:cNvGraphicFramePr>
          <p:nvPr/>
        </p:nvGraphicFramePr>
        <p:xfrm>
          <a:off x="4629150" y="2514600"/>
          <a:ext cx="444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Equation" r:id="rId13" imgW="279279" imgH="152334" progId="Equation.DSMT4">
                  <p:embed/>
                </p:oleObj>
              </mc:Choice>
              <mc:Fallback>
                <p:oleObj name="Equation" r:id="rId13" imgW="279279" imgH="152334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150" y="2514600"/>
                        <a:ext cx="444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2" name="Object 42"/>
          <p:cNvGraphicFramePr>
            <a:graphicFrameLocks noChangeAspect="1"/>
          </p:cNvGraphicFramePr>
          <p:nvPr/>
        </p:nvGraphicFramePr>
        <p:xfrm>
          <a:off x="5162550" y="2514600"/>
          <a:ext cx="444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7" name="Equation" r:id="rId15" imgW="279279" imgH="152334" progId="Equation.DSMT4">
                  <p:embed/>
                </p:oleObj>
              </mc:Choice>
              <mc:Fallback>
                <p:oleObj name="Equation" r:id="rId15" imgW="279279" imgH="152334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2514600"/>
                        <a:ext cx="444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3" name="Object 43"/>
          <p:cNvGraphicFramePr>
            <a:graphicFrameLocks noChangeAspect="1"/>
          </p:cNvGraphicFramePr>
          <p:nvPr/>
        </p:nvGraphicFramePr>
        <p:xfrm>
          <a:off x="5695950" y="2438400"/>
          <a:ext cx="76835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8" name="Equation" r:id="rId17" imgW="482391" imgH="203112" progId="Equation.DSMT4">
                  <p:embed/>
                </p:oleObj>
              </mc:Choice>
              <mc:Fallback>
                <p:oleObj name="Equation" r:id="rId17" imgW="482391" imgH="203112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5950" y="2438400"/>
                        <a:ext cx="76835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4" name="Object 44"/>
          <p:cNvGraphicFramePr>
            <a:graphicFrameLocks noChangeAspect="1"/>
          </p:cNvGraphicFramePr>
          <p:nvPr/>
        </p:nvGraphicFramePr>
        <p:xfrm>
          <a:off x="6477000" y="2438400"/>
          <a:ext cx="72866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9" name="Equation" r:id="rId19" imgW="457002" imgH="203112" progId="Equation.DSMT4">
                  <p:embed/>
                </p:oleObj>
              </mc:Choice>
              <mc:Fallback>
                <p:oleObj name="Equation" r:id="rId19" imgW="457002" imgH="203112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438400"/>
                        <a:ext cx="728663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5" name="Object 45"/>
          <p:cNvGraphicFramePr>
            <a:graphicFrameLocks noChangeAspect="1"/>
          </p:cNvGraphicFramePr>
          <p:nvPr/>
        </p:nvGraphicFramePr>
        <p:xfrm>
          <a:off x="1295400" y="2971800"/>
          <a:ext cx="8667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0" name="Equation" r:id="rId21" imgW="545863" imgH="228501" progId="Equation.DSMT4">
                  <p:embed/>
                </p:oleObj>
              </mc:Choice>
              <mc:Fallback>
                <p:oleObj name="Equation" r:id="rId21" imgW="545863" imgH="228501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971800"/>
                        <a:ext cx="86677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7" name="Object 47"/>
          <p:cNvGraphicFramePr>
            <a:graphicFrameLocks noChangeAspect="1"/>
          </p:cNvGraphicFramePr>
          <p:nvPr/>
        </p:nvGraphicFramePr>
        <p:xfrm>
          <a:off x="2209800" y="2971800"/>
          <a:ext cx="5842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1" name="Equation" r:id="rId23" imgW="368140" imgH="203112" progId="Equation.DSMT4">
                  <p:embed/>
                </p:oleObj>
              </mc:Choice>
              <mc:Fallback>
                <p:oleObj name="Equation" r:id="rId23" imgW="368140" imgH="203112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1800"/>
                        <a:ext cx="5842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8" name="Object 48"/>
          <p:cNvGraphicFramePr>
            <a:graphicFrameLocks noChangeAspect="1"/>
          </p:cNvGraphicFramePr>
          <p:nvPr/>
        </p:nvGraphicFramePr>
        <p:xfrm>
          <a:off x="2819400" y="2971800"/>
          <a:ext cx="5842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2" name="Equation" r:id="rId25" imgW="368140" imgH="203112" progId="Equation.DSMT4">
                  <p:embed/>
                </p:oleObj>
              </mc:Choice>
              <mc:Fallback>
                <p:oleObj name="Equation" r:id="rId25" imgW="368140" imgH="203112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971800"/>
                        <a:ext cx="5842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9" name="Object 49"/>
          <p:cNvGraphicFramePr>
            <a:graphicFrameLocks noChangeAspect="1"/>
          </p:cNvGraphicFramePr>
          <p:nvPr/>
        </p:nvGraphicFramePr>
        <p:xfrm>
          <a:off x="3429000" y="2971800"/>
          <a:ext cx="5842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3" name="Equation" r:id="rId27" imgW="368140" imgH="203112" progId="Equation.DSMT4">
                  <p:embed/>
                </p:oleObj>
              </mc:Choice>
              <mc:Fallback>
                <p:oleObj name="Equation" r:id="rId27" imgW="368140" imgH="203112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971800"/>
                        <a:ext cx="5842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0" name="Object 50"/>
          <p:cNvGraphicFramePr>
            <a:graphicFrameLocks noChangeAspect="1"/>
          </p:cNvGraphicFramePr>
          <p:nvPr/>
        </p:nvGraphicFramePr>
        <p:xfrm>
          <a:off x="4648200" y="3048000"/>
          <a:ext cx="444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4" name="Equation" r:id="rId29" imgW="279279" imgH="152334" progId="Equation.DSMT4">
                  <p:embed/>
                </p:oleObj>
              </mc:Choice>
              <mc:Fallback>
                <p:oleObj name="Equation" r:id="rId29" imgW="279279" imgH="152334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048000"/>
                        <a:ext cx="444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1" name="Object 51"/>
          <p:cNvGraphicFramePr>
            <a:graphicFrameLocks noChangeAspect="1"/>
          </p:cNvGraphicFramePr>
          <p:nvPr/>
        </p:nvGraphicFramePr>
        <p:xfrm>
          <a:off x="5181600" y="3048000"/>
          <a:ext cx="444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5" name="Equation" r:id="rId30" imgW="279279" imgH="152334" progId="Equation.DSMT4">
                  <p:embed/>
                </p:oleObj>
              </mc:Choice>
              <mc:Fallback>
                <p:oleObj name="Equation" r:id="rId30" imgW="279279" imgH="152334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048000"/>
                        <a:ext cx="444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2" name="Object 52"/>
          <p:cNvGraphicFramePr>
            <a:graphicFrameLocks noChangeAspect="1"/>
          </p:cNvGraphicFramePr>
          <p:nvPr/>
        </p:nvGraphicFramePr>
        <p:xfrm>
          <a:off x="4038600" y="2971800"/>
          <a:ext cx="585788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6" name="Equation" r:id="rId31" imgW="368140" imgH="203112" progId="Equation.DSMT4">
                  <p:embed/>
                </p:oleObj>
              </mc:Choice>
              <mc:Fallback>
                <p:oleObj name="Equation" r:id="rId31" imgW="368140" imgH="203112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971800"/>
                        <a:ext cx="585788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3" name="Object 53"/>
          <p:cNvGraphicFramePr>
            <a:graphicFrameLocks noChangeAspect="1"/>
          </p:cNvGraphicFramePr>
          <p:nvPr/>
        </p:nvGraphicFramePr>
        <p:xfrm>
          <a:off x="5715000" y="2971800"/>
          <a:ext cx="72866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7" name="Equation" r:id="rId33" imgW="457002" imgH="203112" progId="Equation.DSMT4">
                  <p:embed/>
                </p:oleObj>
              </mc:Choice>
              <mc:Fallback>
                <p:oleObj name="Equation" r:id="rId33" imgW="457002" imgH="203112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971800"/>
                        <a:ext cx="728663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4" name="Object 54"/>
          <p:cNvGraphicFramePr>
            <a:graphicFrameLocks noChangeAspect="1"/>
          </p:cNvGraphicFramePr>
          <p:nvPr/>
        </p:nvGraphicFramePr>
        <p:xfrm>
          <a:off x="6477000" y="2971800"/>
          <a:ext cx="60801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8" name="Equation" r:id="rId35" imgW="380835" imgH="203112" progId="Equation.DSMT4">
                  <p:embed/>
                </p:oleObj>
              </mc:Choice>
              <mc:Fallback>
                <p:oleObj name="Equation" r:id="rId35" imgW="380835" imgH="203112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971800"/>
                        <a:ext cx="608013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5" name="Text Box 55"/>
          <p:cNvSpPr txBox="1">
            <a:spLocks noChangeArrowheads="1"/>
          </p:cNvSpPr>
          <p:nvPr/>
        </p:nvSpPr>
        <p:spPr bwMode="auto">
          <a:xfrm>
            <a:off x="990600" y="2438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20536" name="Text Box 56"/>
          <p:cNvSpPr txBox="1">
            <a:spLocks noChangeArrowheads="1"/>
          </p:cNvSpPr>
          <p:nvPr/>
        </p:nvSpPr>
        <p:spPr bwMode="auto">
          <a:xfrm>
            <a:off x="990600" y="29718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graphicFrame>
        <p:nvGraphicFramePr>
          <p:cNvPr id="20537" name="Object 57"/>
          <p:cNvGraphicFramePr>
            <a:graphicFrameLocks noChangeAspect="1"/>
          </p:cNvGraphicFramePr>
          <p:nvPr/>
        </p:nvGraphicFramePr>
        <p:xfrm>
          <a:off x="914400" y="3581400"/>
          <a:ext cx="10302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9" name="Equation" r:id="rId37" imgW="647700" imgH="228600" progId="Equation.DSMT4">
                  <p:embed/>
                </p:oleObj>
              </mc:Choice>
              <mc:Fallback>
                <p:oleObj name="Equation" r:id="rId37" imgW="647700" imgH="22860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81400"/>
                        <a:ext cx="103028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8" name="Object 58"/>
          <p:cNvGraphicFramePr>
            <a:graphicFrameLocks noChangeAspect="1"/>
          </p:cNvGraphicFramePr>
          <p:nvPr/>
        </p:nvGraphicFramePr>
        <p:xfrm>
          <a:off x="2057400" y="3581400"/>
          <a:ext cx="72707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0" name="Equation" r:id="rId39" imgW="457002" imgH="203112" progId="Equation.DSMT4">
                  <p:embed/>
                </p:oleObj>
              </mc:Choice>
              <mc:Fallback>
                <p:oleObj name="Equation" r:id="rId39" imgW="457002" imgH="203112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581400"/>
                        <a:ext cx="727075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9" name="Line 59"/>
          <p:cNvSpPr>
            <a:spLocks noChangeShapeType="1"/>
          </p:cNvSpPr>
          <p:nvPr/>
        </p:nvSpPr>
        <p:spPr bwMode="auto">
          <a:xfrm flipV="1">
            <a:off x="2438400" y="24384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0" name="Line 60"/>
          <p:cNvSpPr>
            <a:spLocks noChangeShapeType="1"/>
          </p:cNvSpPr>
          <p:nvPr/>
        </p:nvSpPr>
        <p:spPr bwMode="auto">
          <a:xfrm flipV="1">
            <a:off x="1905000" y="29718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1" name="Line 61"/>
          <p:cNvSpPr>
            <a:spLocks noChangeShapeType="1"/>
          </p:cNvSpPr>
          <p:nvPr/>
        </p:nvSpPr>
        <p:spPr bwMode="auto">
          <a:xfrm flipV="1">
            <a:off x="2438400" y="29718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2" name="Line 62"/>
          <p:cNvSpPr>
            <a:spLocks noChangeShapeType="1"/>
          </p:cNvSpPr>
          <p:nvPr/>
        </p:nvSpPr>
        <p:spPr bwMode="auto">
          <a:xfrm flipV="1">
            <a:off x="2971800" y="24384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3" name="Line 63"/>
          <p:cNvSpPr>
            <a:spLocks noChangeShapeType="1"/>
          </p:cNvSpPr>
          <p:nvPr/>
        </p:nvSpPr>
        <p:spPr bwMode="auto">
          <a:xfrm flipV="1">
            <a:off x="3048000" y="29718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4" name="Line 64"/>
          <p:cNvSpPr>
            <a:spLocks noChangeShapeType="1"/>
          </p:cNvSpPr>
          <p:nvPr/>
        </p:nvSpPr>
        <p:spPr bwMode="auto">
          <a:xfrm flipV="1">
            <a:off x="3581400" y="24384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5" name="Line 65"/>
          <p:cNvSpPr>
            <a:spLocks noChangeShapeType="1"/>
          </p:cNvSpPr>
          <p:nvPr/>
        </p:nvSpPr>
        <p:spPr bwMode="auto">
          <a:xfrm flipV="1">
            <a:off x="4191000" y="24384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6" name="Line 66"/>
          <p:cNvSpPr>
            <a:spLocks noChangeShapeType="1"/>
          </p:cNvSpPr>
          <p:nvPr/>
        </p:nvSpPr>
        <p:spPr bwMode="auto">
          <a:xfrm flipV="1">
            <a:off x="3657600" y="29718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7" name="Line 67"/>
          <p:cNvSpPr>
            <a:spLocks noChangeShapeType="1"/>
          </p:cNvSpPr>
          <p:nvPr/>
        </p:nvSpPr>
        <p:spPr bwMode="auto">
          <a:xfrm flipV="1">
            <a:off x="4267200" y="29718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8" name="Line 68"/>
          <p:cNvSpPr>
            <a:spLocks noChangeShapeType="1"/>
          </p:cNvSpPr>
          <p:nvPr/>
        </p:nvSpPr>
        <p:spPr bwMode="auto">
          <a:xfrm flipV="1">
            <a:off x="6019800" y="24384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49" name="Line 69"/>
          <p:cNvSpPr>
            <a:spLocks noChangeShapeType="1"/>
          </p:cNvSpPr>
          <p:nvPr/>
        </p:nvSpPr>
        <p:spPr bwMode="auto">
          <a:xfrm flipV="1">
            <a:off x="6781800" y="24384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50" name="Line 70"/>
          <p:cNvSpPr>
            <a:spLocks noChangeShapeType="1"/>
          </p:cNvSpPr>
          <p:nvPr/>
        </p:nvSpPr>
        <p:spPr bwMode="auto">
          <a:xfrm flipV="1">
            <a:off x="6096000" y="2971800"/>
            <a:ext cx="304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0551" name="Object 71"/>
          <p:cNvGraphicFramePr>
            <a:graphicFrameLocks noChangeAspect="1"/>
          </p:cNvGraphicFramePr>
          <p:nvPr/>
        </p:nvGraphicFramePr>
        <p:xfrm>
          <a:off x="914400" y="4114800"/>
          <a:ext cx="10699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1" name="Equation" r:id="rId41" imgW="672808" imgH="228501" progId="Equation.DSMT4">
                  <p:embed/>
                </p:oleObj>
              </mc:Choice>
              <mc:Fallback>
                <p:oleObj name="Equation" r:id="rId41" imgW="672808" imgH="228501" progId="Equation.DSMT4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14800"/>
                        <a:ext cx="106997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2" name="Object 72"/>
          <p:cNvGraphicFramePr>
            <a:graphicFrameLocks noChangeAspect="1"/>
          </p:cNvGraphicFramePr>
          <p:nvPr/>
        </p:nvGraphicFramePr>
        <p:xfrm>
          <a:off x="2057400" y="4114800"/>
          <a:ext cx="8683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2" name="Equation" r:id="rId43" imgW="545863" imgH="228501" progId="Equation.DSMT4">
                  <p:embed/>
                </p:oleObj>
              </mc:Choice>
              <mc:Fallback>
                <p:oleObj name="Equation" r:id="rId43" imgW="545863" imgH="228501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14800"/>
                        <a:ext cx="868363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3" name="Object 73"/>
          <p:cNvGraphicFramePr>
            <a:graphicFrameLocks noChangeAspect="1"/>
          </p:cNvGraphicFramePr>
          <p:nvPr/>
        </p:nvGraphicFramePr>
        <p:xfrm>
          <a:off x="1447800" y="4800600"/>
          <a:ext cx="5048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3" name="Equation" r:id="rId45" imgW="317362" imgH="228501" progId="Equation.DSMT4">
                  <p:embed/>
                </p:oleObj>
              </mc:Choice>
              <mc:Fallback>
                <p:oleObj name="Equation" r:id="rId45" imgW="317362" imgH="228501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800600"/>
                        <a:ext cx="50482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4" name="Object 74"/>
          <p:cNvGraphicFramePr>
            <a:graphicFrameLocks noChangeAspect="1"/>
          </p:cNvGraphicFramePr>
          <p:nvPr/>
        </p:nvGraphicFramePr>
        <p:xfrm>
          <a:off x="2057400" y="4648200"/>
          <a:ext cx="90963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4" name="Equation" r:id="rId47" imgW="571252" imgH="444307" progId="Equation.DSMT4">
                  <p:embed/>
                </p:oleObj>
              </mc:Choice>
              <mc:Fallback>
                <p:oleObj name="Equation" r:id="rId47" imgW="571252" imgH="444307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648200"/>
                        <a:ext cx="909638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5" name="Rectangle 75"/>
          <p:cNvSpPr>
            <a:spLocks noChangeArrowheads="1"/>
          </p:cNvSpPr>
          <p:nvPr/>
        </p:nvSpPr>
        <p:spPr bwMode="auto">
          <a:xfrm>
            <a:off x="1371600" y="4572000"/>
            <a:ext cx="1676400" cy="8382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6" name="Arc 76"/>
          <p:cNvSpPr>
            <a:spLocks/>
          </p:cNvSpPr>
          <p:nvPr/>
        </p:nvSpPr>
        <p:spPr bwMode="auto">
          <a:xfrm>
            <a:off x="7391400" y="2667000"/>
            <a:ext cx="228600" cy="533400"/>
          </a:xfrm>
          <a:custGeom>
            <a:avLst/>
            <a:gdLst>
              <a:gd name="T0" fmla="*/ 0 w 21600"/>
              <a:gd name="T1" fmla="*/ 0 h 43175"/>
              <a:gd name="T2" fmla="*/ 1219761 w 21600"/>
              <a:gd name="T3" fmla="*/ 81413111 h 43175"/>
              <a:gd name="T4" fmla="*/ 0 w 21600"/>
              <a:gd name="T5" fmla="*/ 40730066 h 4317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29"/>
                  <a:pt x="12545" y="42626"/>
                  <a:pt x="1029" y="43175"/>
                </a:cubicBezTo>
              </a:path>
              <a:path w="21600" h="4317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29"/>
                  <a:pt x="12545" y="42626"/>
                  <a:pt x="1029" y="4317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57" name="Arc 77"/>
          <p:cNvSpPr>
            <a:spLocks/>
          </p:cNvSpPr>
          <p:nvPr/>
        </p:nvSpPr>
        <p:spPr bwMode="auto">
          <a:xfrm>
            <a:off x="3048000" y="3733800"/>
            <a:ext cx="228600" cy="533400"/>
          </a:xfrm>
          <a:custGeom>
            <a:avLst/>
            <a:gdLst>
              <a:gd name="T0" fmla="*/ 0 w 21600"/>
              <a:gd name="T1" fmla="*/ 0 h 43175"/>
              <a:gd name="T2" fmla="*/ 1219761 w 21600"/>
              <a:gd name="T3" fmla="*/ 81413111 h 43175"/>
              <a:gd name="T4" fmla="*/ 0 w 21600"/>
              <a:gd name="T5" fmla="*/ 40730066 h 4317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29"/>
                  <a:pt x="12545" y="42626"/>
                  <a:pt x="1029" y="43175"/>
                </a:cubicBezTo>
              </a:path>
              <a:path w="21600" h="4317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29"/>
                  <a:pt x="12545" y="42626"/>
                  <a:pt x="1029" y="4317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58" name="Arc 78"/>
          <p:cNvSpPr>
            <a:spLocks/>
          </p:cNvSpPr>
          <p:nvPr/>
        </p:nvSpPr>
        <p:spPr bwMode="auto">
          <a:xfrm>
            <a:off x="3276600" y="4419600"/>
            <a:ext cx="228600" cy="533400"/>
          </a:xfrm>
          <a:custGeom>
            <a:avLst/>
            <a:gdLst>
              <a:gd name="T0" fmla="*/ 0 w 21600"/>
              <a:gd name="T1" fmla="*/ 0 h 43175"/>
              <a:gd name="T2" fmla="*/ 1219761 w 21600"/>
              <a:gd name="T3" fmla="*/ 81413111 h 43175"/>
              <a:gd name="T4" fmla="*/ 0 w 21600"/>
              <a:gd name="T5" fmla="*/ 40730066 h 4317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29"/>
                  <a:pt x="12545" y="42626"/>
                  <a:pt x="1029" y="43175"/>
                </a:cubicBezTo>
              </a:path>
              <a:path w="21600" h="4317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29"/>
                  <a:pt x="12545" y="42626"/>
                  <a:pt x="1029" y="4317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59" name="Text Box 79"/>
          <p:cNvSpPr txBox="1">
            <a:spLocks noChangeArrowheads="1"/>
          </p:cNvSpPr>
          <p:nvPr/>
        </p:nvSpPr>
        <p:spPr bwMode="auto">
          <a:xfrm>
            <a:off x="7620000" y="2667000"/>
            <a:ext cx="1143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all terms by r</a:t>
            </a:r>
          </a:p>
        </p:txBody>
      </p:sp>
      <p:sp>
        <p:nvSpPr>
          <p:cNvPr id="20560" name="Text Box 80"/>
          <p:cNvSpPr txBox="1">
            <a:spLocks noChangeArrowheads="1"/>
          </p:cNvSpPr>
          <p:nvPr/>
        </p:nvSpPr>
        <p:spPr bwMode="auto">
          <a:xfrm>
            <a:off x="3352800" y="3733800"/>
            <a:ext cx="1143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Factorise both sides</a:t>
            </a:r>
          </a:p>
        </p:txBody>
      </p:sp>
      <p:sp>
        <p:nvSpPr>
          <p:cNvPr id="20561" name="Text Box 81"/>
          <p:cNvSpPr txBox="1">
            <a:spLocks noChangeArrowheads="1"/>
          </p:cNvSpPr>
          <p:nvPr/>
        </p:nvSpPr>
        <p:spPr bwMode="auto">
          <a:xfrm>
            <a:off x="0" y="3581400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1  -  2</a:t>
            </a:r>
          </a:p>
        </p:txBody>
      </p:sp>
      <p:sp>
        <p:nvSpPr>
          <p:cNvPr id="20562" name="Text Box 82"/>
          <p:cNvSpPr txBox="1">
            <a:spLocks noChangeArrowheads="1"/>
          </p:cNvSpPr>
          <p:nvPr/>
        </p:nvSpPr>
        <p:spPr bwMode="auto">
          <a:xfrm>
            <a:off x="3429000" y="4419600"/>
            <a:ext cx="1143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(1 - r)</a:t>
            </a:r>
          </a:p>
        </p:txBody>
      </p:sp>
      <p:pic>
        <p:nvPicPr>
          <p:cNvPr id="17459" name="Picture 83" descr="geo"/>
          <p:cNvPicPr>
            <a:picLocks noChangeAspect="1" noChangeArrowheads="1"/>
          </p:cNvPicPr>
          <p:nvPr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60" name="Picture 84" descr="geo"/>
          <p:cNvPicPr>
            <a:picLocks noChangeAspect="1" noChangeArrowheads="1"/>
          </p:cNvPicPr>
          <p:nvPr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0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0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0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0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0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0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20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0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0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20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20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20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20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2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20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20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20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20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20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20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20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20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20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5" grpId="0"/>
      <p:bldP spid="20536" grpId="0"/>
      <p:bldP spid="20539" grpId="0" animBg="1"/>
      <p:bldP spid="20540" grpId="0" animBg="1"/>
      <p:bldP spid="20541" grpId="0" animBg="1"/>
      <p:bldP spid="20542" grpId="0" animBg="1"/>
      <p:bldP spid="20543" grpId="0" animBg="1"/>
      <p:bldP spid="20544" grpId="0" animBg="1"/>
      <p:bldP spid="20545" grpId="0" animBg="1"/>
      <p:bldP spid="20546" grpId="0" animBg="1"/>
      <p:bldP spid="20547" grpId="0" animBg="1"/>
      <p:bldP spid="20548" grpId="0" animBg="1"/>
      <p:bldP spid="20549" grpId="0" animBg="1"/>
      <p:bldP spid="20550" grpId="0" animBg="1"/>
      <p:bldP spid="20555" grpId="0" animBg="1"/>
      <p:bldP spid="20556" grpId="0" animBg="1"/>
      <p:bldP spid="20557" grpId="0" animBg="1"/>
      <p:bldP spid="20558" grpId="0" animBg="1"/>
      <p:bldP spid="20559" grpId="0"/>
      <p:bldP spid="20560" grpId="0"/>
      <p:bldP spid="20561" grpId="0"/>
      <p:bldP spid="2056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800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work out the sum of a Geometric Sequence</a:t>
            </a: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7D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562600" y="1600200"/>
            <a:ext cx="236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graphicFrame>
        <p:nvGraphicFramePr>
          <p:cNvPr id="18438" name="Object 7"/>
          <p:cNvGraphicFramePr>
            <a:graphicFrameLocks noChangeAspect="1"/>
          </p:cNvGraphicFramePr>
          <p:nvPr/>
        </p:nvGraphicFramePr>
        <p:xfrm>
          <a:off x="1295400" y="2362200"/>
          <a:ext cx="2071688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Equation" r:id="rId4" imgW="875920" imgH="444307" progId="Equation.DSMT4">
                  <p:embed/>
                </p:oleObj>
              </mc:Choice>
              <mc:Fallback>
                <p:oleObj name="Equation" r:id="rId4" imgW="875920" imgH="444307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62200"/>
                        <a:ext cx="2071688" cy="1046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181600" y="1905000"/>
            <a:ext cx="3276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sum of the following series: 1024 – 512 + 256 – 128 + … + … + 1</a:t>
            </a:r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5181600" y="2438400"/>
          <a:ext cx="10096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6" imgW="571004" imgH="177646" progId="Equation.DSMT4">
                  <p:embed/>
                </p:oleObj>
              </mc:Choice>
              <mc:Fallback>
                <p:oleObj name="Equation" r:id="rId6" imgW="571004" imgH="177646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38400"/>
                        <a:ext cx="100965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6400800" y="2438400"/>
          <a:ext cx="9652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Equation" r:id="rId8" imgW="545626" imgH="177646" progId="Equation.DSMT4">
                  <p:embed/>
                </p:oleObj>
              </mc:Choice>
              <mc:Fallback>
                <p:oleObj name="Equation" r:id="rId8" imgW="545626" imgH="17764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438400"/>
                        <a:ext cx="96520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7543800" y="2438400"/>
          <a:ext cx="604838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Equation" r:id="rId10" imgW="342603" imgH="177646" progId="Equation.DSMT4">
                  <p:embed/>
                </p:oleObj>
              </mc:Choice>
              <mc:Fallback>
                <p:oleObj name="Equation" r:id="rId10" imgW="342603" imgH="17764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438400"/>
                        <a:ext cx="604838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2"/>
          <p:cNvGraphicFramePr>
            <a:graphicFrameLocks noChangeAspect="1"/>
          </p:cNvGraphicFramePr>
          <p:nvPr/>
        </p:nvGraphicFramePr>
        <p:xfrm>
          <a:off x="1676400" y="3581400"/>
          <a:ext cx="144145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Equation" r:id="rId12" imgW="609336" imgH="241195" progId="Equation.DSMT4">
                  <p:embed/>
                </p:oleObj>
              </mc:Choice>
              <mc:Fallback>
                <p:oleObj name="Equation" r:id="rId12" imgW="609336" imgH="241195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81400"/>
                        <a:ext cx="1441450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4" name="Rectangle 21"/>
          <p:cNvSpPr>
            <a:spLocks noChangeArrowheads="1"/>
          </p:cNvSpPr>
          <p:nvPr/>
        </p:nvSpPr>
        <p:spPr bwMode="auto">
          <a:xfrm>
            <a:off x="1219200" y="2209800"/>
            <a:ext cx="21336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8445" name="Picture 46" descr="ge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6" name="Picture 47" descr="ge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6800" y="2895600"/>
            <a:ext cx="1243995" cy="338554"/>
          </a:xfrm>
          <a:prstGeom prst="rect">
            <a:avLst/>
          </a:prstGeom>
          <a:blipFill rotWithShape="1">
            <a:blip r:embed="rId15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3" name="TextBox 4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953000" y="3352800"/>
            <a:ext cx="2213939" cy="338554"/>
          </a:xfrm>
          <a:prstGeom prst="rect">
            <a:avLst/>
          </a:prstGeom>
          <a:blipFill rotWithShape="1">
            <a:blip r:embed="rId16"/>
            <a:stretch>
              <a:fillRect b="-10714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4" name="TextBox 4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72000" y="3810000"/>
            <a:ext cx="1981200" cy="554960"/>
          </a:xfrm>
          <a:prstGeom prst="rect">
            <a:avLst/>
          </a:prstGeom>
          <a:blipFill rotWithShape="1">
            <a:blip r:embed="rId17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5" name="TextBox 4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72000" y="4495800"/>
            <a:ext cx="1828800" cy="554960"/>
          </a:xfrm>
          <a:prstGeom prst="rect">
            <a:avLst/>
          </a:prstGeom>
          <a:blipFill rotWithShape="1">
            <a:blip r:embed="rId18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6" name="TextBox 4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43400" y="5181600"/>
            <a:ext cx="1905000" cy="554960"/>
          </a:xfrm>
          <a:prstGeom prst="rect">
            <a:avLst/>
          </a:prstGeom>
          <a:blipFill rotWithShape="1">
            <a:blip r:embed="rId19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7" name="TextBox 4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38600" y="5867400"/>
            <a:ext cx="2362200" cy="645561"/>
          </a:xfrm>
          <a:prstGeom prst="rect">
            <a:avLst/>
          </a:prstGeom>
          <a:blipFill rotWithShape="1">
            <a:blip r:embed="rId20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8" name="TextBox 4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6200" y="4343400"/>
            <a:ext cx="2362200" cy="645561"/>
          </a:xfrm>
          <a:prstGeom prst="rect">
            <a:avLst/>
          </a:prstGeom>
          <a:blipFill rotWithShape="1">
            <a:blip r:embed="rId20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9" name="TextBox 4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637" y="5029200"/>
            <a:ext cx="2590800" cy="645561"/>
          </a:xfrm>
          <a:prstGeom prst="rect">
            <a:avLst/>
          </a:prstGeom>
          <a:blipFill rotWithShape="1">
            <a:blip r:embed="rId21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50" name="TextBox 4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5715000"/>
            <a:ext cx="2590800" cy="765018"/>
          </a:xfrm>
          <a:prstGeom prst="rect">
            <a:avLst/>
          </a:prstGeom>
          <a:blipFill rotWithShape="1">
            <a:blip r:embed="rId22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51" name="Arc 22"/>
          <p:cNvSpPr>
            <a:spLocks/>
          </p:cNvSpPr>
          <p:nvPr/>
        </p:nvSpPr>
        <p:spPr bwMode="auto">
          <a:xfrm>
            <a:off x="7162800" y="3124200"/>
            <a:ext cx="228600" cy="3810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170706486 h 43199"/>
              <a:gd name="T4" fmla="*/ 0 w 21600"/>
              <a:gd name="T5" fmla="*/ 85355298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" name="Text Box 30"/>
          <p:cNvSpPr txBox="1">
            <a:spLocks noChangeArrowheads="1"/>
          </p:cNvSpPr>
          <p:nvPr/>
        </p:nvSpPr>
        <p:spPr bwMode="auto">
          <a:xfrm>
            <a:off x="7391400" y="3124200"/>
            <a:ext cx="12954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</a:p>
        </p:txBody>
      </p:sp>
      <p:sp>
        <p:nvSpPr>
          <p:cNvPr id="53" name="Arc 22"/>
          <p:cNvSpPr>
            <a:spLocks/>
          </p:cNvSpPr>
          <p:nvPr/>
        </p:nvSpPr>
        <p:spPr bwMode="auto">
          <a:xfrm>
            <a:off x="7086600" y="3581400"/>
            <a:ext cx="228600" cy="5334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238989080 h 43199"/>
              <a:gd name="T4" fmla="*/ 0 w 21600"/>
              <a:gd name="T5" fmla="*/ 11949741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" name="Arc 22"/>
          <p:cNvSpPr>
            <a:spLocks/>
          </p:cNvSpPr>
          <p:nvPr/>
        </p:nvSpPr>
        <p:spPr bwMode="auto">
          <a:xfrm>
            <a:off x="6477000" y="4191000"/>
            <a:ext cx="228600" cy="5334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238989080 h 43199"/>
              <a:gd name="T4" fmla="*/ 0 w 21600"/>
              <a:gd name="T5" fmla="*/ 11949741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5" name="Arc 22"/>
          <p:cNvSpPr>
            <a:spLocks/>
          </p:cNvSpPr>
          <p:nvPr/>
        </p:nvSpPr>
        <p:spPr bwMode="auto">
          <a:xfrm>
            <a:off x="6324600" y="4876800"/>
            <a:ext cx="228600" cy="5334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238989080 h 43199"/>
              <a:gd name="T4" fmla="*/ 0 w 21600"/>
              <a:gd name="T5" fmla="*/ 11949741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6" name="Arc 22"/>
          <p:cNvSpPr>
            <a:spLocks/>
          </p:cNvSpPr>
          <p:nvPr/>
        </p:nvSpPr>
        <p:spPr bwMode="auto">
          <a:xfrm>
            <a:off x="6400800" y="5638800"/>
            <a:ext cx="228600" cy="5334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238989080 h 43199"/>
              <a:gd name="T4" fmla="*/ 0 w 21600"/>
              <a:gd name="T5" fmla="*/ 11949741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" name="Arc 22"/>
          <p:cNvSpPr>
            <a:spLocks/>
          </p:cNvSpPr>
          <p:nvPr/>
        </p:nvSpPr>
        <p:spPr bwMode="auto">
          <a:xfrm>
            <a:off x="2590800" y="4724400"/>
            <a:ext cx="228600" cy="6096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273130378 h 43199"/>
              <a:gd name="T4" fmla="*/ 0 w 21600"/>
              <a:gd name="T5" fmla="*/ 13656847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" name="Arc 22"/>
          <p:cNvSpPr>
            <a:spLocks/>
          </p:cNvSpPr>
          <p:nvPr/>
        </p:nvSpPr>
        <p:spPr bwMode="auto">
          <a:xfrm>
            <a:off x="2590800" y="5562600"/>
            <a:ext cx="228600" cy="6096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273130378 h 43199"/>
              <a:gd name="T4" fmla="*/ 0 w 21600"/>
              <a:gd name="T5" fmla="*/ 13656847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" name="Text Box 30"/>
          <p:cNvSpPr txBox="1">
            <a:spLocks noChangeArrowheads="1"/>
          </p:cNvSpPr>
          <p:nvPr/>
        </p:nvSpPr>
        <p:spPr bwMode="auto">
          <a:xfrm>
            <a:off x="7239000" y="3581400"/>
            <a:ext cx="1295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1024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6629400" y="4114800"/>
            <a:ext cx="234473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-0.5 = 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-1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(we need to do this as you cannot ‘log’ a negative value)</a:t>
            </a:r>
          </a:p>
        </p:txBody>
      </p:sp>
      <p:sp>
        <p:nvSpPr>
          <p:cNvPr id="61" name="Text Box 30"/>
          <p:cNvSpPr txBox="1">
            <a:spLocks noChangeArrowheads="1"/>
          </p:cNvSpPr>
          <p:nvPr/>
        </p:nvSpPr>
        <p:spPr bwMode="auto">
          <a:xfrm>
            <a:off x="6553200" y="4876800"/>
            <a:ext cx="23447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Use the power rule for indices</a:t>
            </a:r>
          </a:p>
        </p:txBody>
      </p:sp>
      <p:sp>
        <p:nvSpPr>
          <p:cNvPr id="62" name="Text Box 30"/>
          <p:cNvSpPr txBox="1">
            <a:spLocks noChangeArrowheads="1"/>
          </p:cNvSpPr>
          <p:nvPr/>
        </p:nvSpPr>
        <p:spPr bwMode="auto">
          <a:xfrm>
            <a:off x="6553200" y="5791200"/>
            <a:ext cx="1144588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Take logs</a:t>
            </a:r>
          </a:p>
        </p:txBody>
      </p:sp>
      <p:sp>
        <p:nvSpPr>
          <p:cNvPr id="63" name="Text Box 30"/>
          <p:cNvSpPr txBox="1">
            <a:spLocks noChangeArrowheads="1"/>
          </p:cNvSpPr>
          <p:nvPr/>
        </p:nvSpPr>
        <p:spPr bwMode="auto">
          <a:xfrm>
            <a:off x="2743200" y="4724400"/>
            <a:ext cx="11445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Use the power law</a:t>
            </a:r>
          </a:p>
        </p:txBody>
      </p:sp>
      <p:sp>
        <p:nvSpPr>
          <p:cNvPr id="64" name="Text Box 30"/>
          <p:cNvSpPr txBox="1">
            <a:spLocks noChangeArrowheads="1"/>
          </p:cNvSpPr>
          <p:nvPr/>
        </p:nvSpPr>
        <p:spPr bwMode="auto">
          <a:xfrm>
            <a:off x="2743200" y="5638800"/>
            <a:ext cx="11445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log2</a:t>
            </a:r>
          </a:p>
        </p:txBody>
      </p:sp>
      <p:sp>
        <p:nvSpPr>
          <p:cNvPr id="65" name="Arc 22"/>
          <p:cNvSpPr>
            <a:spLocks/>
          </p:cNvSpPr>
          <p:nvPr/>
        </p:nvSpPr>
        <p:spPr bwMode="auto">
          <a:xfrm>
            <a:off x="2590800" y="6172200"/>
            <a:ext cx="228600" cy="533400"/>
          </a:xfrm>
          <a:custGeom>
            <a:avLst/>
            <a:gdLst>
              <a:gd name="T0" fmla="*/ 0 w 21600"/>
              <a:gd name="T1" fmla="*/ 0 h 43199"/>
              <a:gd name="T2" fmla="*/ 213371 w 21600"/>
              <a:gd name="T3" fmla="*/ 238989080 h 43199"/>
              <a:gd name="T4" fmla="*/ 0 w 21600"/>
              <a:gd name="T5" fmla="*/ 119497417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9"/>
                  <a:pt x="12038" y="43100"/>
                  <a:pt x="180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6" name="TextBox 6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00200" y="6489709"/>
            <a:ext cx="838200" cy="338554"/>
          </a:xfrm>
          <a:prstGeom prst="rect">
            <a:avLst/>
          </a:prstGeom>
          <a:blipFill rotWithShape="1">
            <a:blip r:embed="rId23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08" grpId="0"/>
      <p:bldP spid="51" grpId="0" animBg="1"/>
      <p:bldP spid="52" grpId="0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/>
      <p:bldP spid="60" grpId="0"/>
      <p:bldP spid="61" grpId="0"/>
      <p:bldP spid="62" grpId="0"/>
      <p:bldP spid="63" grpId="0"/>
      <p:bldP spid="64" grpId="0"/>
      <p:bldP spid="6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800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work out the sum of a Geometric Sequence</a:t>
            </a: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7D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5562600" y="1600200"/>
            <a:ext cx="236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1295400" y="2362200"/>
          <a:ext cx="2071688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3" imgW="875920" imgH="444307" progId="Equation.DSMT4">
                  <p:embed/>
                </p:oleObj>
              </mc:Choice>
              <mc:Fallback>
                <p:oleObj name="Equation" r:id="rId3" imgW="875920" imgH="444307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62200"/>
                        <a:ext cx="2071688" cy="1046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5181600" y="1905000"/>
            <a:ext cx="3276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sum of the following series: 1024 – 512 + 256 – 128 + … + … + 1</a:t>
            </a:r>
          </a:p>
        </p:txBody>
      </p:sp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5181600" y="2438400"/>
          <a:ext cx="10096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5" imgW="571004" imgH="177646" progId="Equation.DSMT4">
                  <p:embed/>
                </p:oleObj>
              </mc:Choice>
              <mc:Fallback>
                <p:oleObj name="Equation" r:id="rId5" imgW="571004" imgH="17764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38400"/>
                        <a:ext cx="100965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6400800" y="2438400"/>
          <a:ext cx="9652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Equation" r:id="rId7" imgW="545626" imgH="177646" progId="Equation.DSMT4">
                  <p:embed/>
                </p:oleObj>
              </mc:Choice>
              <mc:Fallback>
                <p:oleObj name="Equation" r:id="rId7" imgW="545626" imgH="177646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438400"/>
                        <a:ext cx="96520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7488238" y="2438400"/>
          <a:ext cx="7175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Equation" r:id="rId9" imgW="405872" imgH="177569" progId="Equation.DSMT4">
                  <p:embed/>
                </p:oleObj>
              </mc:Choice>
              <mc:Fallback>
                <p:oleObj name="Equation" r:id="rId9" imgW="405872" imgH="17756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8238" y="2438400"/>
                        <a:ext cx="71755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1676400" y="3581400"/>
          <a:ext cx="144145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Equation" r:id="rId11" imgW="609336" imgH="241195" progId="Equation.DSMT4">
                  <p:embed/>
                </p:oleObj>
              </mc:Choice>
              <mc:Fallback>
                <p:oleObj name="Equation" r:id="rId11" imgW="609336" imgH="24119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81400"/>
                        <a:ext cx="1441450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Rectangle 15"/>
          <p:cNvSpPr>
            <a:spLocks noChangeArrowheads="1"/>
          </p:cNvSpPr>
          <p:nvPr/>
        </p:nvSpPr>
        <p:spPr bwMode="auto">
          <a:xfrm>
            <a:off x="1219200" y="2209800"/>
            <a:ext cx="21336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47" name="Arc 23"/>
          <p:cNvSpPr>
            <a:spLocks/>
          </p:cNvSpPr>
          <p:nvPr/>
        </p:nvSpPr>
        <p:spPr bwMode="auto">
          <a:xfrm>
            <a:off x="6781800" y="3048000"/>
            <a:ext cx="228600" cy="9144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409961251 h 43185"/>
              <a:gd name="T4" fmla="*/ 0 w 21600"/>
              <a:gd name="T5" fmla="*/ 205051908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7010400" y="32766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</a:t>
            </a:r>
          </a:p>
        </p:txBody>
      </p:sp>
      <p:graphicFrame>
        <p:nvGraphicFramePr>
          <p:cNvPr id="26663" name="Object 39"/>
          <p:cNvGraphicFramePr>
            <a:graphicFrameLocks noChangeAspect="1"/>
          </p:cNvGraphicFramePr>
          <p:nvPr/>
        </p:nvGraphicFramePr>
        <p:xfrm>
          <a:off x="4724400" y="2895600"/>
          <a:ext cx="121920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Equation" r:id="rId13" imgW="875920" imgH="444307" progId="Equation.DSMT4">
                  <p:embed/>
                </p:oleObj>
              </mc:Choice>
              <mc:Fallback>
                <p:oleObj name="Equation" r:id="rId13" imgW="875920" imgH="444307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895600"/>
                        <a:ext cx="1219200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64" name="Object 40"/>
          <p:cNvGraphicFramePr>
            <a:graphicFrameLocks noChangeAspect="1"/>
          </p:cNvGraphicFramePr>
          <p:nvPr/>
        </p:nvGraphicFramePr>
        <p:xfrm>
          <a:off x="4724400" y="3657600"/>
          <a:ext cx="1978025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Equation" r:id="rId14" imgW="1422400" imgH="482600" progId="Equation.DSMT4">
                  <p:embed/>
                </p:oleObj>
              </mc:Choice>
              <mc:Fallback>
                <p:oleObj name="Equation" r:id="rId14" imgW="1422400" imgH="4826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657600"/>
                        <a:ext cx="1978025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65" name="Object 41"/>
          <p:cNvGraphicFramePr>
            <a:graphicFrameLocks noChangeAspect="1"/>
          </p:cNvGraphicFramePr>
          <p:nvPr/>
        </p:nvGraphicFramePr>
        <p:xfrm>
          <a:off x="4724400" y="4648200"/>
          <a:ext cx="7937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name="Equation" r:id="rId16" imgW="571252" imgH="228501" progId="Equation.DSMT4">
                  <p:embed/>
                </p:oleObj>
              </mc:Choice>
              <mc:Fallback>
                <p:oleObj name="Equation" r:id="rId16" imgW="571252" imgH="228501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648200"/>
                        <a:ext cx="7937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66" name="Arc 42"/>
          <p:cNvSpPr>
            <a:spLocks/>
          </p:cNvSpPr>
          <p:nvPr/>
        </p:nvSpPr>
        <p:spPr bwMode="auto">
          <a:xfrm>
            <a:off x="6781800" y="3962400"/>
            <a:ext cx="228600" cy="8382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315774542 h 43185"/>
              <a:gd name="T4" fmla="*/ 0 w 21600"/>
              <a:gd name="T5" fmla="*/ 157942268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67" name="Text Box 43"/>
          <p:cNvSpPr txBox="1">
            <a:spLocks noChangeArrowheads="1"/>
          </p:cNvSpPr>
          <p:nvPr/>
        </p:nvSpPr>
        <p:spPr bwMode="auto">
          <a:xfrm>
            <a:off x="7010400" y="41910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Work it out!</a:t>
            </a:r>
          </a:p>
        </p:txBody>
      </p:sp>
      <p:pic>
        <p:nvPicPr>
          <p:cNvPr id="19476" name="Picture 45" descr="geo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7" name="Picture 46" descr="geo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7" grpId="0" animBg="1"/>
      <p:bldP spid="26655" grpId="0"/>
      <p:bldP spid="26666" grpId="0" animBg="1"/>
      <p:bldP spid="2666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800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work out the sum of a Geometric Sequence</a:t>
            </a: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7D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5562600" y="1600200"/>
            <a:ext cx="236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1295400" y="2362200"/>
          <a:ext cx="2071688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5" name="Equation" r:id="rId3" imgW="875920" imgH="444307" progId="Equation.DSMT4">
                  <p:embed/>
                </p:oleObj>
              </mc:Choice>
              <mc:Fallback>
                <p:oleObj name="Equation" r:id="rId3" imgW="875920" imgH="444307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62200"/>
                        <a:ext cx="2071688" cy="1046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724400" y="1905000"/>
            <a:ext cx="41148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value of n at which the sum of the following sequence is greater than 2,000,000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1 + 2 + 4 + 8… + … +</a:t>
            </a:r>
          </a:p>
        </p:txBody>
      </p:sp>
      <p:graphicFrame>
        <p:nvGraphicFramePr>
          <p:cNvPr id="20488" name="Object 11"/>
          <p:cNvGraphicFramePr>
            <a:graphicFrameLocks noChangeAspect="1"/>
          </p:cNvGraphicFramePr>
          <p:nvPr/>
        </p:nvGraphicFramePr>
        <p:xfrm>
          <a:off x="1676400" y="3581400"/>
          <a:ext cx="144145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6" name="Equation" r:id="rId5" imgW="609336" imgH="241195" progId="Equation.DSMT4">
                  <p:embed/>
                </p:oleObj>
              </mc:Choice>
              <mc:Fallback>
                <p:oleObj name="Equation" r:id="rId5" imgW="609336" imgH="24119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81400"/>
                        <a:ext cx="1441450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9" name="Rectangle 12"/>
          <p:cNvSpPr>
            <a:spLocks noChangeArrowheads="1"/>
          </p:cNvSpPr>
          <p:nvPr/>
        </p:nvSpPr>
        <p:spPr bwMode="auto">
          <a:xfrm>
            <a:off x="1219200" y="2209800"/>
            <a:ext cx="21336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7668" name="Object 20"/>
          <p:cNvGraphicFramePr>
            <a:graphicFrameLocks noChangeAspect="1"/>
          </p:cNvGraphicFramePr>
          <p:nvPr/>
        </p:nvGraphicFramePr>
        <p:xfrm>
          <a:off x="4476750" y="3181350"/>
          <a:ext cx="1309688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7" name="Equation" r:id="rId7" imgW="875920" imgH="444307" progId="Equation.DSMT4">
                  <p:embed/>
                </p:oleObj>
              </mc:Choice>
              <mc:Fallback>
                <p:oleObj name="Equation" r:id="rId7" imgW="875920" imgH="444307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3181350"/>
                        <a:ext cx="1309688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9" name="Object 21"/>
          <p:cNvGraphicFramePr>
            <a:graphicFrameLocks noChangeAspect="1"/>
          </p:cNvGraphicFramePr>
          <p:nvPr/>
        </p:nvGraphicFramePr>
        <p:xfrm>
          <a:off x="4476750" y="3943350"/>
          <a:ext cx="205105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8" name="Equation" r:id="rId8" imgW="1371600" imgH="444500" progId="Equation.DSMT4">
                  <p:embed/>
                </p:oleObj>
              </mc:Choice>
              <mc:Fallback>
                <p:oleObj name="Equation" r:id="rId8" imgW="1371600" imgH="4445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3943350"/>
                        <a:ext cx="205105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0" name="Object 22"/>
          <p:cNvGraphicFramePr>
            <a:graphicFrameLocks noChangeAspect="1"/>
          </p:cNvGraphicFramePr>
          <p:nvPr/>
        </p:nvGraphicFramePr>
        <p:xfrm>
          <a:off x="5486400" y="2743200"/>
          <a:ext cx="493713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9" name="Equation" r:id="rId10" imgW="329914" imgH="177646" progId="Equation.DSMT4">
                  <p:embed/>
                </p:oleObj>
              </mc:Choice>
              <mc:Fallback>
                <p:oleObj name="Equation" r:id="rId10" imgW="329914" imgH="17764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743200"/>
                        <a:ext cx="493713" cy="26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1" name="Object 23"/>
          <p:cNvGraphicFramePr>
            <a:graphicFrameLocks noChangeAspect="1"/>
          </p:cNvGraphicFramePr>
          <p:nvPr/>
        </p:nvGraphicFramePr>
        <p:xfrm>
          <a:off x="6248400" y="2743200"/>
          <a:ext cx="512763" cy="24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0" name="Equation" r:id="rId12" imgW="342603" imgH="164957" progId="Equation.DSMT4">
                  <p:embed/>
                </p:oleObj>
              </mc:Choice>
              <mc:Fallback>
                <p:oleObj name="Equation" r:id="rId12" imgW="342603" imgH="164957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743200"/>
                        <a:ext cx="512763" cy="24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2" name="Object 24"/>
          <p:cNvGraphicFramePr>
            <a:graphicFrameLocks noChangeAspect="1"/>
          </p:cNvGraphicFramePr>
          <p:nvPr/>
        </p:nvGraphicFramePr>
        <p:xfrm>
          <a:off x="7010400" y="2743200"/>
          <a:ext cx="512763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1" name="Equation" r:id="rId14" imgW="342603" imgH="177646" progId="Equation.DSMT4">
                  <p:embed/>
                </p:oleObj>
              </mc:Choice>
              <mc:Fallback>
                <p:oleObj name="Equation" r:id="rId14" imgW="342603" imgH="177646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743200"/>
                        <a:ext cx="512763" cy="26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3" name="Object 25"/>
          <p:cNvGraphicFramePr>
            <a:graphicFrameLocks noChangeAspect="1"/>
          </p:cNvGraphicFramePr>
          <p:nvPr/>
        </p:nvGraphicFramePr>
        <p:xfrm>
          <a:off x="4476750" y="4648200"/>
          <a:ext cx="20129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2" name="Equation" r:id="rId16" imgW="1346200" imgH="419100" progId="Equation.DSMT4">
                  <p:embed/>
                </p:oleObj>
              </mc:Choice>
              <mc:Fallback>
                <p:oleObj name="Equation" r:id="rId16" imgW="1346200" imgH="4191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4648200"/>
                        <a:ext cx="2012950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4" name="Object 26"/>
          <p:cNvGraphicFramePr>
            <a:graphicFrameLocks noChangeAspect="1"/>
          </p:cNvGraphicFramePr>
          <p:nvPr/>
        </p:nvGraphicFramePr>
        <p:xfrm>
          <a:off x="4552950" y="5410200"/>
          <a:ext cx="1862138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3" name="Equation" r:id="rId18" imgW="1244600" imgH="228600" progId="Equation.DSMT4">
                  <p:embed/>
                </p:oleObj>
              </mc:Choice>
              <mc:Fallback>
                <p:oleObj name="Equation" r:id="rId18" imgW="1244600" imgH="228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5410200"/>
                        <a:ext cx="1862138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5" name="Object 27"/>
          <p:cNvGraphicFramePr>
            <a:graphicFrameLocks noChangeAspect="1"/>
          </p:cNvGraphicFramePr>
          <p:nvPr/>
        </p:nvGraphicFramePr>
        <p:xfrm>
          <a:off x="4552950" y="5791200"/>
          <a:ext cx="1690688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4" name="Equation" r:id="rId20" imgW="1130300" imgH="228600" progId="Equation.DSMT4">
                  <p:embed/>
                </p:oleObj>
              </mc:Choice>
              <mc:Fallback>
                <p:oleObj name="Equation" r:id="rId20" imgW="1130300" imgH="2286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5791200"/>
                        <a:ext cx="1690688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6" name="Object 28"/>
          <p:cNvGraphicFramePr>
            <a:graphicFrameLocks noChangeAspect="1"/>
          </p:cNvGraphicFramePr>
          <p:nvPr/>
        </p:nvGraphicFramePr>
        <p:xfrm>
          <a:off x="4552950" y="6248400"/>
          <a:ext cx="14446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5" name="Equation" r:id="rId22" imgW="965200" imgH="228600" progId="Equation.DSMT4">
                  <p:embed/>
                </p:oleObj>
              </mc:Choice>
              <mc:Fallback>
                <p:oleObj name="Equation" r:id="rId22" imgW="965200" imgH="228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6248400"/>
                        <a:ext cx="1444625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7" name="Object 29"/>
          <p:cNvGraphicFramePr>
            <a:graphicFrameLocks noChangeAspect="1"/>
          </p:cNvGraphicFramePr>
          <p:nvPr/>
        </p:nvGraphicFramePr>
        <p:xfrm>
          <a:off x="285750" y="4419600"/>
          <a:ext cx="14446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6" name="Equation" r:id="rId24" imgW="965200" imgH="228600" progId="Equation.DSMT4">
                  <p:embed/>
                </p:oleObj>
              </mc:Choice>
              <mc:Fallback>
                <p:oleObj name="Equation" r:id="rId24" imgW="965200" imgH="2286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4419600"/>
                        <a:ext cx="1444625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8" name="Object 30"/>
          <p:cNvGraphicFramePr>
            <a:graphicFrameLocks noChangeAspect="1"/>
          </p:cNvGraphicFramePr>
          <p:nvPr/>
        </p:nvGraphicFramePr>
        <p:xfrm>
          <a:off x="285750" y="4876800"/>
          <a:ext cx="2338388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7" name="Equation" r:id="rId25" imgW="1562100" imgH="228600" progId="Equation.DSMT4">
                  <p:embed/>
                </p:oleObj>
              </mc:Choice>
              <mc:Fallback>
                <p:oleObj name="Equation" r:id="rId25" imgW="1562100" imgH="2286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4876800"/>
                        <a:ext cx="2338388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79" name="Object 31"/>
          <p:cNvGraphicFramePr>
            <a:graphicFrameLocks noChangeAspect="1"/>
          </p:cNvGraphicFramePr>
          <p:nvPr/>
        </p:nvGraphicFramePr>
        <p:xfrm>
          <a:off x="285750" y="5334000"/>
          <a:ext cx="2395538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8" name="Equation" r:id="rId27" imgW="1600200" imgH="203200" progId="Equation.DSMT4">
                  <p:embed/>
                </p:oleObj>
              </mc:Choice>
              <mc:Fallback>
                <p:oleObj name="Equation" r:id="rId27" imgW="1600200" imgH="2032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5334000"/>
                        <a:ext cx="2395538" cy="30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80" name="Object 32"/>
          <p:cNvGraphicFramePr>
            <a:graphicFrameLocks noChangeAspect="1"/>
          </p:cNvGraphicFramePr>
          <p:nvPr/>
        </p:nvGraphicFramePr>
        <p:xfrm>
          <a:off x="285750" y="5715000"/>
          <a:ext cx="1843088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9" name="Equation" r:id="rId29" imgW="1231366" imgH="418918" progId="Equation.DSMT4">
                  <p:embed/>
                </p:oleObj>
              </mc:Choice>
              <mc:Fallback>
                <p:oleObj name="Equation" r:id="rId29" imgW="1231366" imgH="418918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5715000"/>
                        <a:ext cx="1843088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81" name="Object 33"/>
          <p:cNvGraphicFramePr>
            <a:graphicFrameLocks noChangeAspect="1"/>
          </p:cNvGraphicFramePr>
          <p:nvPr/>
        </p:nvGraphicFramePr>
        <p:xfrm>
          <a:off x="285750" y="6400800"/>
          <a:ext cx="817563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0" name="Equation" r:id="rId31" imgW="545626" imgH="177646" progId="Equation.DSMT4">
                  <p:embed/>
                </p:oleObj>
              </mc:Choice>
              <mc:Fallback>
                <p:oleObj name="Equation" r:id="rId31" imgW="545626" imgH="177646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6400800"/>
                        <a:ext cx="817563" cy="26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82" name="Object 34"/>
          <p:cNvGraphicFramePr>
            <a:graphicFrameLocks noChangeAspect="1"/>
          </p:cNvGraphicFramePr>
          <p:nvPr/>
        </p:nvGraphicFramePr>
        <p:xfrm>
          <a:off x="1371600" y="6400800"/>
          <a:ext cx="627063" cy="26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1" name="Equation" r:id="rId33" imgW="418918" imgH="177723" progId="Equation.DSMT4">
                  <p:embed/>
                </p:oleObj>
              </mc:Choice>
              <mc:Fallback>
                <p:oleObj name="Equation" r:id="rId33" imgW="418918" imgH="177723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6400800"/>
                        <a:ext cx="627063" cy="26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83" name="Arc 35"/>
          <p:cNvSpPr>
            <a:spLocks/>
          </p:cNvSpPr>
          <p:nvPr/>
        </p:nvSpPr>
        <p:spPr bwMode="auto">
          <a:xfrm>
            <a:off x="6610350" y="3562350"/>
            <a:ext cx="228600" cy="6858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172952408 h 43185"/>
              <a:gd name="T4" fmla="*/ 0 w 21600"/>
              <a:gd name="T5" fmla="*/ 86506210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84" name="Text Box 36"/>
          <p:cNvSpPr txBox="1">
            <a:spLocks noChangeArrowheads="1"/>
          </p:cNvSpPr>
          <p:nvPr/>
        </p:nvSpPr>
        <p:spPr bwMode="auto">
          <a:xfrm>
            <a:off x="6838950" y="3562350"/>
            <a:ext cx="1752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sum must be above 2,000,000</a:t>
            </a:r>
          </a:p>
        </p:txBody>
      </p:sp>
      <p:sp>
        <p:nvSpPr>
          <p:cNvPr id="27685" name="Arc 37"/>
          <p:cNvSpPr>
            <a:spLocks/>
          </p:cNvSpPr>
          <p:nvPr/>
        </p:nvSpPr>
        <p:spPr bwMode="auto">
          <a:xfrm>
            <a:off x="6610350" y="4248150"/>
            <a:ext cx="228600" cy="6858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172952408 h 43185"/>
              <a:gd name="T4" fmla="*/ 0 w 21600"/>
              <a:gd name="T5" fmla="*/ 86506210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86" name="Arc 38"/>
          <p:cNvSpPr>
            <a:spLocks/>
          </p:cNvSpPr>
          <p:nvPr/>
        </p:nvSpPr>
        <p:spPr bwMode="auto">
          <a:xfrm>
            <a:off x="6610350" y="4953000"/>
            <a:ext cx="228600" cy="6096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121469996 h 43185"/>
              <a:gd name="T4" fmla="*/ 0 w 21600"/>
              <a:gd name="T5" fmla="*/ 60756122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87" name="Arc 39"/>
          <p:cNvSpPr>
            <a:spLocks/>
          </p:cNvSpPr>
          <p:nvPr/>
        </p:nvSpPr>
        <p:spPr bwMode="auto">
          <a:xfrm>
            <a:off x="6610350" y="5562600"/>
            <a:ext cx="228600" cy="4572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51245159 h 43185"/>
              <a:gd name="T4" fmla="*/ 0 w 21600"/>
              <a:gd name="T5" fmla="*/ 25631436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88" name="Arc 40"/>
          <p:cNvSpPr>
            <a:spLocks/>
          </p:cNvSpPr>
          <p:nvPr/>
        </p:nvSpPr>
        <p:spPr bwMode="auto">
          <a:xfrm>
            <a:off x="6629400" y="6019800"/>
            <a:ext cx="228600" cy="4572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51245159 h 43185"/>
              <a:gd name="T4" fmla="*/ 0 w 21600"/>
              <a:gd name="T5" fmla="*/ 25631436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89" name="Arc 41"/>
          <p:cNvSpPr>
            <a:spLocks/>
          </p:cNvSpPr>
          <p:nvPr/>
        </p:nvSpPr>
        <p:spPr bwMode="auto">
          <a:xfrm>
            <a:off x="2724150" y="4572000"/>
            <a:ext cx="228600" cy="4572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51245159 h 43185"/>
              <a:gd name="T4" fmla="*/ 0 w 21600"/>
              <a:gd name="T5" fmla="*/ 25631436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90" name="Arc 42"/>
          <p:cNvSpPr>
            <a:spLocks/>
          </p:cNvSpPr>
          <p:nvPr/>
        </p:nvSpPr>
        <p:spPr bwMode="auto">
          <a:xfrm>
            <a:off x="2724150" y="5029200"/>
            <a:ext cx="228600" cy="4572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51245159 h 43185"/>
              <a:gd name="T4" fmla="*/ 0 w 21600"/>
              <a:gd name="T5" fmla="*/ 25631436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91" name="Arc 43"/>
          <p:cNvSpPr>
            <a:spLocks/>
          </p:cNvSpPr>
          <p:nvPr/>
        </p:nvSpPr>
        <p:spPr bwMode="auto">
          <a:xfrm>
            <a:off x="2724150" y="5486400"/>
            <a:ext cx="228600" cy="5334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81375410 h 43185"/>
              <a:gd name="T4" fmla="*/ 0 w 21600"/>
              <a:gd name="T5" fmla="*/ 40701897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92" name="Arc 44"/>
          <p:cNvSpPr>
            <a:spLocks/>
          </p:cNvSpPr>
          <p:nvPr/>
        </p:nvSpPr>
        <p:spPr bwMode="auto">
          <a:xfrm>
            <a:off x="2724150" y="6019800"/>
            <a:ext cx="228600" cy="5334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81375410 h 43185"/>
              <a:gd name="T4" fmla="*/ 0 w 21600"/>
              <a:gd name="T5" fmla="*/ 40701897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93" name="Text Box 45"/>
          <p:cNvSpPr txBox="1">
            <a:spLocks noChangeArrowheads="1"/>
          </p:cNvSpPr>
          <p:nvPr/>
        </p:nvSpPr>
        <p:spPr bwMode="auto">
          <a:xfrm>
            <a:off x="6762750" y="4400550"/>
            <a:ext cx="175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</a:t>
            </a:r>
          </a:p>
        </p:txBody>
      </p:sp>
      <p:sp>
        <p:nvSpPr>
          <p:cNvPr id="27694" name="Text Box 46"/>
          <p:cNvSpPr txBox="1">
            <a:spLocks noChangeArrowheads="1"/>
          </p:cNvSpPr>
          <p:nvPr/>
        </p:nvSpPr>
        <p:spPr bwMode="auto">
          <a:xfrm>
            <a:off x="6915150" y="4953000"/>
            <a:ext cx="1752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-1 (and reverse the sign)</a:t>
            </a:r>
          </a:p>
        </p:txBody>
      </p:sp>
      <p:sp>
        <p:nvSpPr>
          <p:cNvPr id="27695" name="Text Box 47"/>
          <p:cNvSpPr txBox="1">
            <a:spLocks noChangeArrowheads="1"/>
          </p:cNvSpPr>
          <p:nvPr/>
        </p:nvSpPr>
        <p:spPr bwMode="auto">
          <a:xfrm>
            <a:off x="6915150" y="56388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Subtract 1</a:t>
            </a:r>
          </a:p>
        </p:txBody>
      </p:sp>
      <p:sp>
        <p:nvSpPr>
          <p:cNvPr id="27696" name="Text Box 48"/>
          <p:cNvSpPr txBox="1">
            <a:spLocks noChangeArrowheads="1"/>
          </p:cNvSpPr>
          <p:nvPr/>
        </p:nvSpPr>
        <p:spPr bwMode="auto">
          <a:xfrm>
            <a:off x="6877050" y="6019800"/>
            <a:ext cx="1828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-1 (and reverse the sign)</a:t>
            </a:r>
          </a:p>
        </p:txBody>
      </p:sp>
      <p:sp>
        <p:nvSpPr>
          <p:cNvPr id="27697" name="Text Box 49"/>
          <p:cNvSpPr txBox="1">
            <a:spLocks noChangeArrowheads="1"/>
          </p:cNvSpPr>
          <p:nvPr/>
        </p:nvSpPr>
        <p:spPr bwMode="auto">
          <a:xfrm>
            <a:off x="2952750" y="46482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Take logs</a:t>
            </a:r>
          </a:p>
        </p:txBody>
      </p:sp>
      <p:sp>
        <p:nvSpPr>
          <p:cNvPr id="27698" name="Text Box 50"/>
          <p:cNvSpPr txBox="1">
            <a:spLocks noChangeArrowheads="1"/>
          </p:cNvSpPr>
          <p:nvPr/>
        </p:nvSpPr>
        <p:spPr bwMode="auto">
          <a:xfrm>
            <a:off x="2952750" y="51054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power law</a:t>
            </a:r>
          </a:p>
        </p:txBody>
      </p:sp>
      <p:sp>
        <p:nvSpPr>
          <p:cNvPr id="27699" name="Text Box 51"/>
          <p:cNvSpPr txBox="1">
            <a:spLocks noChangeArrowheads="1"/>
          </p:cNvSpPr>
          <p:nvPr/>
        </p:nvSpPr>
        <p:spPr bwMode="auto">
          <a:xfrm>
            <a:off x="2800350" y="54864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log(2)</a:t>
            </a:r>
          </a:p>
        </p:txBody>
      </p:sp>
      <p:sp>
        <p:nvSpPr>
          <p:cNvPr id="27700" name="Text Box 52"/>
          <p:cNvSpPr txBox="1">
            <a:spLocks noChangeArrowheads="1"/>
          </p:cNvSpPr>
          <p:nvPr/>
        </p:nvSpPr>
        <p:spPr bwMode="auto">
          <a:xfrm>
            <a:off x="2952750" y="60198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Work out the RHS</a:t>
            </a:r>
          </a:p>
        </p:txBody>
      </p:sp>
      <p:pic>
        <p:nvPicPr>
          <p:cNvPr id="20523" name="Picture 53" descr="geo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4" name="Picture 54" descr="geo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7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7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7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7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7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7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7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83" grpId="0" animBg="1"/>
      <p:bldP spid="27684" grpId="0"/>
      <p:bldP spid="27685" grpId="0" animBg="1"/>
      <p:bldP spid="27686" grpId="0" animBg="1"/>
      <p:bldP spid="27687" grpId="0" animBg="1"/>
      <p:bldP spid="27688" grpId="0" animBg="1"/>
      <p:bldP spid="27689" grpId="0" animBg="1"/>
      <p:bldP spid="27690" grpId="0" animBg="1"/>
      <p:bldP spid="27691" grpId="0" animBg="1"/>
      <p:bldP spid="27692" grpId="0" animBg="1"/>
      <p:bldP spid="27693" grpId="0"/>
      <p:bldP spid="27694" grpId="0"/>
      <p:bldP spid="27695" grpId="0"/>
      <p:bldP spid="27696" grpId="0"/>
      <p:bldP spid="27697" grpId="0"/>
      <p:bldP spid="27698" grpId="0"/>
      <p:bldP spid="27699" grpId="0"/>
      <p:bldP spid="277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Introduction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400" smtClean="0">
                <a:latin typeface="Comic Sans MS" pitchFamily="66" charset="0"/>
              </a:rPr>
              <a:t>In Core 1 you learn about Arithmetic Sequences, where the pattern is based around an addition/subtraction rule</a:t>
            </a:r>
          </a:p>
          <a:p>
            <a:pPr eaLnBrk="1" hangingPunct="1">
              <a:lnSpc>
                <a:spcPct val="90000"/>
              </a:lnSpc>
            </a:pPr>
            <a:endParaRPr lang="en-GB" altLang="en-US" sz="24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400" smtClean="0">
                <a:latin typeface="Comic Sans MS" pitchFamily="66" charset="0"/>
              </a:rPr>
              <a:t>For example, a sequence with a common difference of 2 (5, 7, 9, 11…) is an Arithmetic Sequence</a:t>
            </a:r>
          </a:p>
          <a:p>
            <a:pPr eaLnBrk="1" hangingPunct="1">
              <a:lnSpc>
                <a:spcPct val="90000"/>
              </a:lnSpc>
            </a:pPr>
            <a:endParaRPr lang="en-GB" altLang="en-US" sz="24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400" smtClean="0">
                <a:latin typeface="Comic Sans MS" pitchFamily="66" charset="0"/>
              </a:rPr>
              <a:t>This Chapter focuses on sequences where the pattern is based around multiplication or division</a:t>
            </a:r>
          </a:p>
          <a:p>
            <a:pPr eaLnBrk="1" hangingPunct="1">
              <a:lnSpc>
                <a:spcPct val="90000"/>
              </a:lnSpc>
            </a:pPr>
            <a:endParaRPr lang="en-GB" altLang="en-US" sz="24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400" smtClean="0">
                <a:latin typeface="Comic Sans MS" pitchFamily="66" charset="0"/>
              </a:rPr>
              <a:t>A sequence such as 2, 4, 8, 16, 32 is known as a </a:t>
            </a:r>
            <a:r>
              <a:rPr lang="en-GB" altLang="en-US" sz="2400" b="1" u="sng" smtClean="0">
                <a:latin typeface="Comic Sans MS" pitchFamily="66" charset="0"/>
              </a:rPr>
              <a:t>Geometric Sequence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800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work out the sum of a Geometric Sequence</a:t>
            </a: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7D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5562600" y="1600200"/>
            <a:ext cx="236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1295400" y="2362200"/>
          <a:ext cx="2071688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5" name="Equation" r:id="rId3" imgW="875920" imgH="444307" progId="Equation.DSMT4">
                  <p:embed/>
                </p:oleObj>
              </mc:Choice>
              <mc:Fallback>
                <p:oleObj name="Equation" r:id="rId3" imgW="875920" imgH="444307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62200"/>
                        <a:ext cx="2071688" cy="1046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4724400" y="1905000"/>
            <a:ext cx="411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value of the following:</a:t>
            </a:r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1676400" y="3581400"/>
          <a:ext cx="144145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6" name="Equation" r:id="rId5" imgW="609336" imgH="241195" progId="Equation.DSMT4">
                  <p:embed/>
                </p:oleObj>
              </mc:Choice>
              <mc:Fallback>
                <p:oleObj name="Equation" r:id="rId5" imgW="609336" imgH="241195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81400"/>
                        <a:ext cx="1441450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1219200" y="2209800"/>
            <a:ext cx="21336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8715" name="Object 43"/>
          <p:cNvGraphicFramePr>
            <a:graphicFrameLocks noChangeAspect="1"/>
          </p:cNvGraphicFramePr>
          <p:nvPr/>
        </p:nvGraphicFramePr>
        <p:xfrm>
          <a:off x="6096000" y="2209800"/>
          <a:ext cx="11430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Equation" r:id="rId7" imgW="660113" imgH="431613" progId="Equation.DSMT4">
                  <p:embed/>
                </p:oleObj>
              </mc:Choice>
              <mc:Fallback>
                <p:oleObj name="Equation" r:id="rId7" imgW="660113" imgH="431613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209800"/>
                        <a:ext cx="11430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16" name="Line 44"/>
          <p:cNvSpPr>
            <a:spLocks noChangeShapeType="1"/>
          </p:cNvSpPr>
          <p:nvPr/>
        </p:nvSpPr>
        <p:spPr bwMode="auto">
          <a:xfrm flipV="1">
            <a:off x="5334000" y="2895600"/>
            <a:ext cx="6858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17" name="Text Box 45"/>
          <p:cNvSpPr txBox="1">
            <a:spLocks noChangeArrowheads="1"/>
          </p:cNvSpPr>
          <p:nvPr/>
        </p:nvSpPr>
        <p:spPr bwMode="auto">
          <a:xfrm>
            <a:off x="3810000" y="2895600"/>
            <a:ext cx="1676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value or r to put in for the </a:t>
            </a:r>
            <a:r>
              <a:rPr lang="en-GB" altLang="en-US" sz="1400" u="sng">
                <a:solidFill>
                  <a:srgbClr val="FF0000"/>
                </a:solidFill>
                <a:latin typeface="Comic Sans MS" pitchFamily="66" charset="0"/>
              </a:rPr>
              <a:t>first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number</a:t>
            </a:r>
          </a:p>
        </p:txBody>
      </p:sp>
      <p:sp>
        <p:nvSpPr>
          <p:cNvPr id="28718" name="Line 46"/>
          <p:cNvSpPr>
            <a:spLocks noChangeShapeType="1"/>
          </p:cNvSpPr>
          <p:nvPr/>
        </p:nvSpPr>
        <p:spPr bwMode="auto">
          <a:xfrm flipV="1">
            <a:off x="5410200" y="2362200"/>
            <a:ext cx="685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19" name="Text Box 47"/>
          <p:cNvSpPr txBox="1">
            <a:spLocks noChangeArrowheads="1"/>
          </p:cNvSpPr>
          <p:nvPr/>
        </p:nvSpPr>
        <p:spPr bwMode="auto">
          <a:xfrm>
            <a:off x="3810000" y="2133600"/>
            <a:ext cx="1676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value or r to put in for the </a:t>
            </a:r>
            <a:r>
              <a:rPr lang="en-GB" altLang="en-US" sz="1400" u="sng">
                <a:solidFill>
                  <a:srgbClr val="FF0000"/>
                </a:solidFill>
                <a:latin typeface="Comic Sans MS" pitchFamily="66" charset="0"/>
              </a:rPr>
              <a:t>last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number</a:t>
            </a:r>
          </a:p>
        </p:txBody>
      </p:sp>
      <p:sp>
        <p:nvSpPr>
          <p:cNvPr id="28720" name="Text Box 48"/>
          <p:cNvSpPr txBox="1">
            <a:spLocks noChangeArrowheads="1"/>
          </p:cNvSpPr>
          <p:nvPr/>
        </p:nvSpPr>
        <p:spPr bwMode="auto">
          <a:xfrm>
            <a:off x="7620000" y="2209800"/>
            <a:ext cx="13716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formula of the sequence…</a:t>
            </a:r>
          </a:p>
        </p:txBody>
      </p:sp>
      <p:sp>
        <p:nvSpPr>
          <p:cNvPr id="28721" name="Line 49"/>
          <p:cNvSpPr>
            <a:spLocks noChangeShapeType="1"/>
          </p:cNvSpPr>
          <p:nvPr/>
        </p:nvSpPr>
        <p:spPr bwMode="auto">
          <a:xfrm flipH="1" flipV="1">
            <a:off x="7315200" y="2590800"/>
            <a:ext cx="60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22" name="Text Box 50"/>
          <p:cNvSpPr txBox="1">
            <a:spLocks noChangeArrowheads="1"/>
          </p:cNvSpPr>
          <p:nvPr/>
        </p:nvSpPr>
        <p:spPr bwMode="auto">
          <a:xfrm>
            <a:off x="5105400" y="3581400"/>
            <a:ext cx="3886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Work out the first, second and last terms…</a:t>
            </a:r>
          </a:p>
        </p:txBody>
      </p:sp>
      <p:graphicFrame>
        <p:nvGraphicFramePr>
          <p:cNvPr id="28723" name="Object 51"/>
          <p:cNvGraphicFramePr>
            <a:graphicFrameLocks noChangeAspect="1"/>
          </p:cNvGraphicFramePr>
          <p:nvPr/>
        </p:nvGraphicFramePr>
        <p:xfrm>
          <a:off x="5791200" y="3886200"/>
          <a:ext cx="22098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8" name="Equation" r:id="rId9" imgW="1396394" imgH="203112" progId="Equation.DSMT4">
                  <p:embed/>
                </p:oleObj>
              </mc:Choice>
              <mc:Fallback>
                <p:oleObj name="Equation" r:id="rId9" imgW="1396394" imgH="203112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886200"/>
                        <a:ext cx="2209800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4" name="Object 52"/>
          <p:cNvGraphicFramePr>
            <a:graphicFrameLocks noChangeAspect="1"/>
          </p:cNvGraphicFramePr>
          <p:nvPr/>
        </p:nvGraphicFramePr>
        <p:xfrm>
          <a:off x="5943600" y="4267200"/>
          <a:ext cx="5619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9" name="Equation" r:id="rId11" imgW="355138" imgH="177569" progId="Equation.DSMT4">
                  <p:embed/>
                </p:oleObj>
              </mc:Choice>
              <mc:Fallback>
                <p:oleObj name="Equation" r:id="rId11" imgW="355138" imgH="177569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267200"/>
                        <a:ext cx="5619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5" name="Object 53"/>
          <p:cNvGraphicFramePr>
            <a:graphicFrameLocks noChangeAspect="1"/>
          </p:cNvGraphicFramePr>
          <p:nvPr/>
        </p:nvGraphicFramePr>
        <p:xfrm>
          <a:off x="6629400" y="4267200"/>
          <a:ext cx="54133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0" name="Equation" r:id="rId13" imgW="342603" imgH="164957" progId="Equation.DSMT4">
                  <p:embed/>
                </p:oleObj>
              </mc:Choice>
              <mc:Fallback>
                <p:oleObj name="Equation" r:id="rId13" imgW="342603" imgH="164957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267200"/>
                        <a:ext cx="541338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6" name="Object 54"/>
          <p:cNvGraphicFramePr>
            <a:graphicFrameLocks noChangeAspect="1"/>
          </p:cNvGraphicFramePr>
          <p:nvPr/>
        </p:nvGraphicFramePr>
        <p:xfrm>
          <a:off x="7239000" y="4267200"/>
          <a:ext cx="661988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1" name="Equation" r:id="rId15" imgW="418918" imgH="177723" progId="Equation.DSMT4">
                  <p:embed/>
                </p:oleObj>
              </mc:Choice>
              <mc:Fallback>
                <p:oleObj name="Equation" r:id="rId15" imgW="418918" imgH="177723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267200"/>
                        <a:ext cx="661988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7" name="Object 55"/>
          <p:cNvGraphicFramePr>
            <a:graphicFrameLocks noChangeAspect="1"/>
          </p:cNvGraphicFramePr>
          <p:nvPr/>
        </p:nvGraphicFramePr>
        <p:xfrm>
          <a:off x="4343400" y="4648200"/>
          <a:ext cx="13716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Equation" r:id="rId17" imgW="875920" imgH="444307" progId="Equation.DSMT4">
                  <p:embed/>
                </p:oleObj>
              </mc:Choice>
              <mc:Fallback>
                <p:oleObj name="Equation" r:id="rId17" imgW="875920" imgH="444307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648200"/>
                        <a:ext cx="137160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8" name="Object 56"/>
          <p:cNvGraphicFramePr>
            <a:graphicFrameLocks noChangeAspect="1"/>
          </p:cNvGraphicFramePr>
          <p:nvPr/>
        </p:nvGraphicFramePr>
        <p:xfrm>
          <a:off x="4343400" y="5410200"/>
          <a:ext cx="1411288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3" name="Equation" r:id="rId18" imgW="901309" imgH="444307" progId="Equation.DSMT4">
                  <p:embed/>
                </p:oleObj>
              </mc:Choice>
              <mc:Fallback>
                <p:oleObj name="Equation" r:id="rId18" imgW="901309" imgH="444307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410200"/>
                        <a:ext cx="1411288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9" name="Object 57"/>
          <p:cNvGraphicFramePr>
            <a:graphicFrameLocks noChangeAspect="1"/>
          </p:cNvGraphicFramePr>
          <p:nvPr/>
        </p:nvGraphicFramePr>
        <p:xfrm>
          <a:off x="4343400" y="6324600"/>
          <a:ext cx="10144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Equation" r:id="rId20" imgW="647700" imgH="228600" progId="Equation.DSMT4">
                  <p:embed/>
                </p:oleObj>
              </mc:Choice>
              <mc:Fallback>
                <p:oleObj name="Equation" r:id="rId20" imgW="647700" imgH="22860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6324600"/>
                        <a:ext cx="101441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30" name="Arc 58"/>
          <p:cNvSpPr>
            <a:spLocks/>
          </p:cNvSpPr>
          <p:nvPr/>
        </p:nvSpPr>
        <p:spPr bwMode="auto">
          <a:xfrm>
            <a:off x="5867400" y="5029200"/>
            <a:ext cx="228600" cy="7620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237246093 h 43185"/>
              <a:gd name="T4" fmla="*/ 0 w 21600"/>
              <a:gd name="T5" fmla="*/ 118664142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731" name="Text Box 59"/>
          <p:cNvSpPr txBox="1">
            <a:spLocks noChangeArrowheads="1"/>
          </p:cNvSpPr>
          <p:nvPr/>
        </p:nvSpPr>
        <p:spPr bwMode="auto">
          <a:xfrm>
            <a:off x="6096000" y="5257800"/>
            <a:ext cx="1276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Substitute</a:t>
            </a:r>
          </a:p>
        </p:txBody>
      </p:sp>
      <p:sp>
        <p:nvSpPr>
          <p:cNvPr id="28732" name="Arc 60"/>
          <p:cNvSpPr>
            <a:spLocks/>
          </p:cNvSpPr>
          <p:nvPr/>
        </p:nvSpPr>
        <p:spPr bwMode="auto">
          <a:xfrm>
            <a:off x="5867400" y="5791200"/>
            <a:ext cx="228600" cy="762000"/>
          </a:xfrm>
          <a:custGeom>
            <a:avLst/>
            <a:gdLst>
              <a:gd name="T0" fmla="*/ 0 w 21600"/>
              <a:gd name="T1" fmla="*/ 0 h 43185"/>
              <a:gd name="T2" fmla="*/ 943547 w 21600"/>
              <a:gd name="T3" fmla="*/ 237246093 h 43185"/>
              <a:gd name="T4" fmla="*/ 0 w 21600"/>
              <a:gd name="T5" fmla="*/ 118664142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9"/>
                  <a:pt x="12407" y="42757"/>
                  <a:pt x="796" y="4318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733" name="Text Box 61"/>
          <p:cNvSpPr txBox="1">
            <a:spLocks noChangeArrowheads="1"/>
          </p:cNvSpPr>
          <p:nvPr/>
        </p:nvSpPr>
        <p:spPr bwMode="auto">
          <a:xfrm>
            <a:off x="6096000" y="6019800"/>
            <a:ext cx="1276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Work it out!</a:t>
            </a:r>
          </a:p>
        </p:txBody>
      </p:sp>
      <p:pic>
        <p:nvPicPr>
          <p:cNvPr id="21533" name="Picture 62" descr="geo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4" name="Picture 63" descr="geo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16" grpId="0" animBg="1"/>
      <p:bldP spid="28717" grpId="0"/>
      <p:bldP spid="28718" grpId="0" animBg="1"/>
      <p:bldP spid="28719" grpId="0"/>
      <p:bldP spid="28720" grpId="0"/>
      <p:bldP spid="28721" grpId="0" animBg="1"/>
      <p:bldP spid="28722" grpId="0"/>
      <p:bldP spid="28730" grpId="0" animBg="1"/>
      <p:bldP spid="28731" grpId="0"/>
      <p:bldP spid="28732" grpId="0" animBg="1"/>
      <p:bldP spid="2873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99"/>
                    </a:gs>
                    <a:gs pos="100000">
                      <a:srgbClr val="0033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7E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800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work out the sum to infinity of a Geometric Sequence</a:t>
            </a: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Consider the sequence with the following formula: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7E</a:t>
            </a:r>
          </a:p>
        </p:txBody>
      </p:sp>
      <p:graphicFrame>
        <p:nvGraphicFramePr>
          <p:cNvPr id="23557" name="Object 6"/>
          <p:cNvGraphicFramePr>
            <a:graphicFrameLocks noChangeAspect="1"/>
          </p:cNvGraphicFramePr>
          <p:nvPr/>
        </p:nvGraphicFramePr>
        <p:xfrm>
          <a:off x="1828800" y="2895600"/>
          <a:ext cx="9906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name="Equation" r:id="rId3" imgW="558558" imgH="393529" progId="Equation.DSMT4">
                  <p:embed/>
                </p:oleObj>
              </mc:Choice>
              <mc:Fallback>
                <p:oleObj name="Equation" r:id="rId3" imgW="558558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95600"/>
                        <a:ext cx="99060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304800" y="3733800"/>
          <a:ext cx="28003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0" name="Equation" r:id="rId5" imgW="1866090" imgH="393529" progId="Equation.DSMT4">
                  <p:embed/>
                </p:oleObj>
              </mc:Choice>
              <mc:Fallback>
                <p:oleObj name="Equation" r:id="rId5" imgW="1866090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733800"/>
                        <a:ext cx="280035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304800" y="4495800"/>
          <a:ext cx="27241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1" name="Equation" r:id="rId7" imgW="1816100" imgH="203200" progId="Equation.DSMT4">
                  <p:embed/>
                </p:oleObj>
              </mc:Choice>
              <mc:Fallback>
                <p:oleObj name="Equation" r:id="rId7" imgW="1816100" imgH="203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495800"/>
                        <a:ext cx="2724150" cy="30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304800" y="5029200"/>
          <a:ext cx="7620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2" name="Equation" r:id="rId9" imgW="508000" imgH="228600" progId="Equation.DSMT4">
                  <p:embed/>
                </p:oleObj>
              </mc:Choice>
              <mc:Fallback>
                <p:oleObj name="Equation" r:id="rId9" imgW="5080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029200"/>
                        <a:ext cx="76200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304800" y="5410200"/>
          <a:ext cx="89535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3" name="Equation" r:id="rId11" imgW="596900" imgH="228600" progId="Equation.DSMT4">
                  <p:embed/>
                </p:oleObj>
              </mc:Choice>
              <mc:Fallback>
                <p:oleObj name="Equation" r:id="rId11" imgW="59690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410200"/>
                        <a:ext cx="89535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304800" y="5791200"/>
          <a:ext cx="100965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4" name="Equation" r:id="rId13" imgW="672808" imgH="228501" progId="Equation.DSMT4">
                  <p:embed/>
                </p:oleObj>
              </mc:Choice>
              <mc:Fallback>
                <p:oleObj name="Equation" r:id="rId13" imgW="672808" imgH="22850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791200"/>
                        <a:ext cx="100965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304800" y="6172200"/>
          <a:ext cx="12954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5" name="Equation" r:id="rId15" imgW="863225" imgH="228501" progId="Equation.DSMT4">
                  <p:embed/>
                </p:oleObj>
              </mc:Choice>
              <mc:Fallback>
                <p:oleObj name="Equation" r:id="rId15" imgW="863225" imgH="228501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6172200"/>
                        <a:ext cx="1295400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9" name="Arc 13"/>
          <p:cNvSpPr>
            <a:spLocks/>
          </p:cNvSpPr>
          <p:nvPr/>
        </p:nvSpPr>
        <p:spPr bwMode="auto">
          <a:xfrm>
            <a:off x="3276600" y="3276600"/>
            <a:ext cx="228600" cy="838200"/>
          </a:xfrm>
          <a:custGeom>
            <a:avLst/>
            <a:gdLst>
              <a:gd name="T0" fmla="*/ 0 w 21600"/>
              <a:gd name="T1" fmla="*/ 0 h 43185"/>
              <a:gd name="T2" fmla="*/ 964935 w 21600"/>
              <a:gd name="T3" fmla="*/ 315774542 h 43185"/>
              <a:gd name="T4" fmla="*/ 0 w 21600"/>
              <a:gd name="T5" fmla="*/ 157942268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0" name="Arc 14"/>
          <p:cNvSpPr>
            <a:spLocks/>
          </p:cNvSpPr>
          <p:nvPr/>
        </p:nvSpPr>
        <p:spPr bwMode="auto">
          <a:xfrm>
            <a:off x="3276600" y="4114800"/>
            <a:ext cx="228600" cy="533400"/>
          </a:xfrm>
          <a:custGeom>
            <a:avLst/>
            <a:gdLst>
              <a:gd name="T0" fmla="*/ 0 w 21600"/>
              <a:gd name="T1" fmla="*/ 0 h 43185"/>
              <a:gd name="T2" fmla="*/ 964935 w 21600"/>
              <a:gd name="T3" fmla="*/ 81375410 h 43185"/>
              <a:gd name="T4" fmla="*/ 0 w 21600"/>
              <a:gd name="T5" fmla="*/ 40701897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3429000" y="3429000"/>
            <a:ext cx="1143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First 4 terms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3429000" y="4114800"/>
            <a:ext cx="1143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As Decimals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1295400" y="5029200"/>
            <a:ext cx="1981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Sum of 1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st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1524000" y="5410200"/>
            <a:ext cx="2667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Sum of 1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st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and 2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nd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terms</a:t>
            </a: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1600200" y="5791200"/>
            <a:ext cx="2514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Sum of 1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st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to 3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rd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terms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1752600" y="6172200"/>
            <a:ext cx="2514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Sum of 1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st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to 4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terms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5791200" y="2286000"/>
            <a:ext cx="19812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This sequence CONVERGES to 0.1 recurring…</a:t>
            </a:r>
          </a:p>
        </p:txBody>
      </p:sp>
      <p:graphicFrame>
        <p:nvGraphicFramePr>
          <p:cNvPr id="29720" name="Object 24"/>
          <p:cNvGraphicFramePr>
            <a:graphicFrameLocks noChangeAspect="1"/>
          </p:cNvGraphicFramePr>
          <p:nvPr/>
        </p:nvGraphicFramePr>
        <p:xfrm>
          <a:off x="6400800" y="3352800"/>
          <a:ext cx="7524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6" name="Equation" r:id="rId17" imgW="444307" imgH="393529" progId="Equation.DSMT4">
                  <p:embed/>
                </p:oleObj>
              </mc:Choice>
              <mc:Fallback>
                <p:oleObj name="Equation" r:id="rId17" imgW="444307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352800"/>
                        <a:ext cx="752475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21" name="Line 25"/>
          <p:cNvSpPr>
            <a:spLocks noChangeShapeType="1"/>
          </p:cNvSpPr>
          <p:nvPr/>
        </p:nvSpPr>
        <p:spPr bwMode="auto">
          <a:xfrm>
            <a:off x="5562600" y="3657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5562600" y="4267200"/>
            <a:ext cx="25908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 Sequence will converge if the common ratio, r is between -1 and 1.</a:t>
            </a:r>
          </a:p>
        </p:txBody>
      </p:sp>
      <p:graphicFrame>
        <p:nvGraphicFramePr>
          <p:cNvPr id="29723" name="Object 27"/>
          <p:cNvGraphicFramePr>
            <a:graphicFrameLocks noChangeAspect="1"/>
          </p:cNvGraphicFramePr>
          <p:nvPr/>
        </p:nvGraphicFramePr>
        <p:xfrm>
          <a:off x="6248400" y="5562600"/>
          <a:ext cx="12319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7" name="Equation" r:id="rId19" imgW="609336" imgH="165028" progId="Equation.DSMT4">
                  <p:embed/>
                </p:oleObj>
              </mc:Choice>
              <mc:Fallback>
                <p:oleObj name="Equation" r:id="rId19" imgW="609336" imgH="165028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5562600"/>
                        <a:ext cx="12319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77" name="Picture 28" descr="geo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8" name="Picture 29" descr="geo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9" grpId="0" animBg="1"/>
      <p:bldP spid="29710" grpId="0" animBg="1"/>
      <p:bldP spid="29711" grpId="0"/>
      <p:bldP spid="29712" grpId="0"/>
      <p:bldP spid="29714" grpId="0"/>
      <p:bldP spid="29715" grpId="0"/>
      <p:bldP spid="29716" grpId="0"/>
      <p:bldP spid="29717" grpId="0"/>
      <p:bldP spid="29718" grpId="0"/>
      <p:bldP spid="29721" grpId="0" animBg="1"/>
      <p:bldP spid="2972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800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work out the sum to infinity of a Geometric Sequence</a:t>
            </a: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7E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562600" y="1600200"/>
            <a:ext cx="236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600200" y="2514600"/>
          <a:ext cx="1320800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Equation" r:id="rId3" imgW="634725" imgH="393529" progId="Equation.DSMT4">
                  <p:embed/>
                </p:oleObj>
              </mc:Choice>
              <mc:Fallback>
                <p:oleObj name="Equation" r:id="rId3" imgW="634725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514600"/>
                        <a:ext cx="1320800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648200" y="1981200"/>
            <a:ext cx="41148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sum to infinity of the following sequence: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40 + 10 + 2.5 + 0.625…</a:t>
            </a:r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5867400" y="2895600"/>
          <a:ext cx="68262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Equation" r:id="rId5" imgW="431425" imgH="177646" progId="Equation.DSMT4">
                  <p:embed/>
                </p:oleObj>
              </mc:Choice>
              <mc:Fallback>
                <p:oleObj name="Equation" r:id="rId5" imgW="431425" imgH="17764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895600"/>
                        <a:ext cx="68262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6705600" y="2895600"/>
          <a:ext cx="84137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7" name="Equation" r:id="rId7" imgW="532937" imgH="177646" progId="Equation.DSMT4">
                  <p:embed/>
                </p:oleObj>
              </mc:Choice>
              <mc:Fallback>
                <p:oleObj name="Equation" r:id="rId7" imgW="532937" imgH="177646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895600"/>
                        <a:ext cx="84137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4648200" y="3429000"/>
          <a:ext cx="10668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Equation" r:id="rId9" imgW="634725" imgH="393529" progId="Equation.DSMT4">
                  <p:embed/>
                </p:oleObj>
              </mc:Choice>
              <mc:Fallback>
                <p:oleObj name="Equation" r:id="rId9" imgW="634725" imgH="39352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429000"/>
                        <a:ext cx="106680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4648200" y="4267200"/>
          <a:ext cx="13874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Equation" r:id="rId11" imgW="825500" imgH="393700" progId="Equation.DSMT4">
                  <p:embed/>
                </p:oleObj>
              </mc:Choice>
              <mc:Fallback>
                <p:oleObj name="Equation" r:id="rId11" imgW="825500" imgH="3937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267200"/>
                        <a:ext cx="1387475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4648200" y="5105400"/>
          <a:ext cx="10033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0" name="Equation" r:id="rId13" imgW="596641" imgH="393529" progId="Equation.DSMT4">
                  <p:embed/>
                </p:oleObj>
              </mc:Choice>
              <mc:Fallback>
                <p:oleObj name="Equation" r:id="rId13" imgW="596641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105400"/>
                        <a:ext cx="100330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2" name="Arc 14"/>
          <p:cNvSpPr>
            <a:spLocks/>
          </p:cNvSpPr>
          <p:nvPr/>
        </p:nvSpPr>
        <p:spPr bwMode="auto">
          <a:xfrm>
            <a:off x="6172200" y="3810000"/>
            <a:ext cx="228600" cy="838200"/>
          </a:xfrm>
          <a:custGeom>
            <a:avLst/>
            <a:gdLst>
              <a:gd name="T0" fmla="*/ 0 w 21600"/>
              <a:gd name="T1" fmla="*/ 0 h 43185"/>
              <a:gd name="T2" fmla="*/ 964935 w 21600"/>
              <a:gd name="T3" fmla="*/ 315774542 h 43185"/>
              <a:gd name="T4" fmla="*/ 0 w 21600"/>
              <a:gd name="T5" fmla="*/ 157942268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6400800" y="4038600"/>
            <a:ext cx="1295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Substitute</a:t>
            </a:r>
          </a:p>
        </p:txBody>
      </p:sp>
      <p:sp>
        <p:nvSpPr>
          <p:cNvPr id="22544" name="Arc 16"/>
          <p:cNvSpPr>
            <a:spLocks/>
          </p:cNvSpPr>
          <p:nvPr/>
        </p:nvSpPr>
        <p:spPr bwMode="auto">
          <a:xfrm>
            <a:off x="6172200" y="4648200"/>
            <a:ext cx="228600" cy="838200"/>
          </a:xfrm>
          <a:custGeom>
            <a:avLst/>
            <a:gdLst>
              <a:gd name="T0" fmla="*/ 0 w 21600"/>
              <a:gd name="T1" fmla="*/ 0 h 43185"/>
              <a:gd name="T2" fmla="*/ 964935 w 21600"/>
              <a:gd name="T3" fmla="*/ 315774542 h 43185"/>
              <a:gd name="T4" fmla="*/ 0 w 21600"/>
              <a:gd name="T5" fmla="*/ 157942268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6324600" y="48006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Work it out!</a:t>
            </a:r>
          </a:p>
        </p:txBody>
      </p:sp>
      <p:pic>
        <p:nvPicPr>
          <p:cNvPr id="24593" name="Picture 18" descr="ge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4" name="Picture 19" descr="ge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2" grpId="0" animBg="1"/>
      <p:bldP spid="22543" grpId="0"/>
      <p:bldP spid="22544" grpId="0" animBg="1"/>
      <p:bldP spid="2254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800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work out the sum to infinity of a Geometric Sequence</a:t>
            </a: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7E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562600" y="1600200"/>
            <a:ext cx="236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1600200" y="2286000"/>
          <a:ext cx="1320800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6" name="Equation" r:id="rId3" imgW="634725" imgH="393529" progId="Equation.DSMT4">
                  <p:embed/>
                </p:oleObj>
              </mc:Choice>
              <mc:Fallback>
                <p:oleObj name="Equation" r:id="rId3" imgW="634725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286000"/>
                        <a:ext cx="1320800" cy="820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419600" y="1981200"/>
            <a:ext cx="45720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The Sum to infinity of a Sequence is 16, and the sum of the first 4 terms is 15. Find the possible values of r, and the first term if all terms are positive…</a:t>
            </a:r>
          </a:p>
        </p:txBody>
      </p:sp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457200" y="4343400"/>
          <a:ext cx="1143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7" name="Equation" r:id="rId5" imgW="634725" imgH="393529" progId="Equation.DSMT4">
                  <p:embed/>
                </p:oleObj>
              </mc:Choice>
              <mc:Fallback>
                <p:oleObj name="Equation" r:id="rId5" imgW="634725" imgH="39352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343400"/>
                        <a:ext cx="11430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7" name="Object 17"/>
          <p:cNvGraphicFramePr>
            <a:graphicFrameLocks noChangeAspect="1"/>
          </p:cNvGraphicFramePr>
          <p:nvPr/>
        </p:nvGraphicFramePr>
        <p:xfrm>
          <a:off x="4343400" y="2743200"/>
          <a:ext cx="13716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8" name="Equation" r:id="rId7" imgW="875920" imgH="444307" progId="Equation.DSMT4">
                  <p:embed/>
                </p:oleObj>
              </mc:Choice>
              <mc:Fallback>
                <p:oleObj name="Equation" r:id="rId7" imgW="875920" imgH="444307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43200"/>
                        <a:ext cx="137160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8" name="Object 18"/>
          <p:cNvGraphicFramePr>
            <a:graphicFrameLocks noChangeAspect="1"/>
          </p:cNvGraphicFramePr>
          <p:nvPr/>
        </p:nvGraphicFramePr>
        <p:xfrm>
          <a:off x="457200" y="5105400"/>
          <a:ext cx="1096963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9" name="Equation" r:id="rId9" imgW="609336" imgH="393529" progId="Equation.DSMT4">
                  <p:embed/>
                </p:oleObj>
              </mc:Choice>
              <mc:Fallback>
                <p:oleObj name="Equation" r:id="rId9" imgW="609336" imgH="39352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105400"/>
                        <a:ext cx="1096963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9" name="Object 19"/>
          <p:cNvGraphicFramePr>
            <a:graphicFrameLocks noChangeAspect="1"/>
          </p:cNvGraphicFramePr>
          <p:nvPr/>
        </p:nvGraphicFramePr>
        <p:xfrm>
          <a:off x="4343400" y="3429000"/>
          <a:ext cx="1295400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0" name="Equation" r:id="rId11" imgW="863225" imgH="444307" progId="Equation.DSMT4">
                  <p:embed/>
                </p:oleObj>
              </mc:Choice>
              <mc:Fallback>
                <p:oleObj name="Equation" r:id="rId11" imgW="863225" imgH="444307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429000"/>
                        <a:ext cx="1295400" cy="66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40" name="Object 20"/>
          <p:cNvGraphicFramePr>
            <a:graphicFrameLocks noChangeAspect="1"/>
          </p:cNvGraphicFramePr>
          <p:nvPr/>
        </p:nvGraphicFramePr>
        <p:xfrm>
          <a:off x="457200" y="6019800"/>
          <a:ext cx="139382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1" name="Equation" r:id="rId13" imgW="774364" imgH="203112" progId="Equation.DSMT4">
                  <p:embed/>
                </p:oleObj>
              </mc:Choice>
              <mc:Fallback>
                <p:oleObj name="Equation" r:id="rId13" imgW="774364" imgH="203112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6019800"/>
                        <a:ext cx="1393825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21"/>
          <p:cNvGraphicFramePr>
            <a:graphicFrameLocks noChangeAspect="1"/>
          </p:cNvGraphicFramePr>
          <p:nvPr/>
        </p:nvGraphicFramePr>
        <p:xfrm>
          <a:off x="1524000" y="3352800"/>
          <a:ext cx="15240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2" name="Equation" r:id="rId15" imgW="875920" imgH="444307" progId="Equation.DSMT4">
                  <p:embed/>
                </p:oleObj>
              </mc:Choice>
              <mc:Fallback>
                <p:oleObj name="Equation" r:id="rId15" imgW="875920" imgH="444307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352800"/>
                        <a:ext cx="15240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2" name="Arc 22"/>
          <p:cNvSpPr>
            <a:spLocks/>
          </p:cNvSpPr>
          <p:nvPr/>
        </p:nvSpPr>
        <p:spPr bwMode="auto">
          <a:xfrm>
            <a:off x="1752600" y="4724400"/>
            <a:ext cx="228600" cy="685800"/>
          </a:xfrm>
          <a:custGeom>
            <a:avLst/>
            <a:gdLst>
              <a:gd name="T0" fmla="*/ 0 w 21600"/>
              <a:gd name="T1" fmla="*/ 0 h 43185"/>
              <a:gd name="T2" fmla="*/ 964935 w 21600"/>
              <a:gd name="T3" fmla="*/ 172952408 h 43185"/>
              <a:gd name="T4" fmla="*/ 0 w 21600"/>
              <a:gd name="T5" fmla="*/ 86506210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1905000" y="4724400"/>
            <a:ext cx="762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 in 16</a:t>
            </a:r>
          </a:p>
        </p:txBody>
      </p:sp>
      <p:sp>
        <p:nvSpPr>
          <p:cNvPr id="30744" name="Arc 24"/>
          <p:cNvSpPr>
            <a:spLocks/>
          </p:cNvSpPr>
          <p:nvPr/>
        </p:nvSpPr>
        <p:spPr bwMode="auto">
          <a:xfrm>
            <a:off x="1905000" y="5486400"/>
            <a:ext cx="228600" cy="685800"/>
          </a:xfrm>
          <a:custGeom>
            <a:avLst/>
            <a:gdLst>
              <a:gd name="T0" fmla="*/ 0 w 21600"/>
              <a:gd name="T1" fmla="*/ 0 h 43185"/>
              <a:gd name="T2" fmla="*/ 964935 w 21600"/>
              <a:gd name="T3" fmla="*/ 172952408 h 43185"/>
              <a:gd name="T4" fmla="*/ 0 w 21600"/>
              <a:gd name="T5" fmla="*/ 86506210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2057400" y="5486400"/>
            <a:ext cx="1066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Rearrange in terms of a</a:t>
            </a:r>
          </a:p>
        </p:txBody>
      </p:sp>
      <p:graphicFrame>
        <p:nvGraphicFramePr>
          <p:cNvPr id="30746" name="Object 26"/>
          <p:cNvGraphicFramePr>
            <a:graphicFrameLocks noChangeAspect="1"/>
          </p:cNvGraphicFramePr>
          <p:nvPr/>
        </p:nvGraphicFramePr>
        <p:xfrm>
          <a:off x="4343400" y="4114800"/>
          <a:ext cx="19812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3" name="Equation" r:id="rId16" imgW="1269449" imgH="444307" progId="Equation.DSMT4">
                  <p:embed/>
                </p:oleObj>
              </mc:Choice>
              <mc:Fallback>
                <p:oleObj name="Equation" r:id="rId16" imgW="1269449" imgH="444307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114800"/>
                        <a:ext cx="198120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47" name="Object 27"/>
          <p:cNvGraphicFramePr>
            <a:graphicFrameLocks noChangeAspect="1"/>
          </p:cNvGraphicFramePr>
          <p:nvPr/>
        </p:nvGraphicFramePr>
        <p:xfrm>
          <a:off x="4343400" y="4876800"/>
          <a:ext cx="13874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4" name="Equation" r:id="rId18" imgW="889000" imgH="228600" progId="Equation.DSMT4">
                  <p:embed/>
                </p:oleObj>
              </mc:Choice>
              <mc:Fallback>
                <p:oleObj name="Equation" r:id="rId18" imgW="889000" imgH="2286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876800"/>
                        <a:ext cx="13874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48" name="Object 28"/>
          <p:cNvGraphicFramePr>
            <a:graphicFrameLocks noChangeAspect="1"/>
          </p:cNvGraphicFramePr>
          <p:nvPr/>
        </p:nvGraphicFramePr>
        <p:xfrm>
          <a:off x="4343400" y="5334000"/>
          <a:ext cx="103187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5" name="Equation" r:id="rId20" imgW="660113" imgH="393529" progId="Equation.DSMT4">
                  <p:embed/>
                </p:oleObj>
              </mc:Choice>
              <mc:Fallback>
                <p:oleObj name="Equation" r:id="rId20" imgW="660113" imgH="393529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334000"/>
                        <a:ext cx="1031875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49" name="Object 29"/>
          <p:cNvGraphicFramePr>
            <a:graphicFrameLocks noChangeAspect="1"/>
          </p:cNvGraphicFramePr>
          <p:nvPr/>
        </p:nvGraphicFramePr>
        <p:xfrm>
          <a:off x="4343400" y="6019800"/>
          <a:ext cx="105092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6" name="Equation" r:id="rId22" imgW="672808" imgH="393529" progId="Equation.DSMT4">
                  <p:embed/>
                </p:oleObj>
              </mc:Choice>
              <mc:Fallback>
                <p:oleObj name="Equation" r:id="rId22" imgW="672808" imgH="39352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6019800"/>
                        <a:ext cx="1050925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0" name="Object 30"/>
          <p:cNvGraphicFramePr>
            <a:graphicFrameLocks noChangeAspect="1"/>
          </p:cNvGraphicFramePr>
          <p:nvPr/>
        </p:nvGraphicFramePr>
        <p:xfrm>
          <a:off x="6007100" y="6019800"/>
          <a:ext cx="75247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7" name="Equation" r:id="rId24" imgW="482391" imgH="393529" progId="Equation.DSMT4">
                  <p:embed/>
                </p:oleObj>
              </mc:Choice>
              <mc:Fallback>
                <p:oleObj name="Equation" r:id="rId24" imgW="482391" imgH="393529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6019800"/>
                        <a:ext cx="752475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1" name="Object 31"/>
          <p:cNvGraphicFramePr>
            <a:graphicFrameLocks noChangeAspect="1"/>
          </p:cNvGraphicFramePr>
          <p:nvPr/>
        </p:nvGraphicFramePr>
        <p:xfrm>
          <a:off x="7467600" y="6019800"/>
          <a:ext cx="57467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8" name="Equation" r:id="rId26" imgW="368140" imgH="393529" progId="Equation.DSMT4">
                  <p:embed/>
                </p:oleObj>
              </mc:Choice>
              <mc:Fallback>
                <p:oleObj name="Equation" r:id="rId26" imgW="368140" imgH="393529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6019800"/>
                        <a:ext cx="574675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2" name="Arc 32"/>
          <p:cNvSpPr>
            <a:spLocks/>
          </p:cNvSpPr>
          <p:nvPr/>
        </p:nvSpPr>
        <p:spPr bwMode="auto">
          <a:xfrm>
            <a:off x="6096000" y="3048000"/>
            <a:ext cx="228600" cy="685800"/>
          </a:xfrm>
          <a:custGeom>
            <a:avLst/>
            <a:gdLst>
              <a:gd name="T0" fmla="*/ 0 w 21600"/>
              <a:gd name="T1" fmla="*/ 0 h 43185"/>
              <a:gd name="T2" fmla="*/ 964935 w 21600"/>
              <a:gd name="T3" fmla="*/ 172952408 h 43185"/>
              <a:gd name="T4" fmla="*/ 0 w 21600"/>
              <a:gd name="T5" fmla="*/ 86506210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53" name="Text Box 33"/>
          <p:cNvSpPr txBox="1">
            <a:spLocks noChangeArrowheads="1"/>
          </p:cNvSpPr>
          <p:nvPr/>
        </p:nvSpPr>
        <p:spPr bwMode="auto">
          <a:xfrm>
            <a:off x="6324600" y="3124200"/>
            <a:ext cx="1143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 in 15, and n = 4</a:t>
            </a:r>
          </a:p>
        </p:txBody>
      </p:sp>
      <p:sp>
        <p:nvSpPr>
          <p:cNvPr id="30754" name="Arc 34"/>
          <p:cNvSpPr>
            <a:spLocks/>
          </p:cNvSpPr>
          <p:nvPr/>
        </p:nvSpPr>
        <p:spPr bwMode="auto">
          <a:xfrm>
            <a:off x="6400800" y="3810000"/>
            <a:ext cx="228600" cy="685800"/>
          </a:xfrm>
          <a:custGeom>
            <a:avLst/>
            <a:gdLst>
              <a:gd name="T0" fmla="*/ 0 w 21600"/>
              <a:gd name="T1" fmla="*/ 0 h 43185"/>
              <a:gd name="T2" fmla="*/ 964935 w 21600"/>
              <a:gd name="T3" fmla="*/ 172952408 h 43185"/>
              <a:gd name="T4" fmla="*/ 0 w 21600"/>
              <a:gd name="T5" fmla="*/ 86506210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55" name="Arc 35"/>
          <p:cNvSpPr>
            <a:spLocks/>
          </p:cNvSpPr>
          <p:nvPr/>
        </p:nvSpPr>
        <p:spPr bwMode="auto">
          <a:xfrm>
            <a:off x="6400800" y="4495800"/>
            <a:ext cx="228600" cy="609600"/>
          </a:xfrm>
          <a:custGeom>
            <a:avLst/>
            <a:gdLst>
              <a:gd name="T0" fmla="*/ 0 w 21600"/>
              <a:gd name="T1" fmla="*/ 0 h 43185"/>
              <a:gd name="T2" fmla="*/ 964935 w 21600"/>
              <a:gd name="T3" fmla="*/ 121469996 h 43185"/>
              <a:gd name="T4" fmla="*/ 0 w 21600"/>
              <a:gd name="T5" fmla="*/ 60756122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56" name="Arc 36"/>
          <p:cNvSpPr>
            <a:spLocks/>
          </p:cNvSpPr>
          <p:nvPr/>
        </p:nvSpPr>
        <p:spPr bwMode="auto">
          <a:xfrm>
            <a:off x="5867400" y="5029200"/>
            <a:ext cx="228600" cy="609600"/>
          </a:xfrm>
          <a:custGeom>
            <a:avLst/>
            <a:gdLst>
              <a:gd name="T0" fmla="*/ 0 w 21600"/>
              <a:gd name="T1" fmla="*/ 0 h 43185"/>
              <a:gd name="T2" fmla="*/ 964935 w 21600"/>
              <a:gd name="T3" fmla="*/ 121469996 h 43185"/>
              <a:gd name="T4" fmla="*/ 0 w 21600"/>
              <a:gd name="T5" fmla="*/ 60756122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57" name="Arc 37"/>
          <p:cNvSpPr>
            <a:spLocks/>
          </p:cNvSpPr>
          <p:nvPr/>
        </p:nvSpPr>
        <p:spPr bwMode="auto">
          <a:xfrm>
            <a:off x="5638800" y="5715000"/>
            <a:ext cx="228600" cy="609600"/>
          </a:xfrm>
          <a:custGeom>
            <a:avLst/>
            <a:gdLst>
              <a:gd name="T0" fmla="*/ 0 w 21600"/>
              <a:gd name="T1" fmla="*/ 0 h 43185"/>
              <a:gd name="T2" fmla="*/ 964935 w 21600"/>
              <a:gd name="T3" fmla="*/ 121469996 h 43185"/>
              <a:gd name="T4" fmla="*/ 0 w 21600"/>
              <a:gd name="T5" fmla="*/ 60756122 h 4318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</a:path>
              <a:path w="21600" h="4318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12"/>
                  <a:pt x="12418" y="42747"/>
                  <a:pt x="813" y="4318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58" name="Text Box 38"/>
          <p:cNvSpPr txBox="1">
            <a:spLocks noChangeArrowheads="1"/>
          </p:cNvSpPr>
          <p:nvPr/>
        </p:nvSpPr>
        <p:spPr bwMode="auto">
          <a:xfrm>
            <a:off x="6629400" y="4495800"/>
            <a:ext cx="1143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Cancel out (1 - r)</a:t>
            </a:r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6172200" y="51816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16</a:t>
            </a:r>
          </a:p>
        </p:txBody>
      </p:sp>
      <p:sp>
        <p:nvSpPr>
          <p:cNvPr id="30760" name="Text Box 40"/>
          <p:cNvSpPr txBox="1">
            <a:spLocks noChangeArrowheads="1"/>
          </p:cNvSpPr>
          <p:nvPr/>
        </p:nvSpPr>
        <p:spPr bwMode="auto">
          <a:xfrm>
            <a:off x="6629400" y="39624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Replace a</a:t>
            </a:r>
          </a:p>
        </p:txBody>
      </p:sp>
      <p:sp>
        <p:nvSpPr>
          <p:cNvPr id="30761" name="Text Box 41"/>
          <p:cNvSpPr txBox="1">
            <a:spLocks noChangeArrowheads="1"/>
          </p:cNvSpPr>
          <p:nvPr/>
        </p:nvSpPr>
        <p:spPr bwMode="auto">
          <a:xfrm>
            <a:off x="5867400" y="58674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Subtract 1</a:t>
            </a:r>
          </a:p>
        </p:txBody>
      </p:sp>
      <p:pic>
        <p:nvPicPr>
          <p:cNvPr id="25634" name="Picture 42" descr="geo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35" name="Picture 43" descr="geo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30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0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0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2" grpId="0" animBg="1"/>
      <p:bldP spid="30743" grpId="0"/>
      <p:bldP spid="30744" grpId="0" animBg="1"/>
      <p:bldP spid="30745" grpId="0"/>
      <p:bldP spid="30752" grpId="0" animBg="1"/>
      <p:bldP spid="30753" grpId="0"/>
      <p:bldP spid="30754" grpId="0" animBg="1"/>
      <p:bldP spid="30755" grpId="0" animBg="1"/>
      <p:bldP spid="30756" grpId="0" animBg="1"/>
      <p:bldP spid="30757" grpId="0" animBg="1"/>
      <p:bldP spid="30757" grpId="1" animBg="1"/>
      <p:bldP spid="30758" grpId="0"/>
      <p:bldP spid="30759" grpId="0"/>
      <p:bldP spid="30760" grpId="0"/>
      <p:bldP spid="30761" grpId="0"/>
      <p:bldP spid="30761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Summary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mtClean="0">
                <a:latin typeface="Comic Sans MS" pitchFamily="66" charset="0"/>
              </a:rPr>
              <a:t>We have learnt what a Geometric Sequence is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mtClean="0">
                <a:latin typeface="Comic Sans MS" pitchFamily="66" charset="0"/>
              </a:rPr>
              <a:t>We have seen how to calculate the common ratio and first term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mtClean="0">
                <a:latin typeface="Comic Sans MS" pitchFamily="66" charset="0"/>
              </a:rPr>
              <a:t>We have also looked at the sum of a Geometric Sequence, as well as the Sum to Infinity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99"/>
                    </a:gs>
                    <a:gs pos="100000">
                      <a:srgbClr val="0033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7A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be able to spot patterns to work out the rule for a Geometric Sequence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In any Geometric sequence, u</a:t>
            </a:r>
            <a:r>
              <a:rPr lang="en-GB" altLang="en-US" sz="1600" baseline="-25000" smtClean="0">
                <a:latin typeface="Comic Sans MS" pitchFamily="66" charset="0"/>
              </a:rPr>
              <a:t>1</a:t>
            </a:r>
            <a:r>
              <a:rPr lang="en-GB" altLang="en-US" sz="1600" smtClean="0">
                <a:latin typeface="Comic Sans MS" pitchFamily="66" charset="0"/>
              </a:rPr>
              <a:t>, u</a:t>
            </a:r>
            <a:r>
              <a:rPr lang="en-GB" altLang="en-US" sz="1600" baseline="-25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, u</a:t>
            </a:r>
            <a:r>
              <a:rPr lang="en-GB" altLang="en-US" sz="1600" baseline="-25000" smtClean="0">
                <a:latin typeface="Comic Sans MS" pitchFamily="66" charset="0"/>
              </a:rPr>
              <a:t>3  </a:t>
            </a:r>
            <a:r>
              <a:rPr lang="en-GB" altLang="en-US" sz="1600" smtClean="0">
                <a:latin typeface="Comic Sans MS" pitchFamily="66" charset="0"/>
              </a:rPr>
              <a:t>…  u</a:t>
            </a:r>
            <a:r>
              <a:rPr lang="en-GB" altLang="en-US" sz="1600" baseline="-25000" smtClean="0">
                <a:latin typeface="Comic Sans MS" pitchFamily="66" charset="0"/>
              </a:rPr>
              <a:t>n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Is the common ratio, and is the same for all consecutive pairs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7A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057400" y="3200400"/>
          <a:ext cx="6175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4" imgW="291973" imgH="431613" progId="Equation.DSMT4">
                  <p:embed/>
                </p:oleObj>
              </mc:Choice>
              <mc:Fallback>
                <p:oleObj name="Equation" r:id="rId4" imgW="291973" imgH="43161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200400"/>
                        <a:ext cx="61753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524000" y="5029200"/>
          <a:ext cx="17446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6" imgW="825500" imgH="431800" progId="Equation.DSMT4">
                  <p:embed/>
                </p:oleObj>
              </mc:Choice>
              <mc:Fallback>
                <p:oleObj name="Equation" r:id="rId6" imgW="8255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029200"/>
                        <a:ext cx="174466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3505200" y="52578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etc…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867400" y="1600200"/>
            <a:ext cx="2514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5181600" y="1981200"/>
            <a:ext cx="3733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Calculate the common ratio for each of the following sequences…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5410200" y="25908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a)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791200" y="2590800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3, 12, 48, 192</a:t>
            </a:r>
          </a:p>
        </p:txBody>
      </p:sp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5791200" y="2971800"/>
          <a:ext cx="2873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8" imgW="203112" imgH="431613" progId="Equation.DSMT4">
                  <p:embed/>
                </p:oleObj>
              </mc:Choice>
              <mc:Fallback>
                <p:oleObj name="Equation" r:id="rId8" imgW="203112" imgH="431613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971800"/>
                        <a:ext cx="2873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6172200" y="2971800"/>
          <a:ext cx="60960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0" imgW="393529" imgH="393529" progId="Equation.DSMT4">
                  <p:embed/>
                </p:oleObj>
              </mc:Choice>
              <mc:Fallback>
                <p:oleObj name="Equation" r:id="rId10" imgW="393529" imgH="39352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971800"/>
                        <a:ext cx="60960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6858000" y="3124200"/>
          <a:ext cx="412750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2" imgW="291847" imgH="164957" progId="Equation.DSMT4">
                  <p:embed/>
                </p:oleObj>
              </mc:Choice>
              <mc:Fallback>
                <p:oleObj name="Equation" r:id="rId12" imgW="291847" imgH="164957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124200"/>
                        <a:ext cx="412750" cy="23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410200" y="39624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b)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5791200" y="3962400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54, 18, 6, 2</a:t>
            </a:r>
          </a:p>
        </p:txBody>
      </p:sp>
      <p:graphicFrame>
        <p:nvGraphicFramePr>
          <p:cNvPr id="8211" name="Object 19"/>
          <p:cNvGraphicFramePr>
            <a:graphicFrameLocks noChangeAspect="1"/>
          </p:cNvGraphicFramePr>
          <p:nvPr/>
        </p:nvGraphicFramePr>
        <p:xfrm>
          <a:off x="5791200" y="4343400"/>
          <a:ext cx="2873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4" imgW="203112" imgH="431613" progId="Equation.DSMT4">
                  <p:embed/>
                </p:oleObj>
              </mc:Choice>
              <mc:Fallback>
                <p:oleObj name="Equation" r:id="rId14" imgW="203112" imgH="431613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343400"/>
                        <a:ext cx="2873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2" name="Object 20"/>
          <p:cNvGraphicFramePr>
            <a:graphicFrameLocks noChangeAspect="1"/>
          </p:cNvGraphicFramePr>
          <p:nvPr/>
        </p:nvGraphicFramePr>
        <p:xfrm>
          <a:off x="6172200" y="4343400"/>
          <a:ext cx="630238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6" imgW="406048" imgH="393359" progId="Equation.DSMT4">
                  <p:embed/>
                </p:oleObj>
              </mc:Choice>
              <mc:Fallback>
                <p:oleObj name="Equation" r:id="rId16" imgW="406048" imgH="39335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343400"/>
                        <a:ext cx="630238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4" name="Object 22"/>
          <p:cNvGraphicFramePr>
            <a:graphicFrameLocks noChangeAspect="1"/>
          </p:cNvGraphicFramePr>
          <p:nvPr/>
        </p:nvGraphicFramePr>
        <p:xfrm>
          <a:off x="7010400" y="4343400"/>
          <a:ext cx="4921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8" imgW="317225" imgH="393359" progId="Equation.DSMT4">
                  <p:embed/>
                </p:oleObj>
              </mc:Choice>
              <mc:Fallback>
                <p:oleObj name="Equation" r:id="rId18" imgW="317225" imgH="39335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343400"/>
                        <a:ext cx="4921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40" name="Picture 26" descr="geo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7" descr="geo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8201" grpId="0"/>
      <p:bldP spid="8202" grpId="0"/>
      <p:bldP spid="8203" grpId="0"/>
      <p:bldP spid="8209" grpId="0"/>
      <p:bldP spid="82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be able to spot patterns to work out the rule for a Geometric Sequence</a:t>
            </a: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8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In any Geometric sequence, u</a:t>
            </a:r>
            <a:r>
              <a:rPr lang="en-GB" altLang="en-US" sz="1600" baseline="-25000" smtClean="0">
                <a:latin typeface="Comic Sans MS" pitchFamily="66" charset="0"/>
              </a:rPr>
              <a:t>1</a:t>
            </a:r>
            <a:r>
              <a:rPr lang="en-GB" altLang="en-US" sz="1600" smtClean="0">
                <a:latin typeface="Comic Sans MS" pitchFamily="66" charset="0"/>
              </a:rPr>
              <a:t>, u</a:t>
            </a:r>
            <a:r>
              <a:rPr lang="en-GB" altLang="en-US" sz="1600" baseline="-25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, u</a:t>
            </a:r>
            <a:r>
              <a:rPr lang="en-GB" altLang="en-US" sz="1600" baseline="-25000" smtClean="0">
                <a:latin typeface="Comic Sans MS" pitchFamily="66" charset="0"/>
              </a:rPr>
              <a:t>3  </a:t>
            </a:r>
            <a:r>
              <a:rPr lang="en-GB" altLang="en-US" sz="1600" smtClean="0">
                <a:latin typeface="Comic Sans MS" pitchFamily="66" charset="0"/>
              </a:rPr>
              <a:t>…  u</a:t>
            </a:r>
            <a:r>
              <a:rPr lang="en-GB" altLang="en-US" sz="1600" baseline="-25000" smtClean="0">
                <a:latin typeface="Comic Sans MS" pitchFamily="66" charset="0"/>
              </a:rPr>
              <a:t>n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Is the common ratio, and is the same for all consecutive pairs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7A</a:t>
            </a:r>
          </a:p>
        </p:txBody>
      </p: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057400" y="3200400"/>
          <a:ext cx="6175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4" imgW="291973" imgH="431613" progId="Equation.DSMT4">
                  <p:embed/>
                </p:oleObj>
              </mc:Choice>
              <mc:Fallback>
                <p:oleObj name="Equation" r:id="rId4" imgW="291973" imgH="43161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200400"/>
                        <a:ext cx="617538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524000" y="5029200"/>
          <a:ext cx="17446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6" imgW="825500" imgH="431800" progId="Equation.DSMT4">
                  <p:embed/>
                </p:oleObj>
              </mc:Choice>
              <mc:Fallback>
                <p:oleObj name="Equation" r:id="rId6" imgW="8255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029200"/>
                        <a:ext cx="174466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505200" y="52578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etc…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867400" y="1600200"/>
            <a:ext cx="2514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5181600" y="1981200"/>
            <a:ext cx="3733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Calculate the common ratio for each of the following sequences…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5334000" y="25908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c)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5715000" y="2590800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5,  x,  51.2</a:t>
            </a:r>
          </a:p>
        </p:txBody>
      </p:sp>
      <p:graphicFrame>
        <p:nvGraphicFramePr>
          <p:cNvPr id="9238" name="Object 22"/>
          <p:cNvGraphicFramePr>
            <a:graphicFrameLocks noChangeAspect="1"/>
          </p:cNvGraphicFramePr>
          <p:nvPr/>
        </p:nvGraphicFramePr>
        <p:xfrm>
          <a:off x="5791200" y="3048000"/>
          <a:ext cx="2159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8" imgW="152334" imgH="393529" progId="Equation.DSMT4">
                  <p:embed/>
                </p:oleObj>
              </mc:Choice>
              <mc:Fallback>
                <p:oleObj name="Equation" r:id="rId8" imgW="152334" imgH="39352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48000"/>
                        <a:ext cx="215900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9" name="Object 23"/>
          <p:cNvGraphicFramePr>
            <a:graphicFrameLocks noChangeAspect="1"/>
          </p:cNvGraphicFramePr>
          <p:nvPr/>
        </p:nvGraphicFramePr>
        <p:xfrm>
          <a:off x="6096000" y="3048000"/>
          <a:ext cx="7366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0" imgW="520474" imgH="393529" progId="Equation.DSMT4">
                  <p:embed/>
                </p:oleObj>
              </mc:Choice>
              <mc:Fallback>
                <p:oleObj name="Equation" r:id="rId10" imgW="520474" imgH="393529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048000"/>
                        <a:ext cx="736600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0" name="Object 24"/>
          <p:cNvGraphicFramePr>
            <a:graphicFrameLocks noChangeAspect="1"/>
          </p:cNvGraphicFramePr>
          <p:nvPr/>
        </p:nvGraphicFramePr>
        <p:xfrm>
          <a:off x="5791200" y="3886200"/>
          <a:ext cx="179388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2" imgW="126835" imgH="139518" progId="Equation.DSMT4">
                  <p:embed/>
                </p:oleObj>
              </mc:Choice>
              <mc:Fallback>
                <p:oleObj name="Equation" r:id="rId12" imgW="126835" imgH="139518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886200"/>
                        <a:ext cx="179388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1" name="Object 25"/>
          <p:cNvGraphicFramePr>
            <a:graphicFrameLocks noChangeAspect="1"/>
          </p:cNvGraphicFramePr>
          <p:nvPr/>
        </p:nvGraphicFramePr>
        <p:xfrm>
          <a:off x="6096000" y="3706813"/>
          <a:ext cx="68262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4" imgW="482391" imgH="393529" progId="Equation.DSMT4">
                  <p:embed/>
                </p:oleObj>
              </mc:Choice>
              <mc:Fallback>
                <p:oleObj name="Equation" r:id="rId14" imgW="482391" imgH="393529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706813"/>
                        <a:ext cx="682625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2" name="Object 26"/>
          <p:cNvGraphicFramePr>
            <a:graphicFrameLocks noChangeAspect="1"/>
          </p:cNvGraphicFramePr>
          <p:nvPr/>
        </p:nvGraphicFramePr>
        <p:xfrm>
          <a:off x="5791200" y="4495800"/>
          <a:ext cx="25082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6" imgW="177569" imgH="202936" progId="Equation.DSMT4">
                  <p:embed/>
                </p:oleObj>
              </mc:Choice>
              <mc:Fallback>
                <p:oleObj name="Equation" r:id="rId16" imgW="177569" imgH="202936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495800"/>
                        <a:ext cx="25082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3" name="Object 27"/>
          <p:cNvGraphicFramePr>
            <a:graphicFrameLocks noChangeAspect="1"/>
          </p:cNvGraphicFramePr>
          <p:nvPr/>
        </p:nvGraphicFramePr>
        <p:xfrm>
          <a:off x="6105525" y="4522788"/>
          <a:ext cx="62865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8" imgW="444114" imgH="177646" progId="Equation.DSMT4">
                  <p:embed/>
                </p:oleObj>
              </mc:Choice>
              <mc:Fallback>
                <p:oleObj name="Equation" r:id="rId18" imgW="444114" imgH="17764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525" y="4522788"/>
                        <a:ext cx="628650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4" name="Arc 28"/>
          <p:cNvSpPr>
            <a:spLocks/>
          </p:cNvSpPr>
          <p:nvPr/>
        </p:nvSpPr>
        <p:spPr bwMode="auto">
          <a:xfrm>
            <a:off x="6942138" y="3341688"/>
            <a:ext cx="263525" cy="642937"/>
          </a:xfrm>
          <a:custGeom>
            <a:avLst/>
            <a:gdLst>
              <a:gd name="T0" fmla="*/ 1462931 w 22512"/>
              <a:gd name="T1" fmla="*/ 0 h 43200"/>
              <a:gd name="T2" fmla="*/ 0 w 22512"/>
              <a:gd name="T3" fmla="*/ 142346430 h 43200"/>
              <a:gd name="T4" fmla="*/ 1462931 w 22512"/>
              <a:gd name="T5" fmla="*/ 71204663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512" h="43200" fill="none" extrusionOk="0">
                <a:moveTo>
                  <a:pt x="911" y="0"/>
                </a:moveTo>
                <a:cubicBezTo>
                  <a:pt x="12841" y="0"/>
                  <a:pt x="22512" y="9670"/>
                  <a:pt x="22512" y="21600"/>
                </a:cubicBezTo>
                <a:cubicBezTo>
                  <a:pt x="22512" y="33529"/>
                  <a:pt x="12841" y="43200"/>
                  <a:pt x="912" y="43200"/>
                </a:cubicBezTo>
                <a:cubicBezTo>
                  <a:pt x="607" y="43200"/>
                  <a:pt x="303" y="43193"/>
                  <a:pt x="0" y="43180"/>
                </a:cubicBezTo>
              </a:path>
              <a:path w="22512" h="43200" stroke="0" extrusionOk="0">
                <a:moveTo>
                  <a:pt x="911" y="0"/>
                </a:moveTo>
                <a:cubicBezTo>
                  <a:pt x="12841" y="0"/>
                  <a:pt x="22512" y="9670"/>
                  <a:pt x="22512" y="21600"/>
                </a:cubicBezTo>
                <a:cubicBezTo>
                  <a:pt x="22512" y="33529"/>
                  <a:pt x="12841" y="43200"/>
                  <a:pt x="912" y="43200"/>
                </a:cubicBezTo>
                <a:cubicBezTo>
                  <a:pt x="607" y="43200"/>
                  <a:pt x="303" y="43193"/>
                  <a:pt x="0" y="43180"/>
                </a:cubicBezTo>
                <a:lnTo>
                  <a:pt x="912" y="21600"/>
                </a:lnTo>
                <a:lnTo>
                  <a:pt x="91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45" name="Arc 29"/>
          <p:cNvSpPr>
            <a:spLocks/>
          </p:cNvSpPr>
          <p:nvPr/>
        </p:nvSpPr>
        <p:spPr bwMode="auto">
          <a:xfrm>
            <a:off x="6950075" y="3992563"/>
            <a:ext cx="263525" cy="642937"/>
          </a:xfrm>
          <a:custGeom>
            <a:avLst/>
            <a:gdLst>
              <a:gd name="T0" fmla="*/ 1462931 w 22512"/>
              <a:gd name="T1" fmla="*/ 0 h 43200"/>
              <a:gd name="T2" fmla="*/ 0 w 22512"/>
              <a:gd name="T3" fmla="*/ 142346430 h 43200"/>
              <a:gd name="T4" fmla="*/ 1462931 w 22512"/>
              <a:gd name="T5" fmla="*/ 71204663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512" h="43200" fill="none" extrusionOk="0">
                <a:moveTo>
                  <a:pt x="911" y="0"/>
                </a:moveTo>
                <a:cubicBezTo>
                  <a:pt x="12841" y="0"/>
                  <a:pt x="22512" y="9670"/>
                  <a:pt x="22512" y="21600"/>
                </a:cubicBezTo>
                <a:cubicBezTo>
                  <a:pt x="22512" y="33529"/>
                  <a:pt x="12841" y="43200"/>
                  <a:pt x="912" y="43200"/>
                </a:cubicBezTo>
                <a:cubicBezTo>
                  <a:pt x="607" y="43200"/>
                  <a:pt x="303" y="43193"/>
                  <a:pt x="0" y="43180"/>
                </a:cubicBezTo>
              </a:path>
              <a:path w="22512" h="43200" stroke="0" extrusionOk="0">
                <a:moveTo>
                  <a:pt x="911" y="0"/>
                </a:moveTo>
                <a:cubicBezTo>
                  <a:pt x="12841" y="0"/>
                  <a:pt x="22512" y="9670"/>
                  <a:pt x="22512" y="21600"/>
                </a:cubicBezTo>
                <a:cubicBezTo>
                  <a:pt x="22512" y="33529"/>
                  <a:pt x="12841" y="43200"/>
                  <a:pt x="912" y="43200"/>
                </a:cubicBezTo>
                <a:cubicBezTo>
                  <a:pt x="607" y="43200"/>
                  <a:pt x="303" y="43193"/>
                  <a:pt x="0" y="43180"/>
                </a:cubicBezTo>
                <a:lnTo>
                  <a:pt x="912" y="21600"/>
                </a:lnTo>
                <a:lnTo>
                  <a:pt x="91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9246" name="Object 30"/>
          <p:cNvGraphicFramePr>
            <a:graphicFrameLocks noChangeAspect="1"/>
          </p:cNvGraphicFramePr>
          <p:nvPr/>
        </p:nvGraphicFramePr>
        <p:xfrm>
          <a:off x="5842000" y="5164138"/>
          <a:ext cx="179388" cy="195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20" imgW="126835" imgH="139518" progId="Equation.DSMT4">
                  <p:embed/>
                </p:oleObj>
              </mc:Choice>
              <mc:Fallback>
                <p:oleObj name="Equation" r:id="rId20" imgW="126835" imgH="139518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5164138"/>
                        <a:ext cx="179388" cy="195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7" name="Object 31"/>
          <p:cNvGraphicFramePr>
            <a:graphicFrameLocks noChangeAspect="1"/>
          </p:cNvGraphicFramePr>
          <p:nvPr/>
        </p:nvGraphicFramePr>
        <p:xfrm>
          <a:off x="6096000" y="5119688"/>
          <a:ext cx="681038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22" imgW="482181" imgH="177646" progId="Equation.DSMT4">
                  <p:embed/>
                </p:oleObj>
              </mc:Choice>
              <mc:Fallback>
                <p:oleObj name="Equation" r:id="rId22" imgW="482181" imgH="177646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119688"/>
                        <a:ext cx="681038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8" name="Arc 32"/>
          <p:cNvSpPr>
            <a:spLocks/>
          </p:cNvSpPr>
          <p:nvPr/>
        </p:nvSpPr>
        <p:spPr bwMode="auto">
          <a:xfrm>
            <a:off x="6956425" y="4633913"/>
            <a:ext cx="263525" cy="642937"/>
          </a:xfrm>
          <a:custGeom>
            <a:avLst/>
            <a:gdLst>
              <a:gd name="T0" fmla="*/ 1462931 w 22512"/>
              <a:gd name="T1" fmla="*/ 0 h 43200"/>
              <a:gd name="T2" fmla="*/ 0 w 22512"/>
              <a:gd name="T3" fmla="*/ 142346430 h 43200"/>
              <a:gd name="T4" fmla="*/ 1462931 w 22512"/>
              <a:gd name="T5" fmla="*/ 71204663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512" h="43200" fill="none" extrusionOk="0">
                <a:moveTo>
                  <a:pt x="911" y="0"/>
                </a:moveTo>
                <a:cubicBezTo>
                  <a:pt x="12841" y="0"/>
                  <a:pt x="22512" y="9670"/>
                  <a:pt x="22512" y="21600"/>
                </a:cubicBezTo>
                <a:cubicBezTo>
                  <a:pt x="22512" y="33529"/>
                  <a:pt x="12841" y="43200"/>
                  <a:pt x="912" y="43200"/>
                </a:cubicBezTo>
                <a:cubicBezTo>
                  <a:pt x="607" y="43200"/>
                  <a:pt x="303" y="43193"/>
                  <a:pt x="0" y="43180"/>
                </a:cubicBezTo>
              </a:path>
              <a:path w="22512" h="43200" stroke="0" extrusionOk="0">
                <a:moveTo>
                  <a:pt x="911" y="0"/>
                </a:moveTo>
                <a:cubicBezTo>
                  <a:pt x="12841" y="0"/>
                  <a:pt x="22512" y="9670"/>
                  <a:pt x="22512" y="21600"/>
                </a:cubicBezTo>
                <a:cubicBezTo>
                  <a:pt x="22512" y="33529"/>
                  <a:pt x="12841" y="43200"/>
                  <a:pt x="912" y="43200"/>
                </a:cubicBezTo>
                <a:cubicBezTo>
                  <a:pt x="607" y="43200"/>
                  <a:pt x="303" y="43193"/>
                  <a:pt x="0" y="43180"/>
                </a:cubicBezTo>
                <a:lnTo>
                  <a:pt x="912" y="21600"/>
                </a:lnTo>
                <a:lnTo>
                  <a:pt x="91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7223125" y="3449638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5</a:t>
            </a: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7213600" y="4137025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x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7212013" y="4805363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Square root</a:t>
            </a:r>
          </a:p>
        </p:txBody>
      </p:sp>
      <p:graphicFrame>
        <p:nvGraphicFramePr>
          <p:cNvPr id="9252" name="Object 36"/>
          <p:cNvGraphicFramePr>
            <a:graphicFrameLocks noChangeAspect="1"/>
          </p:cNvGraphicFramePr>
          <p:nvPr/>
        </p:nvGraphicFramePr>
        <p:xfrm>
          <a:off x="5943600" y="5791200"/>
          <a:ext cx="77311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24" imgW="545863" imgH="393529" progId="Equation.DSMT4">
                  <p:embed/>
                </p:oleObj>
              </mc:Choice>
              <mc:Fallback>
                <p:oleObj name="Equation" r:id="rId24" imgW="545863" imgH="393529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791200"/>
                        <a:ext cx="773113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5848350" y="5703888"/>
            <a:ext cx="941388" cy="68738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6172" name="Picture 38" descr="geo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3" name="Picture 39" descr="geo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6" grpId="0"/>
      <p:bldP spid="9237" grpId="0"/>
      <p:bldP spid="9244" grpId="0" animBg="1"/>
      <p:bldP spid="9245" grpId="0" animBg="1"/>
      <p:bldP spid="9248" grpId="0" animBg="1"/>
      <p:bldP spid="9249" grpId="0"/>
      <p:bldP spid="9250" grpId="0"/>
      <p:bldP spid="9251" grpId="0"/>
      <p:bldP spid="925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99"/>
                    </a:gs>
                    <a:gs pos="100000">
                      <a:srgbClr val="0033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7B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5608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can define a Geometric Sequence using a first term ‘a’ and a common ratio ‘r’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a,       ar,       ar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,       ar</a:t>
            </a:r>
            <a:r>
              <a:rPr lang="en-GB" altLang="en-US" sz="1600" baseline="30000" smtClean="0">
                <a:latin typeface="Comic Sans MS" pitchFamily="66" charset="0"/>
              </a:rPr>
              <a:t>3</a:t>
            </a:r>
            <a:r>
              <a:rPr lang="en-GB" altLang="en-US" sz="1600" smtClean="0">
                <a:latin typeface="Comic Sans MS" pitchFamily="66" charset="0"/>
              </a:rPr>
              <a:t>,       …,        ar</a:t>
            </a:r>
            <a:r>
              <a:rPr lang="en-GB" altLang="en-US" sz="1600" baseline="30000" smtClean="0">
                <a:latin typeface="Comic Sans MS" pitchFamily="66" charset="0"/>
              </a:rPr>
              <a:t>n-1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7B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867400" y="1600200"/>
            <a:ext cx="2514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117475" y="3190875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st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7620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nd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1447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rd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2209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3733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 flipV="1">
            <a:off x="5334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 flipV="1">
            <a:off x="12192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 flipV="1">
            <a:off x="1905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 flipV="1">
            <a:off x="2667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 flipV="1">
            <a:off x="41148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5181600" y="1981200"/>
            <a:ext cx="3733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nth and 10</a:t>
            </a:r>
            <a:r>
              <a:rPr lang="en-GB" altLang="en-US" sz="1400" baseline="30000">
                <a:latin typeface="Comic Sans MS" pitchFamily="66" charset="0"/>
              </a:rPr>
              <a:t>th</a:t>
            </a:r>
            <a:r>
              <a:rPr lang="en-GB" altLang="en-US" sz="1400">
                <a:latin typeface="Comic Sans MS" pitchFamily="66" charset="0"/>
              </a:rPr>
              <a:t> terms of the following sequences…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5562600" y="2667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a)</a:t>
            </a:r>
          </a:p>
        </p:txBody>
      </p:sp>
      <p:sp>
        <p:nvSpPr>
          <p:cNvPr id="11302" name="Text Box 38"/>
          <p:cNvSpPr txBox="1">
            <a:spLocks noChangeArrowheads="1"/>
          </p:cNvSpPr>
          <p:nvPr/>
        </p:nvSpPr>
        <p:spPr bwMode="auto">
          <a:xfrm>
            <a:off x="5943600" y="2667000"/>
            <a:ext cx="2286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3, 6, 12, 24…</a:t>
            </a:r>
          </a:p>
        </p:txBody>
      </p:sp>
      <p:sp>
        <p:nvSpPr>
          <p:cNvPr id="11303" name="Text Box 39"/>
          <p:cNvSpPr txBox="1">
            <a:spLocks noChangeArrowheads="1"/>
          </p:cNvSpPr>
          <p:nvPr/>
        </p:nvSpPr>
        <p:spPr bwMode="auto">
          <a:xfrm>
            <a:off x="5638800" y="30480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First Term</a:t>
            </a:r>
          </a:p>
        </p:txBody>
      </p:sp>
      <p:sp>
        <p:nvSpPr>
          <p:cNvPr id="11304" name="Text Box 40"/>
          <p:cNvSpPr txBox="1">
            <a:spLocks noChangeArrowheads="1"/>
          </p:cNvSpPr>
          <p:nvPr/>
        </p:nvSpPr>
        <p:spPr bwMode="auto">
          <a:xfrm>
            <a:off x="5638800" y="34290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Common Ratio</a:t>
            </a:r>
          </a:p>
        </p:txBody>
      </p:sp>
      <p:sp>
        <p:nvSpPr>
          <p:cNvPr id="11305" name="Text Box 41"/>
          <p:cNvSpPr txBox="1">
            <a:spLocks noChangeArrowheads="1"/>
          </p:cNvSpPr>
          <p:nvPr/>
        </p:nvSpPr>
        <p:spPr bwMode="auto">
          <a:xfrm>
            <a:off x="6629400" y="3048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= 3</a:t>
            </a:r>
          </a:p>
        </p:txBody>
      </p: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6858000" y="3429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= 2</a:t>
            </a:r>
          </a:p>
        </p:txBody>
      </p:sp>
      <p:sp>
        <p:nvSpPr>
          <p:cNvPr id="11307" name="Text Box 43"/>
          <p:cNvSpPr txBox="1">
            <a:spLocks noChangeArrowheads="1"/>
          </p:cNvSpPr>
          <p:nvPr/>
        </p:nvSpPr>
        <p:spPr bwMode="auto">
          <a:xfrm>
            <a:off x="5638800" y="38100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Nth Term</a:t>
            </a:r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6629400" y="38100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= 3 x 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n-1</a:t>
            </a:r>
          </a:p>
        </p:txBody>
      </p:sp>
      <p:sp>
        <p:nvSpPr>
          <p:cNvPr id="11309" name="Text Box 45"/>
          <p:cNvSpPr txBox="1">
            <a:spLocks noChangeArrowheads="1"/>
          </p:cNvSpPr>
          <p:nvPr/>
        </p:nvSpPr>
        <p:spPr bwMode="auto">
          <a:xfrm>
            <a:off x="5638800" y="4648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10th Term</a:t>
            </a: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6629400" y="46482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= 3 x 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9</a:t>
            </a:r>
          </a:p>
        </p:txBody>
      </p:sp>
      <p:sp>
        <p:nvSpPr>
          <p:cNvPr id="11311" name="Text Box 47"/>
          <p:cNvSpPr txBox="1">
            <a:spLocks noChangeArrowheads="1"/>
          </p:cNvSpPr>
          <p:nvPr/>
        </p:nvSpPr>
        <p:spPr bwMode="auto">
          <a:xfrm>
            <a:off x="6629400" y="50292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= 1536</a:t>
            </a:r>
            <a:endParaRPr lang="en-GB" altLang="en-US" sz="1400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8220" name="Picture 48" descr="ge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21" name="Picture 49" descr="ge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1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84" grpId="0"/>
      <p:bldP spid="11289" grpId="0"/>
      <p:bldP spid="11290" grpId="0"/>
      <p:bldP spid="11291" grpId="0"/>
      <p:bldP spid="11292" grpId="0"/>
      <p:bldP spid="11294" grpId="0" animBg="1"/>
      <p:bldP spid="11295" grpId="0" animBg="1"/>
      <p:bldP spid="11296" grpId="0" animBg="1"/>
      <p:bldP spid="11298" grpId="0" animBg="1"/>
      <p:bldP spid="11299" grpId="0" animBg="1"/>
      <p:bldP spid="11300" grpId="0"/>
      <p:bldP spid="11301" grpId="0"/>
      <p:bldP spid="11302" grpId="0"/>
      <p:bldP spid="11303" grpId="0"/>
      <p:bldP spid="11304" grpId="0"/>
      <p:bldP spid="11305" grpId="0"/>
      <p:bldP spid="11306" grpId="0"/>
      <p:bldP spid="11307" grpId="0"/>
      <p:bldP spid="11308" grpId="0"/>
      <p:bldP spid="11309" grpId="0"/>
      <p:bldP spid="11310" grpId="0"/>
      <p:bldP spid="113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5608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can define a Geometric Sequence using a first term ‘a’ and a common ratio ‘r’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a,       ar,       ar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,       ar</a:t>
            </a:r>
            <a:r>
              <a:rPr lang="en-GB" altLang="en-US" sz="1600" baseline="30000" smtClean="0">
                <a:latin typeface="Comic Sans MS" pitchFamily="66" charset="0"/>
              </a:rPr>
              <a:t>3</a:t>
            </a:r>
            <a:r>
              <a:rPr lang="en-GB" altLang="en-US" sz="1600" smtClean="0">
                <a:latin typeface="Comic Sans MS" pitchFamily="66" charset="0"/>
              </a:rPr>
              <a:t>,       …,        ar</a:t>
            </a:r>
            <a:r>
              <a:rPr lang="en-GB" altLang="en-US" sz="1600" baseline="30000" smtClean="0">
                <a:latin typeface="Comic Sans MS" pitchFamily="66" charset="0"/>
              </a:rPr>
              <a:t>n-1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7B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867400" y="1600200"/>
            <a:ext cx="2514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17475" y="3190875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st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7620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nd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1447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rd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209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733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V="1">
            <a:off x="5334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V="1">
            <a:off x="12192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V="1">
            <a:off x="1905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V="1">
            <a:off x="2667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V="1">
            <a:off x="2667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V="1">
            <a:off x="41148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5181600" y="1981200"/>
            <a:ext cx="3733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nth and 10</a:t>
            </a:r>
            <a:r>
              <a:rPr lang="en-GB" altLang="en-US" sz="1400" baseline="30000">
                <a:latin typeface="Comic Sans MS" pitchFamily="66" charset="0"/>
              </a:rPr>
              <a:t>th</a:t>
            </a:r>
            <a:r>
              <a:rPr lang="en-GB" altLang="en-US" sz="1400">
                <a:latin typeface="Comic Sans MS" pitchFamily="66" charset="0"/>
              </a:rPr>
              <a:t> terms of the following sequences…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5562600" y="2667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b)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5943600" y="2667000"/>
            <a:ext cx="2286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40, -20, 10, -5…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5638800" y="30480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First Term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5638800" y="34290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Common Ratio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6629400" y="30480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= 40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6858000" y="3429000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= -0.5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5638800" y="38100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Nth Term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6629400" y="38100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= 40 x (-0.5)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n-1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5638800" y="4648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10th Term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6629400" y="46482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= 40 x (-0.5)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9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6629400" y="50292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= -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5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  <a:latin typeface="Comic Sans MS" pitchFamily="66" charset="0"/>
              </a:rPr>
              <a:t>64</a:t>
            </a:r>
          </a:p>
        </p:txBody>
      </p:sp>
      <p:pic>
        <p:nvPicPr>
          <p:cNvPr id="9245" name="Picture 29" descr="ge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6" name="Picture 30" descr="ge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6" grpId="0"/>
      <p:bldP spid="12307" grpId="0"/>
      <p:bldP spid="12308" grpId="0"/>
      <p:bldP spid="12309" grpId="0"/>
      <p:bldP spid="12310" grpId="0"/>
      <p:bldP spid="12311" grpId="0"/>
      <p:bldP spid="12312" grpId="0"/>
      <p:bldP spid="12313" grpId="0"/>
      <p:bldP spid="12314" grpId="0"/>
      <p:bldP spid="12315" grpId="0"/>
      <p:bldP spid="123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Geometric Sequences and Series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5608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can define a Geometric Sequence using a first term ‘a’ and a common ratio ‘r’</a:t>
            </a: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a,       ar,       ar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,       ar</a:t>
            </a:r>
            <a:r>
              <a:rPr lang="en-GB" altLang="en-US" sz="1600" baseline="30000" smtClean="0">
                <a:latin typeface="Comic Sans MS" pitchFamily="66" charset="0"/>
              </a:rPr>
              <a:t>3</a:t>
            </a:r>
            <a:r>
              <a:rPr lang="en-GB" altLang="en-US" sz="1600" smtClean="0">
                <a:latin typeface="Comic Sans MS" pitchFamily="66" charset="0"/>
              </a:rPr>
              <a:t>,       …,        ar</a:t>
            </a:r>
            <a:r>
              <a:rPr lang="en-GB" altLang="en-US" sz="1600" baseline="30000" smtClean="0">
                <a:latin typeface="Comic Sans MS" pitchFamily="66" charset="0"/>
              </a:rPr>
              <a:t>n-1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8686800" y="652145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7B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867400" y="1600200"/>
            <a:ext cx="2514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17475" y="3190875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st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7620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nd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447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rd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209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 Term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733800" y="32004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en-GB" altLang="en-US" sz="1400" baseline="30000">
                <a:solidFill>
                  <a:srgbClr val="FF0000"/>
                </a:solidFill>
                <a:latin typeface="Comic Sans MS" pitchFamily="66" charset="0"/>
              </a:rPr>
              <a:t>th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 Term</a:t>
            </a: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V="1">
            <a:off x="5334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V="1">
            <a:off x="12192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V="1">
            <a:off x="1905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flipV="1">
            <a:off x="2667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 flipV="1">
            <a:off x="26670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flipV="1">
            <a:off x="4114800" y="28194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5181600" y="1981200"/>
            <a:ext cx="3733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The second term of a Geometric sequence is 4, and the 4</a:t>
            </a:r>
            <a:r>
              <a:rPr lang="en-GB" altLang="en-US" sz="1400" baseline="30000">
                <a:latin typeface="Comic Sans MS" pitchFamily="66" charset="0"/>
              </a:rPr>
              <a:t>th</a:t>
            </a:r>
            <a:r>
              <a:rPr lang="en-GB" altLang="en-US" sz="1400">
                <a:latin typeface="Comic Sans MS" pitchFamily="66" charset="0"/>
              </a:rPr>
              <a:t> term is 8. Find the values of the common ratio and the first term</a:t>
            </a:r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5391150" y="3124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4</a:t>
            </a:r>
            <a:r>
              <a:rPr lang="en-GB" altLang="en-US" sz="1400" baseline="30000">
                <a:latin typeface="Comic Sans MS" pitchFamily="66" charset="0"/>
              </a:rPr>
              <a:t>th</a:t>
            </a:r>
            <a:r>
              <a:rPr lang="en-GB" altLang="en-US" sz="1400">
                <a:latin typeface="Comic Sans MS" pitchFamily="66" charset="0"/>
              </a:rPr>
              <a:t> Term </a:t>
            </a:r>
            <a:r>
              <a:rPr lang="en-GB" altLang="en-US" sz="1400">
                <a:latin typeface="Comic Sans MS" pitchFamily="66" charset="0"/>
                <a:sym typeface="Wingdings" pitchFamily="2" charset="2"/>
              </a:rPr>
              <a:t></a:t>
            </a:r>
            <a:endParaRPr lang="en-GB" altLang="en-US" sz="1400">
              <a:latin typeface="Comic Sans MS" pitchFamily="66" charset="0"/>
            </a:endParaRPr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5391150" y="2743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2</a:t>
            </a:r>
            <a:r>
              <a:rPr lang="en-GB" altLang="en-US" sz="1400" baseline="30000">
                <a:latin typeface="Comic Sans MS" pitchFamily="66" charset="0"/>
              </a:rPr>
              <a:t>nd</a:t>
            </a:r>
            <a:r>
              <a:rPr lang="en-GB" altLang="en-US" sz="1400">
                <a:latin typeface="Comic Sans MS" pitchFamily="66" charset="0"/>
              </a:rPr>
              <a:t> Term </a:t>
            </a:r>
            <a:r>
              <a:rPr lang="en-GB" altLang="en-US" sz="1400">
                <a:latin typeface="Comic Sans MS" pitchFamily="66" charset="0"/>
                <a:sym typeface="Wingdings" pitchFamily="2" charset="2"/>
              </a:rPr>
              <a:t></a:t>
            </a:r>
            <a:endParaRPr lang="en-GB" altLang="en-US" sz="1400">
              <a:latin typeface="Comic Sans MS" pitchFamily="66" charset="0"/>
            </a:endParaRPr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5010150" y="2743200"/>
            <a:ext cx="307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 b="1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5010150" y="3124200"/>
            <a:ext cx="307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 b="1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5029200" y="35814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 b="1">
                <a:solidFill>
                  <a:srgbClr val="FF0000"/>
                </a:solidFill>
                <a:latin typeface="Comic Sans MS" pitchFamily="66" charset="0"/>
              </a:rPr>
              <a:t>2 ÷ 1 </a:t>
            </a:r>
            <a:r>
              <a:rPr lang="en-GB" altLang="en-US" sz="1600" b="1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</a:t>
            </a:r>
            <a:endParaRPr lang="en-GB" altLang="en-US" sz="1600" b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>
            <a:off x="5105400" y="43434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3361" name="Object 49"/>
          <p:cNvGraphicFramePr>
            <a:graphicFrameLocks noChangeAspect="1"/>
          </p:cNvGraphicFramePr>
          <p:nvPr/>
        </p:nvGraphicFramePr>
        <p:xfrm>
          <a:off x="6610350" y="2743200"/>
          <a:ext cx="7620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name="Equation" r:id="rId3" imgW="418918" imgH="177723" progId="Equation.DSMT4">
                  <p:embed/>
                </p:oleObj>
              </mc:Choice>
              <mc:Fallback>
                <p:oleObj name="Equation" r:id="rId3" imgW="418918" imgH="177723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2743200"/>
                        <a:ext cx="7620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62" name="Object 50"/>
          <p:cNvGraphicFramePr>
            <a:graphicFrameLocks noChangeAspect="1"/>
          </p:cNvGraphicFramePr>
          <p:nvPr/>
        </p:nvGraphicFramePr>
        <p:xfrm>
          <a:off x="6610350" y="3048000"/>
          <a:ext cx="8540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Equation" r:id="rId5" imgW="469696" imgH="203112" progId="Equation.DSMT4">
                  <p:embed/>
                </p:oleObj>
              </mc:Choice>
              <mc:Fallback>
                <p:oleObj name="Equation" r:id="rId5" imgW="469696" imgH="203112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3048000"/>
                        <a:ext cx="8540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63" name="Object 51"/>
          <p:cNvGraphicFramePr>
            <a:graphicFrameLocks noChangeAspect="1"/>
          </p:cNvGraphicFramePr>
          <p:nvPr/>
        </p:nvGraphicFramePr>
        <p:xfrm>
          <a:off x="6705600" y="3505200"/>
          <a:ext cx="73818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name="Equation" r:id="rId7" imgW="406224" imgH="190417" progId="Equation.DSMT4">
                  <p:embed/>
                </p:oleObj>
              </mc:Choice>
              <mc:Fallback>
                <p:oleObj name="Equation" r:id="rId7" imgW="406224" imgH="190417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505200"/>
                        <a:ext cx="73818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64" name="Object 52"/>
          <p:cNvGraphicFramePr>
            <a:graphicFrameLocks noChangeAspect="1"/>
          </p:cNvGraphicFramePr>
          <p:nvPr/>
        </p:nvGraphicFramePr>
        <p:xfrm>
          <a:off x="6705600" y="3886200"/>
          <a:ext cx="83026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9" imgW="457002" imgH="215806" progId="Equation.DSMT4">
                  <p:embed/>
                </p:oleObj>
              </mc:Choice>
              <mc:Fallback>
                <p:oleObj name="Equation" r:id="rId9" imgW="457002" imgH="215806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886200"/>
                        <a:ext cx="830263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65" name="Object 53"/>
          <p:cNvGraphicFramePr>
            <a:graphicFrameLocks noChangeAspect="1"/>
          </p:cNvGraphicFramePr>
          <p:nvPr/>
        </p:nvGraphicFramePr>
        <p:xfrm>
          <a:off x="6705600" y="4419600"/>
          <a:ext cx="7620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Equation" r:id="rId11" imgW="418918" imgH="177723" progId="Equation.DSMT4">
                  <p:embed/>
                </p:oleObj>
              </mc:Choice>
              <mc:Fallback>
                <p:oleObj name="Equation" r:id="rId11" imgW="418918" imgH="177723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419600"/>
                        <a:ext cx="7620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66" name="Object 54"/>
          <p:cNvGraphicFramePr>
            <a:graphicFrameLocks noChangeAspect="1"/>
          </p:cNvGraphicFramePr>
          <p:nvPr/>
        </p:nvGraphicFramePr>
        <p:xfrm>
          <a:off x="6477000" y="4724400"/>
          <a:ext cx="9921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13" imgW="545626" imgH="215713" progId="Equation.DSMT4">
                  <p:embed/>
                </p:oleObj>
              </mc:Choice>
              <mc:Fallback>
                <p:oleObj name="Equation" r:id="rId13" imgW="545626" imgH="215713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724400"/>
                        <a:ext cx="9921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67" name="Object 55"/>
          <p:cNvGraphicFramePr>
            <a:graphicFrameLocks noChangeAspect="1"/>
          </p:cNvGraphicFramePr>
          <p:nvPr/>
        </p:nvGraphicFramePr>
        <p:xfrm>
          <a:off x="6858000" y="5105400"/>
          <a:ext cx="900113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15" imgW="495085" imgH="418918" progId="Equation.DSMT4">
                  <p:embed/>
                </p:oleObj>
              </mc:Choice>
              <mc:Fallback>
                <p:oleObj name="Equation" r:id="rId15" imgW="495085" imgH="418918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105400"/>
                        <a:ext cx="900113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68" name="Object 56"/>
          <p:cNvGraphicFramePr>
            <a:graphicFrameLocks noChangeAspect="1"/>
          </p:cNvGraphicFramePr>
          <p:nvPr/>
        </p:nvGraphicFramePr>
        <p:xfrm>
          <a:off x="6858000" y="5867400"/>
          <a:ext cx="103822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17" imgW="571252" imgH="431613" progId="Equation.DSMT4">
                  <p:embed/>
                </p:oleObj>
              </mc:Choice>
              <mc:Fallback>
                <p:oleObj name="Equation" r:id="rId17" imgW="571252" imgH="431613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867400"/>
                        <a:ext cx="1038225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69" name="Object 57"/>
          <p:cNvGraphicFramePr>
            <a:graphicFrameLocks noChangeAspect="1"/>
          </p:cNvGraphicFramePr>
          <p:nvPr/>
        </p:nvGraphicFramePr>
        <p:xfrm>
          <a:off x="8229600" y="6096000"/>
          <a:ext cx="7842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19" imgW="431613" imgH="215806" progId="Equation.DSMT4">
                  <p:embed/>
                </p:oleObj>
              </mc:Choice>
              <mc:Fallback>
                <p:oleObj name="Equation" r:id="rId19" imgW="431613" imgH="215806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6096000"/>
                        <a:ext cx="7842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70" name="Arc 58"/>
          <p:cNvSpPr>
            <a:spLocks/>
          </p:cNvSpPr>
          <p:nvPr/>
        </p:nvSpPr>
        <p:spPr bwMode="auto">
          <a:xfrm>
            <a:off x="7696200" y="3733800"/>
            <a:ext cx="228600" cy="381000"/>
          </a:xfrm>
          <a:custGeom>
            <a:avLst/>
            <a:gdLst>
              <a:gd name="T0" fmla="*/ 187811 w 21762"/>
              <a:gd name="T1" fmla="*/ 0 h 43200"/>
              <a:gd name="T2" fmla="*/ 0 w 21762"/>
              <a:gd name="T3" fmla="*/ 29634471 h 43200"/>
              <a:gd name="T4" fmla="*/ 187811 w 21762"/>
              <a:gd name="T5" fmla="*/ 1481758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62" h="43200" fill="none" extrusionOk="0">
                <a:moveTo>
                  <a:pt x="161" y="0"/>
                </a:moveTo>
                <a:cubicBezTo>
                  <a:pt x="12091" y="0"/>
                  <a:pt x="21762" y="9670"/>
                  <a:pt x="21762" y="21600"/>
                </a:cubicBezTo>
                <a:cubicBezTo>
                  <a:pt x="21762" y="33529"/>
                  <a:pt x="12091" y="43200"/>
                  <a:pt x="162" y="43200"/>
                </a:cubicBezTo>
                <a:cubicBezTo>
                  <a:pt x="107" y="43200"/>
                  <a:pt x="53" y="43199"/>
                  <a:pt x="-1" y="43199"/>
                </a:cubicBezTo>
              </a:path>
              <a:path w="21762" h="43200" stroke="0" extrusionOk="0">
                <a:moveTo>
                  <a:pt x="161" y="0"/>
                </a:moveTo>
                <a:cubicBezTo>
                  <a:pt x="12091" y="0"/>
                  <a:pt x="21762" y="9670"/>
                  <a:pt x="21762" y="21600"/>
                </a:cubicBezTo>
                <a:cubicBezTo>
                  <a:pt x="21762" y="33529"/>
                  <a:pt x="12091" y="43200"/>
                  <a:pt x="162" y="43200"/>
                </a:cubicBezTo>
                <a:cubicBezTo>
                  <a:pt x="107" y="43200"/>
                  <a:pt x="53" y="43199"/>
                  <a:pt x="-1" y="43199"/>
                </a:cubicBezTo>
                <a:lnTo>
                  <a:pt x="162" y="21600"/>
                </a:lnTo>
                <a:lnTo>
                  <a:pt x="16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72" name="Arc 60"/>
          <p:cNvSpPr>
            <a:spLocks/>
          </p:cNvSpPr>
          <p:nvPr/>
        </p:nvSpPr>
        <p:spPr bwMode="auto">
          <a:xfrm>
            <a:off x="7620000" y="4572000"/>
            <a:ext cx="228600" cy="381000"/>
          </a:xfrm>
          <a:custGeom>
            <a:avLst/>
            <a:gdLst>
              <a:gd name="T0" fmla="*/ 187811 w 21762"/>
              <a:gd name="T1" fmla="*/ 0 h 43200"/>
              <a:gd name="T2" fmla="*/ 0 w 21762"/>
              <a:gd name="T3" fmla="*/ 29634471 h 43200"/>
              <a:gd name="T4" fmla="*/ 187811 w 21762"/>
              <a:gd name="T5" fmla="*/ 1481758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62" h="43200" fill="none" extrusionOk="0">
                <a:moveTo>
                  <a:pt x="161" y="0"/>
                </a:moveTo>
                <a:cubicBezTo>
                  <a:pt x="12091" y="0"/>
                  <a:pt x="21762" y="9670"/>
                  <a:pt x="21762" y="21600"/>
                </a:cubicBezTo>
                <a:cubicBezTo>
                  <a:pt x="21762" y="33529"/>
                  <a:pt x="12091" y="43200"/>
                  <a:pt x="162" y="43200"/>
                </a:cubicBezTo>
                <a:cubicBezTo>
                  <a:pt x="107" y="43200"/>
                  <a:pt x="53" y="43199"/>
                  <a:pt x="-1" y="43199"/>
                </a:cubicBezTo>
              </a:path>
              <a:path w="21762" h="43200" stroke="0" extrusionOk="0">
                <a:moveTo>
                  <a:pt x="161" y="0"/>
                </a:moveTo>
                <a:cubicBezTo>
                  <a:pt x="12091" y="0"/>
                  <a:pt x="21762" y="9670"/>
                  <a:pt x="21762" y="21600"/>
                </a:cubicBezTo>
                <a:cubicBezTo>
                  <a:pt x="21762" y="33529"/>
                  <a:pt x="12091" y="43200"/>
                  <a:pt x="162" y="43200"/>
                </a:cubicBezTo>
                <a:cubicBezTo>
                  <a:pt x="107" y="43200"/>
                  <a:pt x="53" y="43199"/>
                  <a:pt x="-1" y="43199"/>
                </a:cubicBezTo>
                <a:lnTo>
                  <a:pt x="162" y="21600"/>
                </a:lnTo>
                <a:lnTo>
                  <a:pt x="16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73" name="Arc 61"/>
          <p:cNvSpPr>
            <a:spLocks/>
          </p:cNvSpPr>
          <p:nvPr/>
        </p:nvSpPr>
        <p:spPr bwMode="auto">
          <a:xfrm>
            <a:off x="7772400" y="4953000"/>
            <a:ext cx="228600" cy="533400"/>
          </a:xfrm>
          <a:custGeom>
            <a:avLst/>
            <a:gdLst>
              <a:gd name="T0" fmla="*/ 187811 w 21762"/>
              <a:gd name="T1" fmla="*/ 0 h 43200"/>
              <a:gd name="T2" fmla="*/ 0 w 21762"/>
              <a:gd name="T3" fmla="*/ 81317077 h 43200"/>
              <a:gd name="T4" fmla="*/ 187811 w 21762"/>
              <a:gd name="T5" fmla="*/ 4065945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62" h="43200" fill="none" extrusionOk="0">
                <a:moveTo>
                  <a:pt x="161" y="0"/>
                </a:moveTo>
                <a:cubicBezTo>
                  <a:pt x="12091" y="0"/>
                  <a:pt x="21762" y="9670"/>
                  <a:pt x="21762" y="21600"/>
                </a:cubicBezTo>
                <a:cubicBezTo>
                  <a:pt x="21762" y="33529"/>
                  <a:pt x="12091" y="43200"/>
                  <a:pt x="162" y="43200"/>
                </a:cubicBezTo>
                <a:cubicBezTo>
                  <a:pt x="107" y="43200"/>
                  <a:pt x="53" y="43199"/>
                  <a:pt x="-1" y="43199"/>
                </a:cubicBezTo>
              </a:path>
              <a:path w="21762" h="43200" stroke="0" extrusionOk="0">
                <a:moveTo>
                  <a:pt x="161" y="0"/>
                </a:moveTo>
                <a:cubicBezTo>
                  <a:pt x="12091" y="0"/>
                  <a:pt x="21762" y="9670"/>
                  <a:pt x="21762" y="21600"/>
                </a:cubicBezTo>
                <a:cubicBezTo>
                  <a:pt x="21762" y="33529"/>
                  <a:pt x="12091" y="43200"/>
                  <a:pt x="162" y="43200"/>
                </a:cubicBezTo>
                <a:cubicBezTo>
                  <a:pt x="107" y="43200"/>
                  <a:pt x="53" y="43199"/>
                  <a:pt x="-1" y="43199"/>
                </a:cubicBezTo>
                <a:lnTo>
                  <a:pt x="162" y="21600"/>
                </a:lnTo>
                <a:lnTo>
                  <a:pt x="16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74" name="Arc 62"/>
          <p:cNvSpPr>
            <a:spLocks/>
          </p:cNvSpPr>
          <p:nvPr/>
        </p:nvSpPr>
        <p:spPr bwMode="auto">
          <a:xfrm>
            <a:off x="7924800" y="5486400"/>
            <a:ext cx="228600" cy="762000"/>
          </a:xfrm>
          <a:custGeom>
            <a:avLst/>
            <a:gdLst>
              <a:gd name="T0" fmla="*/ 187811 w 21762"/>
              <a:gd name="T1" fmla="*/ 0 h 43200"/>
              <a:gd name="T2" fmla="*/ 0 w 21762"/>
              <a:gd name="T3" fmla="*/ 237075768 h 43200"/>
              <a:gd name="T4" fmla="*/ 187811 w 21762"/>
              <a:gd name="T5" fmla="*/ 11854068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62" h="43200" fill="none" extrusionOk="0">
                <a:moveTo>
                  <a:pt x="161" y="0"/>
                </a:moveTo>
                <a:cubicBezTo>
                  <a:pt x="12091" y="0"/>
                  <a:pt x="21762" y="9670"/>
                  <a:pt x="21762" y="21600"/>
                </a:cubicBezTo>
                <a:cubicBezTo>
                  <a:pt x="21762" y="33529"/>
                  <a:pt x="12091" y="43200"/>
                  <a:pt x="162" y="43200"/>
                </a:cubicBezTo>
                <a:cubicBezTo>
                  <a:pt x="107" y="43200"/>
                  <a:pt x="53" y="43199"/>
                  <a:pt x="-1" y="43199"/>
                </a:cubicBezTo>
              </a:path>
              <a:path w="21762" h="43200" stroke="0" extrusionOk="0">
                <a:moveTo>
                  <a:pt x="161" y="0"/>
                </a:moveTo>
                <a:cubicBezTo>
                  <a:pt x="12091" y="0"/>
                  <a:pt x="21762" y="9670"/>
                  <a:pt x="21762" y="21600"/>
                </a:cubicBezTo>
                <a:cubicBezTo>
                  <a:pt x="21762" y="33529"/>
                  <a:pt x="12091" y="43200"/>
                  <a:pt x="162" y="43200"/>
                </a:cubicBezTo>
                <a:cubicBezTo>
                  <a:pt x="107" y="43200"/>
                  <a:pt x="53" y="43199"/>
                  <a:pt x="-1" y="43199"/>
                </a:cubicBezTo>
                <a:lnTo>
                  <a:pt x="162" y="21600"/>
                </a:lnTo>
                <a:lnTo>
                  <a:pt x="16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75" name="Text Box 63"/>
          <p:cNvSpPr txBox="1">
            <a:spLocks noChangeArrowheads="1"/>
          </p:cNvSpPr>
          <p:nvPr/>
        </p:nvSpPr>
        <p:spPr bwMode="auto">
          <a:xfrm>
            <a:off x="7848600" y="3657600"/>
            <a:ext cx="914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Square root</a:t>
            </a:r>
          </a:p>
        </p:txBody>
      </p:sp>
      <p:sp>
        <p:nvSpPr>
          <p:cNvPr id="13376" name="Text Box 64"/>
          <p:cNvSpPr txBox="1">
            <a:spLocks noChangeArrowheads="1"/>
          </p:cNvSpPr>
          <p:nvPr/>
        </p:nvSpPr>
        <p:spPr bwMode="auto">
          <a:xfrm>
            <a:off x="7696200" y="45720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 r into 1</a:t>
            </a:r>
          </a:p>
        </p:txBody>
      </p:sp>
      <p:sp>
        <p:nvSpPr>
          <p:cNvPr id="13377" name="Text Box 65"/>
          <p:cNvSpPr txBox="1">
            <a:spLocks noChangeArrowheads="1"/>
          </p:cNvSpPr>
          <p:nvPr/>
        </p:nvSpPr>
        <p:spPr bwMode="auto">
          <a:xfrm>
            <a:off x="7924800" y="4876800"/>
            <a:ext cx="1066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√2</a:t>
            </a:r>
          </a:p>
        </p:txBody>
      </p:sp>
      <p:sp>
        <p:nvSpPr>
          <p:cNvPr id="13378" name="Text Box 66"/>
          <p:cNvSpPr txBox="1">
            <a:spLocks noChangeArrowheads="1"/>
          </p:cNvSpPr>
          <p:nvPr/>
        </p:nvSpPr>
        <p:spPr bwMode="auto">
          <a:xfrm>
            <a:off x="8077200" y="56388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Rationalise</a:t>
            </a:r>
          </a:p>
        </p:txBody>
      </p:sp>
      <p:pic>
        <p:nvPicPr>
          <p:cNvPr id="10281" name="Picture 67" descr="geo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2" name="Picture 68" descr="geo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7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3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3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9" grpId="0"/>
      <p:bldP spid="13341" grpId="0"/>
      <p:bldP spid="13344" grpId="0"/>
      <p:bldP spid="13347" grpId="0"/>
      <p:bldP spid="13348" grpId="0"/>
      <p:bldP spid="13349" grpId="0"/>
      <p:bldP spid="13354" grpId="0" animBg="1"/>
      <p:bldP spid="13370" grpId="0" animBg="1"/>
      <p:bldP spid="13372" grpId="0" animBg="1"/>
      <p:bldP spid="13373" grpId="0" animBg="1"/>
      <p:bldP spid="13374" grpId="0" animBg="1"/>
      <p:bldP spid="13375" grpId="0"/>
      <p:bldP spid="13376" grpId="0"/>
      <p:bldP spid="13377" grpId="0"/>
      <p:bldP spid="1337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</TotalTime>
  <Words>1558</Words>
  <Application>Microsoft Office PowerPoint</Application>
  <PresentationFormat>On-screen Show (4:3)</PresentationFormat>
  <Paragraphs>308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Comic Sans MS</vt:lpstr>
      <vt:lpstr>Wingdings</vt:lpstr>
      <vt:lpstr>Default Design</vt:lpstr>
      <vt:lpstr>MathType 6.0 Equation</vt:lpstr>
      <vt:lpstr>PowerPoint Presentation</vt:lpstr>
      <vt:lpstr>Introduction</vt:lpstr>
      <vt:lpstr>PowerPoint Presentation</vt:lpstr>
      <vt:lpstr>Geometric Sequences and Series</vt:lpstr>
      <vt:lpstr>Geometric Sequences and Series</vt:lpstr>
      <vt:lpstr>PowerPoint Presentation</vt:lpstr>
      <vt:lpstr>Geometric Sequences and Series</vt:lpstr>
      <vt:lpstr>Geometric Sequences and Series</vt:lpstr>
      <vt:lpstr>Geometric Sequences and Series</vt:lpstr>
      <vt:lpstr>Geometric Sequences and Series</vt:lpstr>
      <vt:lpstr>Geometric Sequences and Series</vt:lpstr>
      <vt:lpstr>PowerPoint Presentation</vt:lpstr>
      <vt:lpstr>Geometric Sequences and Series</vt:lpstr>
      <vt:lpstr>Geometric Sequences and Series</vt:lpstr>
      <vt:lpstr>PowerPoint Presentation</vt:lpstr>
      <vt:lpstr>Geometric Sequences and Series</vt:lpstr>
      <vt:lpstr>Geometric Sequences and Series</vt:lpstr>
      <vt:lpstr>Geometric Sequences and Series</vt:lpstr>
      <vt:lpstr>Geometric Sequences and Series</vt:lpstr>
      <vt:lpstr>Geometric Sequences and Series</vt:lpstr>
      <vt:lpstr>PowerPoint Presentation</vt:lpstr>
      <vt:lpstr>Geometric Sequences and Series</vt:lpstr>
      <vt:lpstr>Geometric Sequences and Series</vt:lpstr>
      <vt:lpstr>Geometric Sequences and Series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Mike</cp:lastModifiedBy>
  <cp:revision>35</cp:revision>
  <cp:lastPrinted>1601-01-01T00:00:00Z</cp:lastPrinted>
  <dcterms:created xsi:type="dcterms:W3CDTF">2011-03-26T21:12:43Z</dcterms:created>
  <dcterms:modified xsi:type="dcterms:W3CDTF">2014-06-07T12:52:08Z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