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1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CC0000"/>
    <a:srgbClr val="99FF99"/>
    <a:srgbClr val="CCFFCC"/>
    <a:srgbClr val="66003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3907" autoAdjust="0"/>
  </p:normalViewPr>
  <p:slideViewPr>
    <p:cSldViewPr>
      <p:cViewPr varScale="1">
        <p:scale>
          <a:sx n="103" d="100"/>
          <a:sy n="103" d="100"/>
        </p:scale>
        <p:origin x="-11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5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image" Target="../media/image73.wmf"/><Relationship Id="rId7" Type="http://schemas.openxmlformats.org/officeDocument/2006/relationships/image" Target="../media/image76.wmf"/><Relationship Id="rId2" Type="http://schemas.openxmlformats.org/officeDocument/2006/relationships/image" Target="../media/image72.wmf"/><Relationship Id="rId1" Type="http://schemas.openxmlformats.org/officeDocument/2006/relationships/image" Target="../media/image59.wmf"/><Relationship Id="rId6" Type="http://schemas.openxmlformats.org/officeDocument/2006/relationships/image" Target="../media/image62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6.wmf"/><Relationship Id="rId7" Type="http://schemas.openxmlformats.org/officeDocument/2006/relationships/image" Target="../media/image90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89.wmf"/><Relationship Id="rId5" Type="http://schemas.openxmlformats.org/officeDocument/2006/relationships/image" Target="../media/image88.wmf"/><Relationship Id="rId4" Type="http://schemas.openxmlformats.org/officeDocument/2006/relationships/image" Target="../media/image87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94.wmf"/><Relationship Id="rId3" Type="http://schemas.openxmlformats.org/officeDocument/2006/relationships/image" Target="../media/image89.wmf"/><Relationship Id="rId7" Type="http://schemas.openxmlformats.org/officeDocument/2006/relationships/image" Target="../media/image93.wmf"/><Relationship Id="rId2" Type="http://schemas.openxmlformats.org/officeDocument/2006/relationships/image" Target="../media/image85.wmf"/><Relationship Id="rId1" Type="http://schemas.openxmlformats.org/officeDocument/2006/relationships/image" Target="../media/image84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10" Type="http://schemas.openxmlformats.org/officeDocument/2006/relationships/image" Target="../media/image96.wmf"/><Relationship Id="rId4" Type="http://schemas.openxmlformats.org/officeDocument/2006/relationships/image" Target="../media/image90.wmf"/><Relationship Id="rId9" Type="http://schemas.openxmlformats.org/officeDocument/2006/relationships/image" Target="../media/image95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wmf"/><Relationship Id="rId3" Type="http://schemas.openxmlformats.org/officeDocument/2006/relationships/image" Target="../media/image97.wmf"/><Relationship Id="rId7" Type="http://schemas.openxmlformats.org/officeDocument/2006/relationships/image" Target="../media/image101.wmf"/><Relationship Id="rId2" Type="http://schemas.openxmlformats.org/officeDocument/2006/relationships/image" Target="../media/image90.wmf"/><Relationship Id="rId1" Type="http://schemas.openxmlformats.org/officeDocument/2006/relationships/image" Target="../media/image84.wmf"/><Relationship Id="rId6" Type="http://schemas.openxmlformats.org/officeDocument/2006/relationships/image" Target="../media/image100.wmf"/><Relationship Id="rId11" Type="http://schemas.openxmlformats.org/officeDocument/2006/relationships/image" Target="../media/image105.wmf"/><Relationship Id="rId5" Type="http://schemas.openxmlformats.org/officeDocument/2006/relationships/image" Target="../media/image99.wmf"/><Relationship Id="rId10" Type="http://schemas.openxmlformats.org/officeDocument/2006/relationships/image" Target="../media/image104.wmf"/><Relationship Id="rId4" Type="http://schemas.openxmlformats.org/officeDocument/2006/relationships/image" Target="../media/image98.wmf"/><Relationship Id="rId9" Type="http://schemas.openxmlformats.org/officeDocument/2006/relationships/image" Target="../media/image10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21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20.wmf"/><Relationship Id="rId11" Type="http://schemas.openxmlformats.org/officeDocument/2006/relationships/image" Target="../media/image18.wmf"/><Relationship Id="rId5" Type="http://schemas.openxmlformats.org/officeDocument/2006/relationships/image" Target="../media/image19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38.wmf"/><Relationship Id="rId7" Type="http://schemas.openxmlformats.org/officeDocument/2006/relationships/image" Target="../media/image4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10" Type="http://schemas.openxmlformats.org/officeDocument/2006/relationships/image" Target="../media/image51.wmf"/><Relationship Id="rId4" Type="http://schemas.openxmlformats.org/officeDocument/2006/relationships/image" Target="../media/image39.wmf"/><Relationship Id="rId9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97C311-5A18-41E3-83A0-AA0CC480EA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6763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EC03A3-8134-4A77-9EE7-3DD9EF3C7BE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3657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14FD47-95C5-40BB-8416-B792AA2C2BE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06651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51FCE4-1739-4105-AB8C-FCD11A793D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6926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F88282-E06C-4918-98D1-77F652A7FCE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88065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3CBDF6-B090-4504-AD44-D598C303502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38926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A76B18-C607-4FCE-94A1-7BCC239D73B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392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D75EA5-39AC-4230-A869-09F9296F34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545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826223-2CDB-42A1-BDBF-67DB572331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482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91CEFC-1FC9-40A8-92BD-0634018AE66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35608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1C2D6E-44A5-4118-94A1-6B2BD6C962A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5811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CC"/>
            </a:gs>
            <a:gs pos="100000">
              <a:srgbClr val="99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A8564D-07F9-4C52-B891-03530B68A93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10" Type="http://schemas.openxmlformats.org/officeDocument/2006/relationships/image" Target="../media/image25.wmf"/><Relationship Id="rId19" Type="http://schemas.openxmlformats.org/officeDocument/2006/relationships/image" Target="../media/image3.jpeg"/><Relationship Id="rId4" Type="http://schemas.openxmlformats.org/officeDocument/2006/relationships/image" Target="../media/image22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image" Target="../media/image3.jpeg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8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43.bin"/><Relationship Id="rId21" Type="http://schemas.openxmlformats.org/officeDocument/2006/relationships/oleObject" Target="../embeddings/oleObject52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5" Type="http://schemas.openxmlformats.org/officeDocument/2006/relationships/oleObject" Target="../embeddings/oleObject49.bin"/><Relationship Id="rId23" Type="http://schemas.openxmlformats.org/officeDocument/2006/relationships/image" Target="../media/image3.jpeg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51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58.bin"/><Relationship Id="rId18" Type="http://schemas.openxmlformats.org/officeDocument/2006/relationships/oleObject" Target="../embeddings/oleObject61.bin"/><Relationship Id="rId3" Type="http://schemas.openxmlformats.org/officeDocument/2006/relationships/oleObject" Target="../embeddings/oleObject53.bin"/><Relationship Id="rId21" Type="http://schemas.openxmlformats.org/officeDocument/2006/relationships/image" Target="../media/image50.wmf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46.wmf"/><Relationship Id="rId17" Type="http://schemas.openxmlformats.org/officeDocument/2006/relationships/oleObject" Target="../embeddings/oleObject6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oleObject" Target="../embeddings/oleObject62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2.jpeg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image" Target="../media/image51.wmf"/><Relationship Id="rId10" Type="http://schemas.openxmlformats.org/officeDocument/2006/relationships/image" Target="../media/image39.wmf"/><Relationship Id="rId19" Type="http://schemas.openxmlformats.org/officeDocument/2006/relationships/image" Target="../media/image4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47.wmf"/><Relationship Id="rId22" Type="http://schemas.openxmlformats.org/officeDocument/2006/relationships/oleObject" Target="../embeddings/oleObject6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6.wmf"/><Relationship Id="rId18" Type="http://schemas.openxmlformats.org/officeDocument/2006/relationships/image" Target="../media/image2.jpeg"/><Relationship Id="rId3" Type="http://schemas.openxmlformats.org/officeDocument/2006/relationships/oleObject" Target="../embeddings/oleObject64.bin"/><Relationship Id="rId7" Type="http://schemas.openxmlformats.org/officeDocument/2006/relationships/oleObject" Target="../embeddings/oleObject66.bin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1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68.bin"/><Relationship Id="rId5" Type="http://schemas.openxmlformats.org/officeDocument/2006/relationships/oleObject" Target="../embeddings/oleObject65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67.bin"/><Relationship Id="rId14" Type="http://schemas.openxmlformats.org/officeDocument/2006/relationships/oleObject" Target="../embeddings/oleObject7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66.wmf"/><Relationship Id="rId26" Type="http://schemas.openxmlformats.org/officeDocument/2006/relationships/image" Target="../media/image70.wmf"/><Relationship Id="rId3" Type="http://schemas.openxmlformats.org/officeDocument/2006/relationships/oleObject" Target="../embeddings/oleObject72.bin"/><Relationship Id="rId21" Type="http://schemas.openxmlformats.org/officeDocument/2006/relationships/oleObject" Target="../embeddings/oleObject81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79.bin"/><Relationship Id="rId25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76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23" Type="http://schemas.openxmlformats.org/officeDocument/2006/relationships/oleObject" Target="../embeddings/oleObject82.bin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80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Relationship Id="rId27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2.wmf"/><Relationship Id="rId2" Type="http://schemas.openxmlformats.org/officeDocument/2006/relationships/tags" Target="../tags/tag5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85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84.bin"/><Relationship Id="rId9" Type="http://schemas.openxmlformats.org/officeDocument/2006/relationships/image" Target="../media/image7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91.bin"/><Relationship Id="rId18" Type="http://schemas.openxmlformats.org/officeDocument/2006/relationships/oleObject" Target="../embeddings/oleObject94.bin"/><Relationship Id="rId3" Type="http://schemas.openxmlformats.org/officeDocument/2006/relationships/slideLayout" Target="../slideLayouts/slideLayout2.xml"/><Relationship Id="rId21" Type="http://schemas.openxmlformats.org/officeDocument/2006/relationships/image" Target="../media/image77.wmf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74.wmf"/><Relationship Id="rId17" Type="http://schemas.openxmlformats.org/officeDocument/2006/relationships/oleObject" Target="../embeddings/oleObject93.bin"/><Relationship Id="rId2" Type="http://schemas.openxmlformats.org/officeDocument/2006/relationships/tags" Target="../tags/tag6.xml"/><Relationship Id="rId16" Type="http://schemas.openxmlformats.org/officeDocument/2006/relationships/image" Target="../media/image62.wmf"/><Relationship Id="rId20" Type="http://schemas.openxmlformats.org/officeDocument/2006/relationships/oleObject" Target="../embeddings/oleObject95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7.bin"/><Relationship Id="rId11" Type="http://schemas.openxmlformats.org/officeDocument/2006/relationships/oleObject" Target="../embeddings/oleObject90.bin"/><Relationship Id="rId5" Type="http://schemas.openxmlformats.org/officeDocument/2006/relationships/image" Target="../media/image59.wmf"/><Relationship Id="rId15" Type="http://schemas.openxmlformats.org/officeDocument/2006/relationships/oleObject" Target="../embeddings/oleObject92.bin"/><Relationship Id="rId10" Type="http://schemas.openxmlformats.org/officeDocument/2006/relationships/image" Target="../media/image73.wmf"/><Relationship Id="rId19" Type="http://schemas.openxmlformats.org/officeDocument/2006/relationships/image" Target="../media/image76.wmf"/><Relationship Id="rId4" Type="http://schemas.openxmlformats.org/officeDocument/2006/relationships/oleObject" Target="../embeddings/oleObject86.bin"/><Relationship Id="rId9" Type="http://schemas.openxmlformats.org/officeDocument/2006/relationships/oleObject" Target="../embeddings/oleObject89.bin"/><Relationship Id="rId14" Type="http://schemas.openxmlformats.org/officeDocument/2006/relationships/image" Target="../media/image75.wmf"/><Relationship Id="rId22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101.bin"/><Relationship Id="rId3" Type="http://schemas.openxmlformats.org/officeDocument/2006/relationships/oleObject" Target="../embeddings/oleObject96.bin"/><Relationship Id="rId7" Type="http://schemas.openxmlformats.org/officeDocument/2006/relationships/oleObject" Target="../embeddings/oleObject98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100.bin"/><Relationship Id="rId5" Type="http://schemas.openxmlformats.org/officeDocument/2006/relationships/oleObject" Target="../embeddings/oleObject97.bin"/><Relationship Id="rId15" Type="http://schemas.openxmlformats.org/officeDocument/2006/relationships/image" Target="../media/image2.jpeg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99.bin"/><Relationship Id="rId14" Type="http://schemas.openxmlformats.org/officeDocument/2006/relationships/image" Target="../media/image83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wmf"/><Relationship Id="rId13" Type="http://schemas.openxmlformats.org/officeDocument/2006/relationships/oleObject" Target="../embeddings/oleObject107.bin"/><Relationship Id="rId3" Type="http://schemas.openxmlformats.org/officeDocument/2006/relationships/oleObject" Target="../embeddings/oleObject102.bin"/><Relationship Id="rId7" Type="http://schemas.openxmlformats.org/officeDocument/2006/relationships/oleObject" Target="../embeddings/oleObject104.bin"/><Relationship Id="rId12" Type="http://schemas.openxmlformats.org/officeDocument/2006/relationships/image" Target="../media/image88.wmf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106.bin"/><Relationship Id="rId5" Type="http://schemas.openxmlformats.org/officeDocument/2006/relationships/oleObject" Target="../embeddings/oleObject103.bin"/><Relationship Id="rId15" Type="http://schemas.openxmlformats.org/officeDocument/2006/relationships/oleObject" Target="../embeddings/oleObject108.bin"/><Relationship Id="rId10" Type="http://schemas.openxmlformats.org/officeDocument/2006/relationships/image" Target="../media/image87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105.bin"/><Relationship Id="rId14" Type="http://schemas.openxmlformats.org/officeDocument/2006/relationships/image" Target="../media/image8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114.bin"/><Relationship Id="rId18" Type="http://schemas.openxmlformats.org/officeDocument/2006/relationships/oleObject" Target="../embeddings/oleObject117.bin"/><Relationship Id="rId26" Type="http://schemas.openxmlformats.org/officeDocument/2006/relationships/oleObject" Target="../embeddings/oleObject123.bin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9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91.wmf"/><Relationship Id="rId17" Type="http://schemas.openxmlformats.org/officeDocument/2006/relationships/oleObject" Target="../embeddings/oleObject116.bin"/><Relationship Id="rId25" Type="http://schemas.openxmlformats.org/officeDocument/2006/relationships/oleObject" Target="../embeddings/oleObject1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3.wmf"/><Relationship Id="rId20" Type="http://schemas.openxmlformats.org/officeDocument/2006/relationships/oleObject" Target="../embeddings/oleObject118.bin"/><Relationship Id="rId29" Type="http://schemas.openxmlformats.org/officeDocument/2006/relationships/image" Target="../media/image2.jpeg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5.wmf"/><Relationship Id="rId11" Type="http://schemas.openxmlformats.org/officeDocument/2006/relationships/oleObject" Target="../embeddings/oleObject113.bin"/><Relationship Id="rId24" Type="http://schemas.openxmlformats.org/officeDocument/2006/relationships/oleObject" Target="../embeddings/oleObject121.bin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image" Target="../media/image95.wmf"/><Relationship Id="rId28" Type="http://schemas.openxmlformats.org/officeDocument/2006/relationships/oleObject" Target="../embeddings/oleObject124.bin"/><Relationship Id="rId10" Type="http://schemas.openxmlformats.org/officeDocument/2006/relationships/image" Target="../media/image90.wmf"/><Relationship Id="rId19" Type="http://schemas.openxmlformats.org/officeDocument/2006/relationships/image" Target="../media/image94.wmf"/><Relationship Id="rId4" Type="http://schemas.openxmlformats.org/officeDocument/2006/relationships/image" Target="../media/image84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92.wmf"/><Relationship Id="rId22" Type="http://schemas.openxmlformats.org/officeDocument/2006/relationships/oleObject" Target="../embeddings/oleObject120.bin"/><Relationship Id="rId27" Type="http://schemas.openxmlformats.org/officeDocument/2006/relationships/image" Target="../media/image96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8.bin"/><Relationship Id="rId13" Type="http://schemas.openxmlformats.org/officeDocument/2006/relationships/image" Target="../media/image99.wmf"/><Relationship Id="rId18" Type="http://schemas.openxmlformats.org/officeDocument/2006/relationships/oleObject" Target="../embeddings/oleObject133.bin"/><Relationship Id="rId26" Type="http://schemas.openxmlformats.org/officeDocument/2006/relationships/image" Target="../media/image2.jpeg"/><Relationship Id="rId3" Type="http://schemas.openxmlformats.org/officeDocument/2006/relationships/oleObject" Target="../embeddings/oleObject125.bin"/><Relationship Id="rId21" Type="http://schemas.openxmlformats.org/officeDocument/2006/relationships/image" Target="../media/image103.wmf"/><Relationship Id="rId7" Type="http://schemas.openxmlformats.org/officeDocument/2006/relationships/oleObject" Target="../embeddings/oleObject127.bin"/><Relationship Id="rId12" Type="http://schemas.openxmlformats.org/officeDocument/2006/relationships/oleObject" Target="../embeddings/oleObject130.bin"/><Relationship Id="rId17" Type="http://schemas.openxmlformats.org/officeDocument/2006/relationships/image" Target="../media/image101.wmf"/><Relationship Id="rId25" Type="http://schemas.openxmlformats.org/officeDocument/2006/relationships/image" Target="../media/image10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2.bin"/><Relationship Id="rId20" Type="http://schemas.openxmlformats.org/officeDocument/2006/relationships/oleObject" Target="../embeddings/oleObject134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90.wmf"/><Relationship Id="rId11" Type="http://schemas.openxmlformats.org/officeDocument/2006/relationships/image" Target="../media/image98.wmf"/><Relationship Id="rId24" Type="http://schemas.openxmlformats.org/officeDocument/2006/relationships/oleObject" Target="../embeddings/oleObject136.bin"/><Relationship Id="rId5" Type="http://schemas.openxmlformats.org/officeDocument/2006/relationships/oleObject" Target="../embeddings/oleObject126.bin"/><Relationship Id="rId15" Type="http://schemas.openxmlformats.org/officeDocument/2006/relationships/image" Target="../media/image100.wmf"/><Relationship Id="rId23" Type="http://schemas.openxmlformats.org/officeDocument/2006/relationships/image" Target="../media/image104.wmf"/><Relationship Id="rId10" Type="http://schemas.openxmlformats.org/officeDocument/2006/relationships/oleObject" Target="../embeddings/oleObject129.bin"/><Relationship Id="rId19" Type="http://schemas.openxmlformats.org/officeDocument/2006/relationships/image" Target="../media/image102.wmf"/><Relationship Id="rId4" Type="http://schemas.openxmlformats.org/officeDocument/2006/relationships/image" Target="../media/image84.wmf"/><Relationship Id="rId9" Type="http://schemas.openxmlformats.org/officeDocument/2006/relationships/image" Target="../media/image97.wmf"/><Relationship Id="rId14" Type="http://schemas.openxmlformats.org/officeDocument/2006/relationships/oleObject" Target="../embeddings/oleObject131.bin"/><Relationship Id="rId22" Type="http://schemas.openxmlformats.org/officeDocument/2006/relationships/oleObject" Target="../embeddings/oleObject135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11" Type="http://schemas.openxmlformats.org/officeDocument/2006/relationships/image" Target="../media/image3.jpe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3.bin"/><Relationship Id="rId26" Type="http://schemas.openxmlformats.org/officeDocument/2006/relationships/image" Target="../media/image3.jpeg"/><Relationship Id="rId3" Type="http://schemas.openxmlformats.org/officeDocument/2006/relationships/oleObject" Target="../embeddings/oleObject5.bin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0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.bin"/><Relationship Id="rId20" Type="http://schemas.openxmlformats.org/officeDocument/2006/relationships/oleObject" Target="../embeddings/oleObject1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6.bin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10" Type="http://schemas.openxmlformats.org/officeDocument/2006/relationships/oleObject" Target="../embeddings/oleObject9.bin"/><Relationship Id="rId19" Type="http://schemas.openxmlformats.org/officeDocument/2006/relationships/image" Target="../media/image15.wmf"/><Relationship Id="rId4" Type="http://schemas.openxmlformats.org/officeDocument/2006/relationships/image" Target="../media/image8.wmf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5.bin"/><Relationship Id="rId26" Type="http://schemas.openxmlformats.org/officeDocument/2006/relationships/image" Target="../media/image3.jpeg"/><Relationship Id="rId3" Type="http://schemas.openxmlformats.org/officeDocument/2006/relationships/oleObject" Target="../embeddings/oleObject17.bin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1.wmf"/><Relationship Id="rId25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28.bin"/><Relationship Id="rId5" Type="http://schemas.openxmlformats.org/officeDocument/2006/relationships/oleObject" Target="../embeddings/oleObject18.bin"/><Relationship Id="rId15" Type="http://schemas.openxmlformats.org/officeDocument/2006/relationships/image" Target="../media/image20.wmf"/><Relationship Id="rId23" Type="http://schemas.openxmlformats.org/officeDocument/2006/relationships/image" Target="../media/image17.wmf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15.wmf"/><Relationship Id="rId4" Type="http://schemas.openxmlformats.org/officeDocument/2006/relationships/image" Target="../media/image8.wmf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762000" y="2971800"/>
            <a:ext cx="76962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Differentiation</a:t>
            </a:r>
          </a:p>
        </p:txBody>
      </p:sp>
      <p:pic>
        <p:nvPicPr>
          <p:cNvPr id="2051" name="Picture 21" descr="diff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38600"/>
            <a:ext cx="350520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64" descr="diffy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5" y="228600"/>
            <a:ext cx="4119563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calculate the co-ordinates of Stationary points, and determine their nature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point where f(x) stops increasing and starts decreasing is called a maximum point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point where f(x) stops decreasing and starts increasing is called a minimum point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point of inflexion is where the gradient is locally a maximum or minimum (the gradient does not have to change from positive to negative, for example) 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These are all known as </a:t>
            </a:r>
            <a:r>
              <a:rPr lang="en-GB" altLang="en-US" sz="1600" b="1" u="sng" smtClean="0">
                <a:latin typeface="Comic Sans MS" pitchFamily="66" charset="0"/>
              </a:rPr>
              <a:t>turning points</a:t>
            </a:r>
            <a:r>
              <a:rPr lang="en-GB" altLang="en-US" sz="1600" smtClean="0">
                <a:latin typeface="Comic Sans MS" pitchFamily="66" charset="0"/>
              </a:rPr>
              <a:t>, and occur where f’(x) = 0 (for now at least!)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9B</a:t>
            </a:r>
          </a:p>
        </p:txBody>
      </p:sp>
      <p:sp>
        <p:nvSpPr>
          <p:cNvPr id="35857" name="Line 17"/>
          <p:cNvSpPr>
            <a:spLocks noChangeShapeType="1"/>
          </p:cNvSpPr>
          <p:nvPr/>
        </p:nvSpPr>
        <p:spPr bwMode="auto">
          <a:xfrm flipV="1">
            <a:off x="7010400" y="22098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 rot="5400000" flipV="1">
            <a:off x="7010400" y="2286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5859" name="Text Box 19"/>
          <p:cNvSpPr txBox="1">
            <a:spLocks noChangeArrowheads="1"/>
          </p:cNvSpPr>
          <p:nvPr/>
        </p:nvSpPr>
        <p:spPr bwMode="auto">
          <a:xfrm>
            <a:off x="6858000" y="18288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>
                <a:latin typeface="Comic Sans MS" pitchFamily="66" charset="0"/>
              </a:rPr>
              <a:t>y</a:t>
            </a:r>
          </a:p>
        </p:txBody>
      </p:sp>
      <p:sp>
        <p:nvSpPr>
          <p:cNvPr id="35860" name="Text Box 20"/>
          <p:cNvSpPr txBox="1">
            <a:spLocks noChangeArrowheads="1"/>
          </p:cNvSpPr>
          <p:nvPr/>
        </p:nvSpPr>
        <p:spPr bwMode="auto">
          <a:xfrm>
            <a:off x="8610600" y="36576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>
                <a:latin typeface="Comic Sans MS" pitchFamily="66" charset="0"/>
              </a:rPr>
              <a:t>x</a:t>
            </a:r>
          </a:p>
        </p:txBody>
      </p:sp>
      <p:sp>
        <p:nvSpPr>
          <p:cNvPr id="35864" name="Freeform 24"/>
          <p:cNvSpPr>
            <a:spLocks/>
          </p:cNvSpPr>
          <p:nvPr/>
        </p:nvSpPr>
        <p:spPr bwMode="auto">
          <a:xfrm>
            <a:off x="5486400" y="2514600"/>
            <a:ext cx="2743200" cy="2667000"/>
          </a:xfrm>
          <a:custGeom>
            <a:avLst/>
            <a:gdLst>
              <a:gd name="T0" fmla="*/ 0 w 1728"/>
              <a:gd name="T1" fmla="*/ 2147483647 h 1680"/>
              <a:gd name="T2" fmla="*/ 2147483647 w 1728"/>
              <a:gd name="T3" fmla="*/ 2147483647 h 1680"/>
              <a:gd name="T4" fmla="*/ 2147483647 w 1728"/>
              <a:gd name="T5" fmla="*/ 2147483647 h 1680"/>
              <a:gd name="T6" fmla="*/ 2147483647 w 1728"/>
              <a:gd name="T7" fmla="*/ 2147483647 h 1680"/>
              <a:gd name="T8" fmla="*/ 2147483647 w 1728"/>
              <a:gd name="T9" fmla="*/ 2147483647 h 1680"/>
              <a:gd name="T10" fmla="*/ 2147483647 w 1728"/>
              <a:gd name="T11" fmla="*/ 0 h 16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728" h="1680">
                <a:moveTo>
                  <a:pt x="0" y="1680"/>
                </a:moveTo>
                <a:cubicBezTo>
                  <a:pt x="144" y="1128"/>
                  <a:pt x="288" y="576"/>
                  <a:pt x="432" y="432"/>
                </a:cubicBezTo>
                <a:cubicBezTo>
                  <a:pt x="576" y="288"/>
                  <a:pt x="760" y="744"/>
                  <a:pt x="864" y="816"/>
                </a:cubicBezTo>
                <a:cubicBezTo>
                  <a:pt x="968" y="888"/>
                  <a:pt x="968" y="816"/>
                  <a:pt x="1056" y="864"/>
                </a:cubicBezTo>
                <a:cubicBezTo>
                  <a:pt x="1144" y="912"/>
                  <a:pt x="1280" y="1248"/>
                  <a:pt x="1392" y="1104"/>
                </a:cubicBezTo>
                <a:cubicBezTo>
                  <a:pt x="1504" y="960"/>
                  <a:pt x="1616" y="480"/>
                  <a:pt x="1728" y="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35867" name="Group 27"/>
          <p:cNvGrpSpPr>
            <a:grpSpLocks/>
          </p:cNvGrpSpPr>
          <p:nvPr/>
        </p:nvGrpSpPr>
        <p:grpSpPr bwMode="auto">
          <a:xfrm>
            <a:off x="6172200" y="3048000"/>
            <a:ext cx="152400" cy="152400"/>
            <a:chOff x="3552" y="3648"/>
            <a:chExt cx="96" cy="96"/>
          </a:xfrm>
        </p:grpSpPr>
        <p:sp>
          <p:nvSpPr>
            <p:cNvPr id="11285" name="Line 25"/>
            <p:cNvSpPr>
              <a:spLocks noChangeShapeType="1"/>
            </p:cNvSpPr>
            <p:nvPr/>
          </p:nvSpPr>
          <p:spPr bwMode="auto">
            <a:xfrm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6" name="Line 26"/>
            <p:cNvSpPr>
              <a:spLocks noChangeShapeType="1"/>
            </p:cNvSpPr>
            <p:nvPr/>
          </p:nvSpPr>
          <p:spPr bwMode="auto">
            <a:xfrm flipH="1"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5868" name="Group 28"/>
          <p:cNvGrpSpPr>
            <a:grpSpLocks/>
          </p:cNvGrpSpPr>
          <p:nvPr/>
        </p:nvGrpSpPr>
        <p:grpSpPr bwMode="auto">
          <a:xfrm>
            <a:off x="6934200" y="3810000"/>
            <a:ext cx="152400" cy="152400"/>
            <a:chOff x="3552" y="3648"/>
            <a:chExt cx="96" cy="96"/>
          </a:xfrm>
        </p:grpSpPr>
        <p:sp>
          <p:nvSpPr>
            <p:cNvPr id="11283" name="Line 29"/>
            <p:cNvSpPr>
              <a:spLocks noChangeShapeType="1"/>
            </p:cNvSpPr>
            <p:nvPr/>
          </p:nvSpPr>
          <p:spPr bwMode="auto">
            <a:xfrm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4" name="Line 30"/>
            <p:cNvSpPr>
              <a:spLocks noChangeShapeType="1"/>
            </p:cNvSpPr>
            <p:nvPr/>
          </p:nvSpPr>
          <p:spPr bwMode="auto">
            <a:xfrm flipH="1"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5871" name="Group 31"/>
          <p:cNvGrpSpPr>
            <a:grpSpLocks/>
          </p:cNvGrpSpPr>
          <p:nvPr/>
        </p:nvGrpSpPr>
        <p:grpSpPr bwMode="auto">
          <a:xfrm>
            <a:off x="7543800" y="4267200"/>
            <a:ext cx="152400" cy="152400"/>
            <a:chOff x="3552" y="3648"/>
            <a:chExt cx="96" cy="96"/>
          </a:xfrm>
        </p:grpSpPr>
        <p:sp>
          <p:nvSpPr>
            <p:cNvPr id="11281" name="Line 32"/>
            <p:cNvSpPr>
              <a:spLocks noChangeShapeType="1"/>
            </p:cNvSpPr>
            <p:nvPr/>
          </p:nvSpPr>
          <p:spPr bwMode="auto">
            <a:xfrm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282" name="Line 33"/>
            <p:cNvSpPr>
              <a:spLocks noChangeShapeType="1"/>
            </p:cNvSpPr>
            <p:nvPr/>
          </p:nvSpPr>
          <p:spPr bwMode="auto">
            <a:xfrm flipH="1"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5874" name="Text Box 34"/>
          <p:cNvSpPr txBox="1">
            <a:spLocks noChangeArrowheads="1"/>
          </p:cNvSpPr>
          <p:nvPr/>
        </p:nvSpPr>
        <p:spPr bwMode="auto">
          <a:xfrm>
            <a:off x="5410200" y="25146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Local maximum</a:t>
            </a:r>
          </a:p>
        </p:txBody>
      </p:sp>
      <p:sp>
        <p:nvSpPr>
          <p:cNvPr id="35875" name="Text Box 35"/>
          <p:cNvSpPr txBox="1">
            <a:spLocks noChangeArrowheads="1"/>
          </p:cNvSpPr>
          <p:nvPr/>
        </p:nvSpPr>
        <p:spPr bwMode="auto">
          <a:xfrm>
            <a:off x="7315200" y="44196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Local minimum</a:t>
            </a:r>
          </a:p>
        </p:txBody>
      </p:sp>
      <p:sp>
        <p:nvSpPr>
          <p:cNvPr id="35876" name="Text Box 36"/>
          <p:cNvSpPr txBox="1">
            <a:spLocks noChangeArrowheads="1"/>
          </p:cNvSpPr>
          <p:nvPr/>
        </p:nvSpPr>
        <p:spPr bwMode="auto">
          <a:xfrm>
            <a:off x="5867400" y="38862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Point of inflexion</a:t>
            </a:r>
          </a:p>
        </p:txBody>
      </p:sp>
      <p:pic>
        <p:nvPicPr>
          <p:cNvPr id="11280" name="Picture 37" descr="diff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5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5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5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5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5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58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7" grpId="0" animBg="1"/>
      <p:bldP spid="35858" grpId="0" animBg="1"/>
      <p:bldP spid="35859" grpId="0"/>
      <p:bldP spid="35860" grpId="0"/>
      <p:bldP spid="35864" grpId="0" animBg="1"/>
      <p:bldP spid="35874" grpId="0"/>
      <p:bldP spid="35875" grpId="0"/>
      <p:bldP spid="358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calculate the co-ordinates of Stationary points, and determine their nature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To find the coordinates of these points, you need to: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1) Differentiate f(x) to get the Gradient Function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2) Solve f’(x) by setting it equal to 0 (as this represents the gradient being 0)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3) Substitute the value(s) of x into the original equation to find the corresponding y-coordinate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9B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V="1">
            <a:off x="7010400" y="22098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 rot="5400000" flipV="1">
            <a:off x="7010400" y="2286000"/>
            <a:ext cx="0" cy="3200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858000" y="1828800"/>
            <a:ext cx="3032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>
                <a:latin typeface="Comic Sans MS" pitchFamily="66" charset="0"/>
              </a:rPr>
              <a:t>y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8610600" y="365760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>
                <a:latin typeface="Comic Sans MS" pitchFamily="66" charset="0"/>
              </a:rPr>
              <a:t>x</a:t>
            </a:r>
          </a:p>
        </p:txBody>
      </p:sp>
      <p:sp>
        <p:nvSpPr>
          <p:cNvPr id="12297" name="Freeform 9"/>
          <p:cNvSpPr>
            <a:spLocks/>
          </p:cNvSpPr>
          <p:nvPr/>
        </p:nvSpPr>
        <p:spPr bwMode="auto">
          <a:xfrm>
            <a:off x="5486400" y="2514600"/>
            <a:ext cx="2743200" cy="2667000"/>
          </a:xfrm>
          <a:custGeom>
            <a:avLst/>
            <a:gdLst>
              <a:gd name="T0" fmla="*/ 0 w 1728"/>
              <a:gd name="T1" fmla="*/ 2147483647 h 1680"/>
              <a:gd name="T2" fmla="*/ 2147483647 w 1728"/>
              <a:gd name="T3" fmla="*/ 2147483647 h 1680"/>
              <a:gd name="T4" fmla="*/ 2147483647 w 1728"/>
              <a:gd name="T5" fmla="*/ 2147483647 h 1680"/>
              <a:gd name="T6" fmla="*/ 2147483647 w 1728"/>
              <a:gd name="T7" fmla="*/ 2147483647 h 1680"/>
              <a:gd name="T8" fmla="*/ 2147483647 w 1728"/>
              <a:gd name="T9" fmla="*/ 2147483647 h 1680"/>
              <a:gd name="T10" fmla="*/ 2147483647 w 1728"/>
              <a:gd name="T11" fmla="*/ 0 h 168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728" h="1680">
                <a:moveTo>
                  <a:pt x="0" y="1680"/>
                </a:moveTo>
                <a:cubicBezTo>
                  <a:pt x="144" y="1128"/>
                  <a:pt x="288" y="576"/>
                  <a:pt x="432" y="432"/>
                </a:cubicBezTo>
                <a:cubicBezTo>
                  <a:pt x="576" y="288"/>
                  <a:pt x="760" y="744"/>
                  <a:pt x="864" y="816"/>
                </a:cubicBezTo>
                <a:cubicBezTo>
                  <a:pt x="968" y="888"/>
                  <a:pt x="968" y="816"/>
                  <a:pt x="1056" y="864"/>
                </a:cubicBezTo>
                <a:cubicBezTo>
                  <a:pt x="1144" y="912"/>
                  <a:pt x="1280" y="1248"/>
                  <a:pt x="1392" y="1104"/>
                </a:cubicBezTo>
                <a:cubicBezTo>
                  <a:pt x="1504" y="960"/>
                  <a:pt x="1616" y="480"/>
                  <a:pt x="1728" y="0"/>
                </a:cubicBezTo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12298" name="Group 10"/>
          <p:cNvGrpSpPr>
            <a:grpSpLocks/>
          </p:cNvGrpSpPr>
          <p:nvPr/>
        </p:nvGrpSpPr>
        <p:grpSpPr bwMode="auto">
          <a:xfrm>
            <a:off x="6172200" y="3048000"/>
            <a:ext cx="152400" cy="152400"/>
            <a:chOff x="3552" y="3648"/>
            <a:chExt cx="96" cy="96"/>
          </a:xfrm>
        </p:grpSpPr>
        <p:sp>
          <p:nvSpPr>
            <p:cNvPr id="12309" name="Line 11"/>
            <p:cNvSpPr>
              <a:spLocks noChangeShapeType="1"/>
            </p:cNvSpPr>
            <p:nvPr/>
          </p:nvSpPr>
          <p:spPr bwMode="auto">
            <a:xfrm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10" name="Line 12"/>
            <p:cNvSpPr>
              <a:spLocks noChangeShapeType="1"/>
            </p:cNvSpPr>
            <p:nvPr/>
          </p:nvSpPr>
          <p:spPr bwMode="auto">
            <a:xfrm flipH="1"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2299" name="Group 13"/>
          <p:cNvGrpSpPr>
            <a:grpSpLocks/>
          </p:cNvGrpSpPr>
          <p:nvPr/>
        </p:nvGrpSpPr>
        <p:grpSpPr bwMode="auto">
          <a:xfrm>
            <a:off x="6934200" y="3810000"/>
            <a:ext cx="152400" cy="152400"/>
            <a:chOff x="3552" y="3648"/>
            <a:chExt cx="96" cy="96"/>
          </a:xfrm>
        </p:grpSpPr>
        <p:sp>
          <p:nvSpPr>
            <p:cNvPr id="12307" name="Line 14"/>
            <p:cNvSpPr>
              <a:spLocks noChangeShapeType="1"/>
            </p:cNvSpPr>
            <p:nvPr/>
          </p:nvSpPr>
          <p:spPr bwMode="auto">
            <a:xfrm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8" name="Line 15"/>
            <p:cNvSpPr>
              <a:spLocks noChangeShapeType="1"/>
            </p:cNvSpPr>
            <p:nvPr/>
          </p:nvSpPr>
          <p:spPr bwMode="auto">
            <a:xfrm flipH="1"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2300" name="Group 16"/>
          <p:cNvGrpSpPr>
            <a:grpSpLocks/>
          </p:cNvGrpSpPr>
          <p:nvPr/>
        </p:nvGrpSpPr>
        <p:grpSpPr bwMode="auto">
          <a:xfrm>
            <a:off x="7543800" y="4267200"/>
            <a:ext cx="152400" cy="152400"/>
            <a:chOff x="3552" y="3648"/>
            <a:chExt cx="96" cy="96"/>
          </a:xfrm>
        </p:grpSpPr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 flipH="1">
              <a:off x="3552" y="3648"/>
              <a:ext cx="96" cy="96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2301" name="Text Box 19"/>
          <p:cNvSpPr txBox="1">
            <a:spLocks noChangeArrowheads="1"/>
          </p:cNvSpPr>
          <p:nvPr/>
        </p:nvSpPr>
        <p:spPr bwMode="auto">
          <a:xfrm>
            <a:off x="5410200" y="25146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Local maximum</a:t>
            </a:r>
          </a:p>
        </p:txBody>
      </p:sp>
      <p:sp>
        <p:nvSpPr>
          <p:cNvPr id="12302" name="Text Box 20"/>
          <p:cNvSpPr txBox="1">
            <a:spLocks noChangeArrowheads="1"/>
          </p:cNvSpPr>
          <p:nvPr/>
        </p:nvSpPr>
        <p:spPr bwMode="auto">
          <a:xfrm>
            <a:off x="7315200" y="44196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Local minimum</a:t>
            </a:r>
          </a:p>
        </p:txBody>
      </p:sp>
      <p:sp>
        <p:nvSpPr>
          <p:cNvPr id="12303" name="Text Box 21"/>
          <p:cNvSpPr txBox="1">
            <a:spLocks noChangeArrowheads="1"/>
          </p:cNvSpPr>
          <p:nvPr/>
        </p:nvSpPr>
        <p:spPr bwMode="auto">
          <a:xfrm>
            <a:off x="5867400" y="38862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Point of inflexion</a:t>
            </a:r>
          </a:p>
        </p:txBody>
      </p:sp>
      <p:pic>
        <p:nvPicPr>
          <p:cNvPr id="12304" name="Picture 22" descr="diff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calculate the co-ordinates of Stationary points, and determine their nature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To find the coordinates of these points, you need to: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1) Differentiate f(x) to get the Gradient Function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2) Solve f’(x) by setting it equal to 0 (as this represents the gradient being 0)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3) Substitute the value(s) of x into the original equation to find the corresponding y-coordinate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9B</a:t>
            </a: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37911" name="Text Box 23"/>
          <p:cNvSpPr txBox="1">
            <a:spLocks noChangeArrowheads="1"/>
          </p:cNvSpPr>
          <p:nvPr/>
        </p:nvSpPr>
        <p:spPr bwMode="auto">
          <a:xfrm>
            <a:off x="4648200" y="2057400"/>
            <a:ext cx="4267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coordinates of the turning point on the curve y = x</a:t>
            </a:r>
            <a:r>
              <a:rPr lang="en-GB" altLang="en-US" sz="1400" baseline="30000">
                <a:latin typeface="Comic Sans MS" pitchFamily="66" charset="0"/>
              </a:rPr>
              <a:t>4</a:t>
            </a:r>
            <a:r>
              <a:rPr lang="en-GB" altLang="en-US" sz="1400">
                <a:latin typeface="Comic Sans MS" pitchFamily="66" charset="0"/>
              </a:rPr>
              <a:t> – 32x, and state whether it is a minimum or maximum.</a:t>
            </a:r>
          </a:p>
        </p:txBody>
      </p:sp>
      <p:sp>
        <p:nvSpPr>
          <p:cNvPr id="37912" name="Line 24"/>
          <p:cNvSpPr>
            <a:spLocks noChangeShapeType="1"/>
          </p:cNvSpPr>
          <p:nvPr/>
        </p:nvSpPr>
        <p:spPr bwMode="auto">
          <a:xfrm>
            <a:off x="4724400" y="2895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7913" name="Object 25"/>
          <p:cNvGraphicFramePr>
            <a:graphicFrameLocks noChangeAspect="1"/>
          </p:cNvGraphicFramePr>
          <p:nvPr/>
        </p:nvGraphicFramePr>
        <p:xfrm>
          <a:off x="4724400" y="2971800"/>
          <a:ext cx="13716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3" imgW="787400" imgH="228600" progId="Equation.DSMT4">
                  <p:embed/>
                </p:oleObj>
              </mc:Choice>
              <mc:Fallback>
                <p:oleObj name="Equation" r:id="rId3" imgW="7874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71800"/>
                        <a:ext cx="13716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4" name="Object 26"/>
          <p:cNvGraphicFramePr>
            <a:graphicFrameLocks noChangeAspect="1"/>
          </p:cNvGraphicFramePr>
          <p:nvPr/>
        </p:nvGraphicFramePr>
        <p:xfrm>
          <a:off x="4648200" y="3429000"/>
          <a:ext cx="15271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4" name="Equation" r:id="rId5" imgW="875920" imgH="393529" progId="Equation.DSMT4">
                  <p:embed/>
                </p:oleObj>
              </mc:Choice>
              <mc:Fallback>
                <p:oleObj name="Equation" r:id="rId5" imgW="875920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29000"/>
                        <a:ext cx="15271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5" name="Object 27"/>
          <p:cNvGraphicFramePr>
            <a:graphicFrameLocks noChangeAspect="1"/>
          </p:cNvGraphicFramePr>
          <p:nvPr/>
        </p:nvGraphicFramePr>
        <p:xfrm>
          <a:off x="4648200" y="4191000"/>
          <a:ext cx="13509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tion" r:id="rId7" imgW="774364" imgH="203112" progId="Equation.DSMT4">
                  <p:embed/>
                </p:oleObj>
              </mc:Choice>
              <mc:Fallback>
                <p:oleObj name="Equation" r:id="rId7" imgW="774364" imgH="203112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191000"/>
                        <a:ext cx="135096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6" name="Object 28"/>
          <p:cNvGraphicFramePr>
            <a:graphicFrameLocks noChangeAspect="1"/>
          </p:cNvGraphicFramePr>
          <p:nvPr/>
        </p:nvGraphicFramePr>
        <p:xfrm>
          <a:off x="5105400" y="4648200"/>
          <a:ext cx="9747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tion" r:id="rId9" imgW="558558" imgH="203112" progId="Equation.DSMT4">
                  <p:embed/>
                </p:oleObj>
              </mc:Choice>
              <mc:Fallback>
                <p:oleObj name="Equation" r:id="rId9" imgW="558558" imgH="203112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648200"/>
                        <a:ext cx="97472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8" name="Object 30"/>
          <p:cNvGraphicFramePr>
            <a:graphicFrameLocks noChangeAspect="1"/>
          </p:cNvGraphicFramePr>
          <p:nvPr/>
        </p:nvGraphicFramePr>
        <p:xfrm>
          <a:off x="5334000" y="5105400"/>
          <a:ext cx="619125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7" name="Equation" r:id="rId11" imgW="355138" imgH="177569" progId="Equation.DSMT4">
                  <p:embed/>
                </p:oleObj>
              </mc:Choice>
              <mc:Fallback>
                <p:oleObj name="Equation" r:id="rId11" imgW="355138" imgH="17756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5105400"/>
                        <a:ext cx="619125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19" name="Object 31"/>
          <p:cNvGraphicFramePr>
            <a:graphicFrameLocks noChangeAspect="1"/>
          </p:cNvGraphicFramePr>
          <p:nvPr/>
        </p:nvGraphicFramePr>
        <p:xfrm>
          <a:off x="4724400" y="5562600"/>
          <a:ext cx="13716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" name="Equation" r:id="rId13" imgW="787400" imgH="228600" progId="Equation.DSMT4">
                  <p:embed/>
                </p:oleObj>
              </mc:Choice>
              <mc:Fallback>
                <p:oleObj name="Equation" r:id="rId13" imgW="787400" imgH="2286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562600"/>
                        <a:ext cx="13716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20" name="Object 32"/>
          <p:cNvGraphicFramePr>
            <a:graphicFrameLocks noChangeAspect="1"/>
          </p:cNvGraphicFramePr>
          <p:nvPr/>
        </p:nvGraphicFramePr>
        <p:xfrm>
          <a:off x="4724400" y="5943600"/>
          <a:ext cx="17478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9" name="Equation" r:id="rId15" imgW="1002865" imgH="228501" progId="Equation.DSMT4">
                  <p:embed/>
                </p:oleObj>
              </mc:Choice>
              <mc:Fallback>
                <p:oleObj name="Equation" r:id="rId15" imgW="1002865" imgH="228501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943600"/>
                        <a:ext cx="1747838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21" name="Object 33"/>
          <p:cNvGraphicFramePr>
            <a:graphicFrameLocks noChangeAspect="1"/>
          </p:cNvGraphicFramePr>
          <p:nvPr/>
        </p:nvGraphicFramePr>
        <p:xfrm>
          <a:off x="4724400" y="6324600"/>
          <a:ext cx="906463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17" imgW="520474" imgH="203112" progId="Equation.DSMT4">
                  <p:embed/>
                </p:oleObj>
              </mc:Choice>
              <mc:Fallback>
                <p:oleObj name="Equation" r:id="rId17" imgW="520474" imgH="203112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6324600"/>
                        <a:ext cx="906463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22" name="Arc 34"/>
          <p:cNvSpPr>
            <a:spLocks/>
          </p:cNvSpPr>
          <p:nvPr/>
        </p:nvSpPr>
        <p:spPr bwMode="auto">
          <a:xfrm>
            <a:off x="6324600" y="3200400"/>
            <a:ext cx="228600" cy="5334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81371636 h 43186"/>
              <a:gd name="T4" fmla="*/ 0 w 21600"/>
              <a:gd name="T5" fmla="*/ 4069894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23" name="Arc 35"/>
          <p:cNvSpPr>
            <a:spLocks/>
          </p:cNvSpPr>
          <p:nvPr/>
        </p:nvSpPr>
        <p:spPr bwMode="auto">
          <a:xfrm>
            <a:off x="6324600" y="3810000"/>
            <a:ext cx="228600" cy="5334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81371636 h 43186"/>
              <a:gd name="T4" fmla="*/ 0 w 21600"/>
              <a:gd name="T5" fmla="*/ 4069894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24" name="Arc 36"/>
          <p:cNvSpPr>
            <a:spLocks/>
          </p:cNvSpPr>
          <p:nvPr/>
        </p:nvSpPr>
        <p:spPr bwMode="auto">
          <a:xfrm>
            <a:off x="6324600" y="4343400"/>
            <a:ext cx="228600" cy="5334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81371636 h 43186"/>
              <a:gd name="T4" fmla="*/ 0 w 21600"/>
              <a:gd name="T5" fmla="*/ 4069894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25" name="Arc 37"/>
          <p:cNvSpPr>
            <a:spLocks/>
          </p:cNvSpPr>
          <p:nvPr/>
        </p:nvSpPr>
        <p:spPr bwMode="auto">
          <a:xfrm>
            <a:off x="6324600" y="4876800"/>
            <a:ext cx="228600" cy="3810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29654391 h 43186"/>
              <a:gd name="T4" fmla="*/ 0 w 21600"/>
              <a:gd name="T5" fmla="*/ 1483202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26" name="Line 38"/>
          <p:cNvSpPr>
            <a:spLocks noChangeShapeType="1"/>
          </p:cNvSpPr>
          <p:nvPr/>
        </p:nvSpPr>
        <p:spPr bwMode="auto">
          <a:xfrm>
            <a:off x="4724400" y="5562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927" name="Arc 39"/>
          <p:cNvSpPr>
            <a:spLocks/>
          </p:cNvSpPr>
          <p:nvPr/>
        </p:nvSpPr>
        <p:spPr bwMode="auto">
          <a:xfrm>
            <a:off x="6477000" y="5791200"/>
            <a:ext cx="228600" cy="3810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29654391 h 43186"/>
              <a:gd name="T4" fmla="*/ 0 w 21600"/>
              <a:gd name="T5" fmla="*/ 1483202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28" name="Arc 40"/>
          <p:cNvSpPr>
            <a:spLocks/>
          </p:cNvSpPr>
          <p:nvPr/>
        </p:nvSpPr>
        <p:spPr bwMode="auto">
          <a:xfrm>
            <a:off x="6477000" y="6172200"/>
            <a:ext cx="228600" cy="3810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29654391 h 43186"/>
              <a:gd name="T4" fmla="*/ 0 w 21600"/>
              <a:gd name="T5" fmla="*/ 1483202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29" name="Text Box 41"/>
          <p:cNvSpPr txBox="1">
            <a:spLocks noChangeArrowheads="1"/>
          </p:cNvSpPr>
          <p:nvPr/>
        </p:nvSpPr>
        <p:spPr bwMode="auto">
          <a:xfrm>
            <a:off x="6553200" y="32766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</a:t>
            </a:r>
          </a:p>
        </p:txBody>
      </p:sp>
      <p:sp>
        <p:nvSpPr>
          <p:cNvPr id="37930" name="Text Box 42"/>
          <p:cNvSpPr txBox="1">
            <a:spLocks noChangeArrowheads="1"/>
          </p:cNvSpPr>
          <p:nvPr/>
        </p:nvSpPr>
        <p:spPr bwMode="auto">
          <a:xfrm>
            <a:off x="6553200" y="3886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Set equal to 0</a:t>
            </a:r>
          </a:p>
        </p:txBody>
      </p:sp>
      <p:sp>
        <p:nvSpPr>
          <p:cNvPr id="37931" name="Text Box 43"/>
          <p:cNvSpPr txBox="1">
            <a:spLocks noChangeArrowheads="1"/>
          </p:cNvSpPr>
          <p:nvPr/>
        </p:nvSpPr>
        <p:spPr bwMode="auto">
          <a:xfrm>
            <a:off x="6553200" y="4419600"/>
            <a:ext cx="914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Add 32</a:t>
            </a:r>
          </a:p>
        </p:txBody>
      </p:sp>
      <p:sp>
        <p:nvSpPr>
          <p:cNvPr id="37932" name="Text Box 44"/>
          <p:cNvSpPr txBox="1">
            <a:spLocks noChangeArrowheads="1"/>
          </p:cNvSpPr>
          <p:nvPr/>
        </p:nvSpPr>
        <p:spPr bwMode="auto">
          <a:xfrm>
            <a:off x="6477000" y="4876800"/>
            <a:ext cx="2590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4, then cube root</a:t>
            </a:r>
          </a:p>
        </p:txBody>
      </p:sp>
      <p:sp>
        <p:nvSpPr>
          <p:cNvPr id="37933" name="Text Box 45"/>
          <p:cNvSpPr txBox="1">
            <a:spLocks noChangeArrowheads="1"/>
          </p:cNvSpPr>
          <p:nvPr/>
        </p:nvSpPr>
        <p:spPr bwMode="auto">
          <a:xfrm>
            <a:off x="6705600" y="5715000"/>
            <a:ext cx="2209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2 into the original equation</a:t>
            </a:r>
          </a:p>
        </p:txBody>
      </p:sp>
      <p:sp>
        <p:nvSpPr>
          <p:cNvPr id="37934" name="Text Box 46"/>
          <p:cNvSpPr txBox="1">
            <a:spLocks noChangeArrowheads="1"/>
          </p:cNvSpPr>
          <p:nvPr/>
        </p:nvSpPr>
        <p:spPr bwMode="auto">
          <a:xfrm>
            <a:off x="6477000" y="6172200"/>
            <a:ext cx="2209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Work out the y-coordinate</a:t>
            </a:r>
          </a:p>
        </p:txBody>
      </p:sp>
      <p:sp>
        <p:nvSpPr>
          <p:cNvPr id="37935" name="Text Box 47"/>
          <p:cNvSpPr txBox="1">
            <a:spLocks noChangeArrowheads="1"/>
          </p:cNvSpPr>
          <p:nvPr/>
        </p:nvSpPr>
        <p:spPr bwMode="auto">
          <a:xfrm>
            <a:off x="1066800" y="6172200"/>
            <a:ext cx="24384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stationary point is at (2, -48)</a:t>
            </a:r>
          </a:p>
        </p:txBody>
      </p:sp>
      <p:pic>
        <p:nvPicPr>
          <p:cNvPr id="13342" name="Picture 48" descr="diffy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7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7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7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7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5" dur="500"/>
                                        <p:tgtEl>
                                          <p:spTgt spid="37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7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79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7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7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0" grpId="0"/>
      <p:bldP spid="37911" grpId="0"/>
      <p:bldP spid="37912" grpId="0" animBg="1"/>
      <p:bldP spid="37922" grpId="0" animBg="1"/>
      <p:bldP spid="37923" grpId="0" animBg="1"/>
      <p:bldP spid="37924" grpId="0" animBg="1"/>
      <p:bldP spid="37925" grpId="0" animBg="1"/>
      <p:bldP spid="37926" grpId="0" animBg="1"/>
      <p:bldP spid="37927" grpId="0" animBg="1"/>
      <p:bldP spid="37928" grpId="0" animBg="1"/>
      <p:bldP spid="37929" grpId="0"/>
      <p:bldP spid="37930" grpId="0"/>
      <p:bldP spid="37931" grpId="0"/>
      <p:bldP spid="37932" grpId="0"/>
      <p:bldP spid="37933" grpId="0"/>
      <p:bldP spid="37934" grpId="0"/>
      <p:bldP spid="379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calculate the co-ordinates of Stationary points, and determine their nature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find the coordinates of these points, you need to: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1) Differentiate f(x) to get the Gradient Function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2) Solve f’(x) by setting it equal to 0 (as this represents the gradient being 0)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3) Substitute the value(s) of x into the original equation to find the corresponding y-coordinate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4) To determine whether the point is a minimum or a maximum, you need to work out f’’(x) (differentiate again!)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9B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coordinates of the turning point on the curve y = x</a:t>
            </a:r>
            <a:r>
              <a:rPr lang="en-GB" altLang="en-US" sz="1400" baseline="30000">
                <a:latin typeface="Comic Sans MS" pitchFamily="66" charset="0"/>
              </a:rPr>
              <a:t>4</a:t>
            </a:r>
            <a:r>
              <a:rPr lang="en-GB" altLang="en-US" sz="1400">
                <a:latin typeface="Comic Sans MS" pitchFamily="66" charset="0"/>
              </a:rPr>
              <a:t> – 32x, and state whether it is a minimum or maximum.</a:t>
            </a:r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>
            <a:off x="4724400" y="2895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724400" y="2971800"/>
          <a:ext cx="13716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3" imgW="787400" imgH="228600" progId="Equation.DSMT4">
                  <p:embed/>
                </p:oleObj>
              </mc:Choice>
              <mc:Fallback>
                <p:oleObj name="Equation" r:id="rId3" imgW="7874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971800"/>
                        <a:ext cx="13716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4648200" y="3429000"/>
          <a:ext cx="15271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5" imgW="875920" imgH="393529" progId="Equation.DSMT4">
                  <p:embed/>
                </p:oleObj>
              </mc:Choice>
              <mc:Fallback>
                <p:oleObj name="Equation" r:id="rId5" imgW="875920" imgH="39352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29000"/>
                        <a:ext cx="1527175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6" name="Text Box 29"/>
          <p:cNvSpPr txBox="1">
            <a:spLocks noChangeArrowheads="1"/>
          </p:cNvSpPr>
          <p:nvPr/>
        </p:nvSpPr>
        <p:spPr bwMode="auto">
          <a:xfrm>
            <a:off x="6629400" y="2971800"/>
            <a:ext cx="18288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The stationary point is at (2, -48)</a:t>
            </a:r>
          </a:p>
        </p:txBody>
      </p:sp>
      <p:graphicFrame>
        <p:nvGraphicFramePr>
          <p:cNvPr id="38943" name="Object 31"/>
          <p:cNvGraphicFramePr>
            <a:graphicFrameLocks noChangeAspect="1"/>
          </p:cNvGraphicFramePr>
          <p:nvPr/>
        </p:nvGraphicFramePr>
        <p:xfrm>
          <a:off x="4648200" y="4191000"/>
          <a:ext cx="126206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1" name="Equation" r:id="rId7" imgW="723586" imgH="418918" progId="Equation.DSMT4">
                  <p:embed/>
                </p:oleObj>
              </mc:Choice>
              <mc:Fallback>
                <p:oleObj name="Equation" r:id="rId7" imgW="723586" imgH="418918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191000"/>
                        <a:ext cx="126206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44" name="Object 32"/>
          <p:cNvGraphicFramePr>
            <a:graphicFrameLocks noChangeAspect="1"/>
          </p:cNvGraphicFramePr>
          <p:nvPr/>
        </p:nvGraphicFramePr>
        <p:xfrm>
          <a:off x="4724400" y="5029200"/>
          <a:ext cx="55245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2" name="Equation" r:id="rId9" imgW="317225" imgH="203024" progId="Equation.DSMT4">
                  <p:embed/>
                </p:oleObj>
              </mc:Choice>
              <mc:Fallback>
                <p:oleObj name="Equation" r:id="rId9" imgW="317225" imgH="203024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29200"/>
                        <a:ext cx="55245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45" name="Object 33"/>
          <p:cNvGraphicFramePr>
            <a:graphicFrameLocks noChangeAspect="1"/>
          </p:cNvGraphicFramePr>
          <p:nvPr/>
        </p:nvGraphicFramePr>
        <p:xfrm>
          <a:off x="4724400" y="5638800"/>
          <a:ext cx="7302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11" imgW="419100" imgH="228600" progId="Equation.DSMT4">
                  <p:embed/>
                </p:oleObj>
              </mc:Choice>
              <mc:Fallback>
                <p:oleObj name="Equation" r:id="rId11" imgW="419100" imgH="2286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638800"/>
                        <a:ext cx="73025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46" name="Object 34"/>
          <p:cNvGraphicFramePr>
            <a:graphicFrameLocks noChangeAspect="1"/>
          </p:cNvGraphicFramePr>
          <p:nvPr/>
        </p:nvGraphicFramePr>
        <p:xfrm>
          <a:off x="4800600" y="6248400"/>
          <a:ext cx="55245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13" imgW="317087" imgH="177569" progId="Equation.DSMT4">
                  <p:embed/>
                </p:oleObj>
              </mc:Choice>
              <mc:Fallback>
                <p:oleObj name="Equation" r:id="rId13" imgW="317087" imgH="177569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6248400"/>
                        <a:ext cx="55245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47" name="Arc 35"/>
          <p:cNvSpPr>
            <a:spLocks/>
          </p:cNvSpPr>
          <p:nvPr/>
        </p:nvSpPr>
        <p:spPr bwMode="auto">
          <a:xfrm>
            <a:off x="6248400" y="3810000"/>
            <a:ext cx="228600" cy="7620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237235112 h 43186"/>
              <a:gd name="T4" fmla="*/ 0 w 21600"/>
              <a:gd name="T5" fmla="*/ 118656154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6400800" y="39624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 again</a:t>
            </a:r>
          </a:p>
        </p:txBody>
      </p:sp>
      <p:sp>
        <p:nvSpPr>
          <p:cNvPr id="38949" name="Arc 37"/>
          <p:cNvSpPr>
            <a:spLocks/>
          </p:cNvSpPr>
          <p:nvPr/>
        </p:nvSpPr>
        <p:spPr bwMode="auto">
          <a:xfrm>
            <a:off x="5486400" y="5257800"/>
            <a:ext cx="228600" cy="6096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121464374 h 43186"/>
              <a:gd name="T4" fmla="*/ 0 w 21600"/>
              <a:gd name="T5" fmla="*/ 60751907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50" name="Arc 38"/>
          <p:cNvSpPr>
            <a:spLocks/>
          </p:cNvSpPr>
          <p:nvPr/>
        </p:nvSpPr>
        <p:spPr bwMode="auto">
          <a:xfrm>
            <a:off x="5486400" y="5867400"/>
            <a:ext cx="228600" cy="6096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121464374 h 43186"/>
              <a:gd name="T4" fmla="*/ 0 w 21600"/>
              <a:gd name="T5" fmla="*/ 60751907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51" name="Text Box 39"/>
          <p:cNvSpPr txBox="1">
            <a:spLocks noChangeArrowheads="1"/>
          </p:cNvSpPr>
          <p:nvPr/>
        </p:nvSpPr>
        <p:spPr bwMode="auto">
          <a:xfrm>
            <a:off x="5486400" y="5257800"/>
            <a:ext cx="1905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in the x coordinate</a:t>
            </a:r>
          </a:p>
        </p:txBody>
      </p:sp>
      <p:sp>
        <p:nvSpPr>
          <p:cNvPr id="38952" name="Text Box 40"/>
          <p:cNvSpPr txBox="1">
            <a:spLocks noChangeArrowheads="1"/>
          </p:cNvSpPr>
          <p:nvPr/>
        </p:nvSpPr>
        <p:spPr bwMode="auto">
          <a:xfrm>
            <a:off x="5715000" y="5867400"/>
            <a:ext cx="1905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Positive = Minimum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Negative = Maximum</a:t>
            </a:r>
          </a:p>
        </p:txBody>
      </p:sp>
      <p:sp>
        <p:nvSpPr>
          <p:cNvPr id="38953" name="Text Box 41"/>
          <p:cNvSpPr txBox="1">
            <a:spLocks noChangeArrowheads="1"/>
          </p:cNvSpPr>
          <p:nvPr/>
        </p:nvSpPr>
        <p:spPr bwMode="auto">
          <a:xfrm>
            <a:off x="6934200" y="4419600"/>
            <a:ext cx="2057400" cy="739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So the stationary point is a MINIMUM in this case!</a:t>
            </a:r>
          </a:p>
        </p:txBody>
      </p:sp>
      <p:pic>
        <p:nvPicPr>
          <p:cNvPr id="14358" name="Picture 42" descr="diffy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8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8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8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47" grpId="0" animBg="1"/>
      <p:bldP spid="38948" grpId="0"/>
      <p:bldP spid="38949" grpId="0" animBg="1"/>
      <p:bldP spid="38950" grpId="0" animBg="1"/>
      <p:bldP spid="38951" grpId="0"/>
      <p:bldP spid="3895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calculate the co-ordinates of Stationary points, and determine their nature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find the coordinates of these points, you need to: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1) Differentiate f(x) to get the Gradient Function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2) Solve f’(x) by setting it equal to 0 (as this represents the gradient being 0)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3) Substitute the value(s) of x into the original equation to find the corresponding y-coordinate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4) To determine whether the point is a minimum or a maximum, you need to work out f’’(x) (differentiate again!)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9B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stationary points on the curve:              y = 2x</a:t>
            </a:r>
            <a:r>
              <a:rPr lang="en-GB" altLang="en-US" sz="1400" baseline="30000">
                <a:latin typeface="Comic Sans MS" pitchFamily="66" charset="0"/>
              </a:rPr>
              <a:t>3</a:t>
            </a:r>
            <a:r>
              <a:rPr lang="en-GB" altLang="en-US" sz="1400">
                <a:latin typeface="Comic Sans MS" pitchFamily="66" charset="0"/>
              </a:rPr>
              <a:t> – 15x</a:t>
            </a:r>
            <a:r>
              <a:rPr lang="en-GB" altLang="en-US" sz="1400" baseline="30000">
                <a:latin typeface="Comic Sans MS" pitchFamily="66" charset="0"/>
              </a:rPr>
              <a:t>2</a:t>
            </a:r>
            <a:r>
              <a:rPr lang="en-GB" altLang="en-US" sz="1400">
                <a:latin typeface="Comic Sans MS" pitchFamily="66" charset="0"/>
              </a:rPr>
              <a:t> + 24x + 6, and state whether they are minima, maxima or points of inflexion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4724400" y="2895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9958" name="Object 22"/>
          <p:cNvGraphicFramePr>
            <a:graphicFrameLocks noChangeAspect="1"/>
          </p:cNvGraphicFramePr>
          <p:nvPr/>
        </p:nvGraphicFramePr>
        <p:xfrm>
          <a:off x="4648200" y="2971800"/>
          <a:ext cx="22860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2" name="Equation" r:id="rId3" imgW="1498600" imgH="228600" progId="Equation.DSMT4">
                  <p:embed/>
                </p:oleObj>
              </mc:Choice>
              <mc:Fallback>
                <p:oleObj name="Equation" r:id="rId3" imgW="1498600" imgH="228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971800"/>
                        <a:ext cx="22860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9" name="Object 23"/>
          <p:cNvGraphicFramePr>
            <a:graphicFrameLocks noChangeAspect="1"/>
          </p:cNvGraphicFramePr>
          <p:nvPr/>
        </p:nvGraphicFramePr>
        <p:xfrm>
          <a:off x="4648200" y="3429000"/>
          <a:ext cx="11239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3" name="Equation" r:id="rId5" imgW="736600" imgH="228600" progId="Equation.DSMT4">
                  <p:embed/>
                </p:oleObj>
              </mc:Choice>
              <mc:Fallback>
                <p:oleObj name="Equation" r:id="rId5" imgW="7366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29000"/>
                        <a:ext cx="11239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0" name="Object 24"/>
          <p:cNvGraphicFramePr>
            <a:graphicFrameLocks noChangeAspect="1"/>
          </p:cNvGraphicFramePr>
          <p:nvPr/>
        </p:nvGraphicFramePr>
        <p:xfrm>
          <a:off x="5754688" y="3455988"/>
          <a:ext cx="639762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4" name="Equation" r:id="rId7" imgW="418918" imgH="177723" progId="Equation.DSMT4">
                  <p:embed/>
                </p:oleObj>
              </mc:Choice>
              <mc:Fallback>
                <p:oleObj name="Equation" r:id="rId7" imgW="418918" imgH="177723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3455988"/>
                        <a:ext cx="639762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1" name="Object 25"/>
          <p:cNvGraphicFramePr>
            <a:graphicFrameLocks noChangeAspect="1"/>
          </p:cNvGraphicFramePr>
          <p:nvPr/>
        </p:nvGraphicFramePr>
        <p:xfrm>
          <a:off x="6383338" y="3467100"/>
          <a:ext cx="52387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5" name="Equation" r:id="rId9" imgW="342603" imgH="164957" progId="Equation.DSMT4">
                  <p:embed/>
                </p:oleObj>
              </mc:Choice>
              <mc:Fallback>
                <p:oleObj name="Equation" r:id="rId9" imgW="342603" imgH="164957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3467100"/>
                        <a:ext cx="52387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2" name="Object 26"/>
          <p:cNvGraphicFramePr>
            <a:graphicFrameLocks noChangeAspect="1"/>
          </p:cNvGraphicFramePr>
          <p:nvPr/>
        </p:nvGraphicFramePr>
        <p:xfrm>
          <a:off x="4640263" y="3886200"/>
          <a:ext cx="174466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6" name="Equation" r:id="rId11" imgW="1143000" imgH="203200" progId="Equation.DSMT4">
                  <p:embed/>
                </p:oleObj>
              </mc:Choice>
              <mc:Fallback>
                <p:oleObj name="Equation" r:id="rId11" imgW="1143000" imgH="2032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3886200"/>
                        <a:ext cx="1744662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3" name="Object 27"/>
          <p:cNvGraphicFramePr>
            <a:graphicFrameLocks noChangeAspect="1"/>
          </p:cNvGraphicFramePr>
          <p:nvPr/>
        </p:nvGraphicFramePr>
        <p:xfrm>
          <a:off x="4640263" y="4343400"/>
          <a:ext cx="1666875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7" name="Equation" r:id="rId13" imgW="1091726" imgH="228501" progId="Equation.DSMT4">
                  <p:embed/>
                </p:oleObj>
              </mc:Choice>
              <mc:Fallback>
                <p:oleObj name="Equation" r:id="rId13" imgW="1091726" imgH="228501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4343400"/>
                        <a:ext cx="1666875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4" name="Object 28"/>
          <p:cNvGraphicFramePr>
            <a:graphicFrameLocks noChangeAspect="1"/>
          </p:cNvGraphicFramePr>
          <p:nvPr/>
        </p:nvGraphicFramePr>
        <p:xfrm>
          <a:off x="4640263" y="4800600"/>
          <a:ext cx="16859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8" name="Equation" r:id="rId15" imgW="1104900" imgH="203200" progId="Equation.DSMT4">
                  <p:embed/>
                </p:oleObj>
              </mc:Choice>
              <mc:Fallback>
                <p:oleObj name="Equation" r:id="rId15" imgW="1104900" imgH="2032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263" y="4800600"/>
                        <a:ext cx="16859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5" name="Object 29"/>
          <p:cNvGraphicFramePr>
            <a:graphicFrameLocks noChangeAspect="1"/>
          </p:cNvGraphicFramePr>
          <p:nvPr/>
        </p:nvGraphicFramePr>
        <p:xfrm>
          <a:off x="4648200" y="5181600"/>
          <a:ext cx="542925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9" name="Equation" r:id="rId17" imgW="355138" imgH="177569" progId="Equation.DSMT4">
                  <p:embed/>
                </p:oleObj>
              </mc:Choice>
              <mc:Fallback>
                <p:oleObj name="Equation" r:id="rId17" imgW="355138" imgH="17756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181600"/>
                        <a:ext cx="542925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6" name="Object 30"/>
          <p:cNvGraphicFramePr>
            <a:graphicFrameLocks noChangeAspect="1"/>
          </p:cNvGraphicFramePr>
          <p:nvPr/>
        </p:nvGraphicFramePr>
        <p:xfrm>
          <a:off x="5715000" y="5181600"/>
          <a:ext cx="504825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0" name="Equation" r:id="rId19" imgW="329914" imgH="177646" progId="Equation.DSMT4">
                  <p:embed/>
                </p:oleObj>
              </mc:Choice>
              <mc:Fallback>
                <p:oleObj name="Equation" r:id="rId19" imgW="329914" imgH="17764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5181600"/>
                        <a:ext cx="504825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67" name="Object 31"/>
          <p:cNvGraphicFramePr>
            <a:graphicFrameLocks noChangeAspect="1"/>
          </p:cNvGraphicFramePr>
          <p:nvPr/>
        </p:nvGraphicFramePr>
        <p:xfrm>
          <a:off x="5257800" y="5181600"/>
          <a:ext cx="406400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21" imgW="266353" imgH="177569" progId="Equation.DSMT4">
                  <p:embed/>
                </p:oleObj>
              </mc:Choice>
              <mc:Fallback>
                <p:oleObj name="Equation" r:id="rId21" imgW="266353" imgH="177569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181600"/>
                        <a:ext cx="406400" cy="273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68" name="Line 32"/>
          <p:cNvSpPr>
            <a:spLocks noChangeShapeType="1"/>
          </p:cNvSpPr>
          <p:nvPr/>
        </p:nvSpPr>
        <p:spPr bwMode="auto">
          <a:xfrm>
            <a:off x="4724400" y="56388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69" name="Text Box 33"/>
          <p:cNvSpPr txBox="1">
            <a:spLocks noChangeArrowheads="1"/>
          </p:cNvSpPr>
          <p:nvPr/>
        </p:nvSpPr>
        <p:spPr bwMode="auto">
          <a:xfrm>
            <a:off x="4572000" y="5715000"/>
            <a:ext cx="4267200" cy="83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Substituting into the original formula will give the following coordinates as stationary points: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(1, 17) and (4, -10)</a:t>
            </a:r>
          </a:p>
        </p:txBody>
      </p:sp>
      <p:sp>
        <p:nvSpPr>
          <p:cNvPr id="39970" name="Arc 34"/>
          <p:cNvSpPr>
            <a:spLocks/>
          </p:cNvSpPr>
          <p:nvPr/>
        </p:nvSpPr>
        <p:spPr bwMode="auto">
          <a:xfrm>
            <a:off x="7010400" y="3124200"/>
            <a:ext cx="228600" cy="4572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51242787 h 43186"/>
              <a:gd name="T4" fmla="*/ 0 w 21600"/>
              <a:gd name="T5" fmla="*/ 25629688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7086600" y="32004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</a:t>
            </a:r>
          </a:p>
        </p:txBody>
      </p:sp>
      <p:sp>
        <p:nvSpPr>
          <p:cNvPr id="39973" name="Arc 37"/>
          <p:cNvSpPr>
            <a:spLocks/>
          </p:cNvSpPr>
          <p:nvPr/>
        </p:nvSpPr>
        <p:spPr bwMode="auto">
          <a:xfrm>
            <a:off x="7002463" y="3581400"/>
            <a:ext cx="228600" cy="4572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51242787 h 43186"/>
              <a:gd name="T4" fmla="*/ 0 w 21600"/>
              <a:gd name="T5" fmla="*/ 25629688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74" name="Arc 38"/>
          <p:cNvSpPr>
            <a:spLocks/>
          </p:cNvSpPr>
          <p:nvPr/>
        </p:nvSpPr>
        <p:spPr bwMode="auto">
          <a:xfrm>
            <a:off x="6621463" y="4038600"/>
            <a:ext cx="228600" cy="4572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51242787 h 43186"/>
              <a:gd name="T4" fmla="*/ 0 w 21600"/>
              <a:gd name="T5" fmla="*/ 25629688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75" name="Arc 39"/>
          <p:cNvSpPr>
            <a:spLocks/>
          </p:cNvSpPr>
          <p:nvPr/>
        </p:nvSpPr>
        <p:spPr bwMode="auto">
          <a:xfrm>
            <a:off x="6621463" y="4495800"/>
            <a:ext cx="228600" cy="4572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51242787 h 43186"/>
              <a:gd name="T4" fmla="*/ 0 w 21600"/>
              <a:gd name="T5" fmla="*/ 25629688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76" name="Arc 40"/>
          <p:cNvSpPr>
            <a:spLocks/>
          </p:cNvSpPr>
          <p:nvPr/>
        </p:nvSpPr>
        <p:spPr bwMode="auto">
          <a:xfrm>
            <a:off x="6629400" y="4953000"/>
            <a:ext cx="228600" cy="4572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51242787 h 43186"/>
              <a:gd name="T4" fmla="*/ 0 w 21600"/>
              <a:gd name="T5" fmla="*/ 25629688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77" name="Text Box 41"/>
          <p:cNvSpPr txBox="1">
            <a:spLocks noChangeArrowheads="1"/>
          </p:cNvSpPr>
          <p:nvPr/>
        </p:nvSpPr>
        <p:spPr bwMode="auto">
          <a:xfrm>
            <a:off x="7154863" y="36576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Set equal to 0</a:t>
            </a:r>
          </a:p>
        </p:txBody>
      </p:sp>
      <p:sp>
        <p:nvSpPr>
          <p:cNvPr id="39978" name="Text Box 42"/>
          <p:cNvSpPr txBox="1">
            <a:spLocks noChangeArrowheads="1"/>
          </p:cNvSpPr>
          <p:nvPr/>
        </p:nvSpPr>
        <p:spPr bwMode="auto">
          <a:xfrm>
            <a:off x="6545263" y="41148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39979" name="Text Box 43"/>
          <p:cNvSpPr txBox="1">
            <a:spLocks noChangeArrowheads="1"/>
          </p:cNvSpPr>
          <p:nvPr/>
        </p:nvSpPr>
        <p:spPr bwMode="auto">
          <a:xfrm>
            <a:off x="6773863" y="45720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 again</a:t>
            </a:r>
          </a:p>
        </p:txBody>
      </p:sp>
      <p:sp>
        <p:nvSpPr>
          <p:cNvPr id="39980" name="Text Box 44"/>
          <p:cNvSpPr txBox="1">
            <a:spLocks noChangeArrowheads="1"/>
          </p:cNvSpPr>
          <p:nvPr/>
        </p:nvSpPr>
        <p:spPr bwMode="auto">
          <a:xfrm>
            <a:off x="6629400" y="49530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Write the solutions</a:t>
            </a:r>
          </a:p>
        </p:txBody>
      </p:sp>
      <p:sp>
        <p:nvSpPr>
          <p:cNvPr id="39981" name="Rectangle 45"/>
          <p:cNvSpPr>
            <a:spLocks noChangeArrowheads="1"/>
          </p:cNvSpPr>
          <p:nvPr/>
        </p:nvSpPr>
        <p:spPr bwMode="auto">
          <a:xfrm>
            <a:off x="5867400" y="6248400"/>
            <a:ext cx="16002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5391" name="Picture 46" descr="diffy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9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9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9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9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9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0" dur="500"/>
                                        <p:tgtEl>
                                          <p:spTgt spid="39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99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99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35" dur="500"/>
                                        <p:tgtEl>
                                          <p:spTgt spid="39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/>
      <p:bldP spid="39943" grpId="0" animBg="1"/>
      <p:bldP spid="39968" grpId="0" animBg="1"/>
      <p:bldP spid="39970" grpId="0" animBg="1"/>
      <p:bldP spid="39971" grpId="0"/>
      <p:bldP spid="39973" grpId="0" animBg="1"/>
      <p:bldP spid="39974" grpId="0" animBg="1"/>
      <p:bldP spid="39975" grpId="0" animBg="1"/>
      <p:bldP spid="39976" grpId="0" animBg="1"/>
      <p:bldP spid="39977" grpId="0"/>
      <p:bldP spid="39978" grpId="0"/>
      <p:bldP spid="39979" grpId="0"/>
      <p:bldP spid="39980" grpId="0"/>
      <p:bldP spid="3998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calculate the co-ordinates of Stationary points, and determine their nature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find the coordinates of these points, you need to: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1) Differentiate f(x) to get the Gradient Function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2) Solve f’(x) by setting it equal to 0 (as this represents the gradient being 0)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3) Substitute the value(s) of x into the original equation to find the corresponding y-coordinate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4) To determine whether the point is a minimum or a maximum, you need to work out f’’(x) (differentiate again!)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9B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stationary points on the curve:              y = 2x</a:t>
            </a:r>
            <a:r>
              <a:rPr lang="en-GB" altLang="en-US" sz="1400" baseline="30000">
                <a:latin typeface="Comic Sans MS" pitchFamily="66" charset="0"/>
              </a:rPr>
              <a:t>3</a:t>
            </a:r>
            <a:r>
              <a:rPr lang="en-GB" altLang="en-US" sz="1400">
                <a:latin typeface="Comic Sans MS" pitchFamily="66" charset="0"/>
              </a:rPr>
              <a:t> – 15x</a:t>
            </a:r>
            <a:r>
              <a:rPr lang="en-GB" altLang="en-US" sz="1400" baseline="30000">
                <a:latin typeface="Comic Sans MS" pitchFamily="66" charset="0"/>
              </a:rPr>
              <a:t>2</a:t>
            </a:r>
            <a:r>
              <a:rPr lang="en-GB" altLang="en-US" sz="1400">
                <a:latin typeface="Comic Sans MS" pitchFamily="66" charset="0"/>
              </a:rPr>
              <a:t> + 24x + 6, and state whether they are minima, maxima or points of inflexion</a:t>
            </a:r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4724400" y="2895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4648200" y="2971800"/>
          <a:ext cx="22860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" name="Equation" r:id="rId3" imgW="1498600" imgH="228600" progId="Equation.DSMT4">
                  <p:embed/>
                </p:oleObj>
              </mc:Choice>
              <mc:Fallback>
                <p:oleObj name="Equation" r:id="rId3" imgW="14986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971800"/>
                        <a:ext cx="228600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4648200" y="3429000"/>
          <a:ext cx="112395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3" name="Equation" r:id="rId5" imgW="736600" imgH="228600" progId="Equation.DSMT4">
                  <p:embed/>
                </p:oleObj>
              </mc:Choice>
              <mc:Fallback>
                <p:oleObj name="Equation" r:id="rId5" imgW="7366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429000"/>
                        <a:ext cx="1123950" cy="349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5754688" y="3455988"/>
          <a:ext cx="639762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4" name="Equation" r:id="rId7" imgW="418918" imgH="177723" progId="Equation.DSMT4">
                  <p:embed/>
                </p:oleObj>
              </mc:Choice>
              <mc:Fallback>
                <p:oleObj name="Equation" r:id="rId7" imgW="418918" imgH="177723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3455988"/>
                        <a:ext cx="639762" cy="271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6383338" y="3467100"/>
          <a:ext cx="523875" cy="25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5" name="Equation" r:id="rId9" imgW="342603" imgH="164957" progId="Equation.DSMT4">
                  <p:embed/>
                </p:oleObj>
              </mc:Choice>
              <mc:Fallback>
                <p:oleObj name="Equation" r:id="rId9" imgW="342603" imgH="16495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3338" y="3467100"/>
                        <a:ext cx="523875" cy="250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6" name="Text Box 19"/>
          <p:cNvSpPr txBox="1">
            <a:spLocks noChangeArrowheads="1"/>
          </p:cNvSpPr>
          <p:nvPr/>
        </p:nvSpPr>
        <p:spPr bwMode="auto">
          <a:xfrm>
            <a:off x="7010400" y="2971800"/>
            <a:ext cx="1981200" cy="527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Stationary points at: 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(1, 17) and (4, -10)</a:t>
            </a:r>
          </a:p>
        </p:txBody>
      </p:sp>
      <p:sp>
        <p:nvSpPr>
          <p:cNvPr id="40980" name="Arc 20"/>
          <p:cNvSpPr>
            <a:spLocks/>
          </p:cNvSpPr>
          <p:nvPr/>
        </p:nvSpPr>
        <p:spPr bwMode="auto">
          <a:xfrm>
            <a:off x="6934200" y="3581400"/>
            <a:ext cx="228600" cy="4572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51242787 h 43186"/>
              <a:gd name="T4" fmla="*/ 0 w 21600"/>
              <a:gd name="T5" fmla="*/ 25629688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81" name="Text Box 21"/>
          <p:cNvSpPr txBox="1">
            <a:spLocks noChangeArrowheads="1"/>
          </p:cNvSpPr>
          <p:nvPr/>
        </p:nvSpPr>
        <p:spPr bwMode="auto">
          <a:xfrm>
            <a:off x="7086600" y="35052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 again</a:t>
            </a:r>
          </a:p>
        </p:txBody>
      </p:sp>
      <p:graphicFrame>
        <p:nvGraphicFramePr>
          <p:cNvPr id="40991" name="Object 31"/>
          <p:cNvGraphicFramePr>
            <a:graphicFrameLocks noChangeAspect="1"/>
          </p:cNvGraphicFramePr>
          <p:nvPr/>
        </p:nvGraphicFramePr>
        <p:xfrm>
          <a:off x="4648200" y="3962400"/>
          <a:ext cx="16081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6" name="Equation" r:id="rId11" imgW="1054100" imgH="203200" progId="Equation.DSMT4">
                  <p:embed/>
                </p:oleObj>
              </mc:Choice>
              <mc:Fallback>
                <p:oleObj name="Equation" r:id="rId11" imgW="1054100" imgH="2032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962400"/>
                        <a:ext cx="16081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2" name="Object 32"/>
          <p:cNvGraphicFramePr>
            <a:graphicFrameLocks noChangeAspect="1"/>
          </p:cNvGraphicFramePr>
          <p:nvPr/>
        </p:nvGraphicFramePr>
        <p:xfrm>
          <a:off x="4648200" y="4876800"/>
          <a:ext cx="16081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7" name="Equation" r:id="rId13" imgW="1054100" imgH="203200" progId="Equation.DSMT4">
                  <p:embed/>
                </p:oleObj>
              </mc:Choice>
              <mc:Fallback>
                <p:oleObj name="Equation" r:id="rId13" imgW="1054100" imgH="2032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876800"/>
                        <a:ext cx="16081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3" name="Object 33"/>
          <p:cNvGraphicFramePr>
            <a:graphicFrameLocks noChangeAspect="1"/>
          </p:cNvGraphicFramePr>
          <p:nvPr/>
        </p:nvGraphicFramePr>
        <p:xfrm>
          <a:off x="4619625" y="5257800"/>
          <a:ext cx="166528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8" name="Equation" r:id="rId15" imgW="1091726" imgH="203112" progId="Equation.DSMT4">
                  <p:embed/>
                </p:oleObj>
              </mc:Choice>
              <mc:Fallback>
                <p:oleObj name="Equation" r:id="rId15" imgW="1091726" imgH="203112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5" y="5257800"/>
                        <a:ext cx="166528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4" name="Object 34"/>
          <p:cNvGraphicFramePr>
            <a:graphicFrameLocks noChangeAspect="1"/>
          </p:cNvGraphicFramePr>
          <p:nvPr/>
        </p:nvGraphicFramePr>
        <p:xfrm>
          <a:off x="7010400" y="4876800"/>
          <a:ext cx="1608138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" name="Equation" r:id="rId17" imgW="1054100" imgH="203200" progId="Equation.DSMT4">
                  <p:embed/>
                </p:oleObj>
              </mc:Choice>
              <mc:Fallback>
                <p:oleObj name="Equation" r:id="rId17" imgW="1054100" imgH="2032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4876800"/>
                        <a:ext cx="1608138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5" name="Object 35"/>
          <p:cNvGraphicFramePr>
            <a:graphicFrameLocks noChangeAspect="1"/>
          </p:cNvGraphicFramePr>
          <p:nvPr/>
        </p:nvGraphicFramePr>
        <p:xfrm>
          <a:off x="7010400" y="5257800"/>
          <a:ext cx="17621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" name="Equation" r:id="rId18" imgW="1155700" imgH="203200" progId="Equation.DSMT4">
                  <p:embed/>
                </p:oleObj>
              </mc:Choice>
              <mc:Fallback>
                <p:oleObj name="Equation" r:id="rId18" imgW="1155700" imgH="2032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257800"/>
                        <a:ext cx="17621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6" name="Object 36"/>
          <p:cNvGraphicFramePr>
            <a:graphicFrameLocks noChangeAspect="1"/>
          </p:cNvGraphicFramePr>
          <p:nvPr/>
        </p:nvGraphicFramePr>
        <p:xfrm>
          <a:off x="4648200" y="5638800"/>
          <a:ext cx="114141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1" name="Equation" r:id="rId20" imgW="748975" imgH="203112" progId="Equation.DSMT4">
                  <p:embed/>
                </p:oleObj>
              </mc:Choice>
              <mc:Fallback>
                <p:oleObj name="Equation" r:id="rId20" imgW="748975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638800"/>
                        <a:ext cx="114141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7" name="Object 37"/>
          <p:cNvGraphicFramePr>
            <a:graphicFrameLocks noChangeAspect="1"/>
          </p:cNvGraphicFramePr>
          <p:nvPr/>
        </p:nvGraphicFramePr>
        <p:xfrm>
          <a:off x="7010400" y="5638800"/>
          <a:ext cx="104616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2" name="Equation" r:id="rId22" imgW="685800" imgH="203200" progId="Equation.DSMT4">
                  <p:embed/>
                </p:oleObj>
              </mc:Choice>
              <mc:Fallback>
                <p:oleObj name="Equation" r:id="rId22" imgW="685800" imgH="203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5638800"/>
                        <a:ext cx="1046163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4800600" y="44958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Sub in x = 1</a:t>
            </a:r>
          </a:p>
        </p:txBody>
      </p:sp>
      <p:sp>
        <p:nvSpPr>
          <p:cNvPr id="40999" name="Text Box 39"/>
          <p:cNvSpPr txBox="1">
            <a:spLocks noChangeArrowheads="1"/>
          </p:cNvSpPr>
          <p:nvPr/>
        </p:nvSpPr>
        <p:spPr bwMode="auto">
          <a:xfrm>
            <a:off x="7162800" y="44958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u="sng">
                <a:latin typeface="Comic Sans MS" pitchFamily="66" charset="0"/>
              </a:rPr>
              <a:t>Sub in x = 4</a:t>
            </a:r>
          </a:p>
        </p:txBody>
      </p:sp>
      <p:sp>
        <p:nvSpPr>
          <p:cNvPr id="41000" name="Line 40"/>
          <p:cNvSpPr>
            <a:spLocks noChangeShapeType="1"/>
          </p:cNvSpPr>
          <p:nvPr/>
        </p:nvSpPr>
        <p:spPr bwMode="auto">
          <a:xfrm>
            <a:off x="4724400" y="4419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1001" name="Text Box 41"/>
          <p:cNvSpPr txBox="1">
            <a:spLocks noChangeArrowheads="1"/>
          </p:cNvSpPr>
          <p:nvPr/>
        </p:nvSpPr>
        <p:spPr bwMode="auto">
          <a:xfrm>
            <a:off x="4800600" y="6096000"/>
            <a:ext cx="13716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So (1,17) is a </a:t>
            </a:r>
            <a:r>
              <a:rPr lang="en-GB" altLang="en-US" sz="1600" u="sng">
                <a:latin typeface="Comic Sans MS" pitchFamily="66" charset="0"/>
              </a:rPr>
              <a:t>Maximum</a:t>
            </a:r>
          </a:p>
        </p:txBody>
      </p:sp>
      <p:sp>
        <p:nvSpPr>
          <p:cNvPr id="41002" name="Text Box 42"/>
          <p:cNvSpPr txBox="1">
            <a:spLocks noChangeArrowheads="1"/>
          </p:cNvSpPr>
          <p:nvPr/>
        </p:nvSpPr>
        <p:spPr bwMode="auto">
          <a:xfrm>
            <a:off x="7162800" y="6096000"/>
            <a:ext cx="13716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So (4,-10) is a </a:t>
            </a:r>
            <a:r>
              <a:rPr lang="en-GB" altLang="en-US" sz="1600" u="sng">
                <a:latin typeface="Comic Sans MS" pitchFamily="66" charset="0"/>
              </a:rPr>
              <a:t>Minimum</a:t>
            </a:r>
          </a:p>
        </p:txBody>
      </p:sp>
      <p:pic>
        <p:nvPicPr>
          <p:cNvPr id="16411" name="Picture 43" descr="diffy2"/>
          <p:cNvPicPr>
            <a:picLocks noChangeAspect="1" noChangeArrowheads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4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0" grpId="0" animBg="1"/>
      <p:bldP spid="40981" grpId="0"/>
      <p:bldP spid="40998" grpId="0"/>
      <p:bldP spid="40999" grpId="0"/>
      <p:bldP spid="41000" grpId="0" animBg="1"/>
      <p:bldP spid="41001" grpId="0" animBg="1"/>
      <p:bldP spid="4100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1910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be able to calculate the co-ordinates of Stationary points, and determine their nature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To find the coordinates of these points, you need to: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1) Differentiate f(x) to get the Gradient Function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2) Solve f’(x) by setting it equal to 0 (as this represents the gradient being 0)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3) Substitute the value(s) of x into the original equation to find the corresponding y-coordinate</a:t>
            </a:r>
          </a:p>
          <a:p>
            <a:pPr marL="0" indent="0" algn="ctr"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4) To determine whether the point is a minimum or a maximum, you need to work out f’’(x) (differentiate again!)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9B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Find the maximum possible value for y in the formula y = 6x – x</a:t>
            </a:r>
            <a:r>
              <a:rPr lang="en-GB" altLang="en-US" sz="1400" baseline="30000">
                <a:latin typeface="Comic Sans MS" pitchFamily="66" charset="0"/>
              </a:rPr>
              <a:t>2</a:t>
            </a:r>
            <a:r>
              <a:rPr lang="en-GB" altLang="en-US" sz="1400">
                <a:latin typeface="Comic Sans MS" pitchFamily="66" charset="0"/>
              </a:rPr>
              <a:t>. State the range of the function.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>
            <a:off x="4953000" y="28194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2012" name="Object 28"/>
          <p:cNvGraphicFramePr>
            <a:graphicFrameLocks noChangeAspect="1"/>
          </p:cNvGraphicFramePr>
          <p:nvPr/>
        </p:nvGraphicFramePr>
        <p:xfrm>
          <a:off x="4953000" y="2971800"/>
          <a:ext cx="1066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3" imgW="711200" imgH="228600" progId="Equation.DSMT4">
                  <p:embed/>
                </p:oleObj>
              </mc:Choice>
              <mc:Fallback>
                <p:oleObj name="Equation" r:id="rId3" imgW="7112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971800"/>
                        <a:ext cx="1066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13" name="Object 29"/>
          <p:cNvGraphicFramePr>
            <a:graphicFrameLocks noChangeAspect="1"/>
          </p:cNvGraphicFramePr>
          <p:nvPr/>
        </p:nvGraphicFramePr>
        <p:xfrm>
          <a:off x="4953000" y="3429000"/>
          <a:ext cx="11049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5" imgW="736280" imgH="393529" progId="Equation.DSMT4">
                  <p:embed/>
                </p:oleObj>
              </mc:Choice>
              <mc:Fallback>
                <p:oleObj name="Equation" r:id="rId5" imgW="736280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429000"/>
                        <a:ext cx="110490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14" name="Object 30"/>
          <p:cNvGraphicFramePr>
            <a:graphicFrameLocks noChangeAspect="1"/>
          </p:cNvGraphicFramePr>
          <p:nvPr/>
        </p:nvGraphicFramePr>
        <p:xfrm>
          <a:off x="4953000" y="4191000"/>
          <a:ext cx="952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Equation" r:id="rId7" imgW="634449" imgH="177646" progId="Equation.DSMT4">
                  <p:embed/>
                </p:oleObj>
              </mc:Choice>
              <mc:Fallback>
                <p:oleObj name="Equation" r:id="rId7" imgW="634449" imgH="17764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191000"/>
                        <a:ext cx="952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15" name="Object 31"/>
          <p:cNvGraphicFramePr>
            <a:graphicFrameLocks noChangeAspect="1"/>
          </p:cNvGraphicFramePr>
          <p:nvPr/>
        </p:nvGraphicFramePr>
        <p:xfrm>
          <a:off x="4953000" y="4648200"/>
          <a:ext cx="51435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Equation" r:id="rId9" imgW="342603" imgH="177646" progId="Equation.DSMT4">
                  <p:embed/>
                </p:oleObj>
              </mc:Choice>
              <mc:Fallback>
                <p:oleObj name="Equation" r:id="rId9" imgW="342603" imgH="17764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648200"/>
                        <a:ext cx="51435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16" name="Line 32"/>
          <p:cNvSpPr>
            <a:spLocks noChangeShapeType="1"/>
          </p:cNvSpPr>
          <p:nvPr/>
        </p:nvSpPr>
        <p:spPr bwMode="auto">
          <a:xfrm>
            <a:off x="4953000" y="5105400"/>
            <a:ext cx="3886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2017" name="Object 33"/>
          <p:cNvGraphicFramePr>
            <a:graphicFrameLocks noChangeAspect="1"/>
          </p:cNvGraphicFramePr>
          <p:nvPr/>
        </p:nvGraphicFramePr>
        <p:xfrm>
          <a:off x="4953000" y="5257800"/>
          <a:ext cx="1066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Equation" r:id="rId11" imgW="711200" imgH="228600" progId="Equation.DSMT4">
                  <p:embed/>
                </p:oleObj>
              </mc:Choice>
              <mc:Fallback>
                <p:oleObj name="Equation" r:id="rId11" imgW="711200" imgH="2286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257800"/>
                        <a:ext cx="1066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18" name="Object 34"/>
          <p:cNvGraphicFramePr>
            <a:graphicFrameLocks noChangeAspect="1"/>
          </p:cNvGraphicFramePr>
          <p:nvPr/>
        </p:nvGraphicFramePr>
        <p:xfrm>
          <a:off x="4953000" y="5638800"/>
          <a:ext cx="1333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Equation" r:id="rId12" imgW="889000" imgH="228600" progId="Equation.DSMT4">
                  <p:embed/>
                </p:oleObj>
              </mc:Choice>
              <mc:Fallback>
                <p:oleObj name="Equation" r:id="rId12" imgW="88900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638800"/>
                        <a:ext cx="13335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19" name="Object 35"/>
          <p:cNvGraphicFramePr>
            <a:graphicFrameLocks noChangeAspect="1"/>
          </p:cNvGraphicFramePr>
          <p:nvPr/>
        </p:nvGraphicFramePr>
        <p:xfrm>
          <a:off x="4953000" y="6019800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Equation" r:id="rId14" imgW="355292" imgH="203024" progId="Equation.DSMT4">
                  <p:embed/>
                </p:oleObj>
              </mc:Choice>
              <mc:Fallback>
                <p:oleObj name="Equation" r:id="rId14" imgW="355292" imgH="203024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6019800"/>
                        <a:ext cx="53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0" name="Object 36"/>
          <p:cNvGraphicFramePr>
            <a:graphicFrameLocks noChangeAspect="1"/>
          </p:cNvGraphicFramePr>
          <p:nvPr/>
        </p:nvGraphicFramePr>
        <p:xfrm>
          <a:off x="4953000" y="6400800"/>
          <a:ext cx="53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Equation" r:id="rId16" imgW="355292" imgH="203024" progId="Equation.DSMT4">
                  <p:embed/>
                </p:oleObj>
              </mc:Choice>
              <mc:Fallback>
                <p:oleObj name="Equation" r:id="rId16" imgW="355292" imgH="203024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6400800"/>
                        <a:ext cx="53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21" name="Arc 37"/>
          <p:cNvSpPr>
            <a:spLocks/>
          </p:cNvSpPr>
          <p:nvPr/>
        </p:nvSpPr>
        <p:spPr bwMode="auto">
          <a:xfrm>
            <a:off x="6172200" y="3124200"/>
            <a:ext cx="228600" cy="6096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121464374 h 43186"/>
              <a:gd name="T4" fmla="*/ 0 w 21600"/>
              <a:gd name="T5" fmla="*/ 60751907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22" name="Text Box 38"/>
          <p:cNvSpPr txBox="1">
            <a:spLocks noChangeArrowheads="1"/>
          </p:cNvSpPr>
          <p:nvPr/>
        </p:nvSpPr>
        <p:spPr bwMode="auto">
          <a:xfrm>
            <a:off x="6400800" y="32766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</a:t>
            </a:r>
          </a:p>
        </p:txBody>
      </p:sp>
      <p:sp>
        <p:nvSpPr>
          <p:cNvPr id="42024" name="Arc 40"/>
          <p:cNvSpPr>
            <a:spLocks/>
          </p:cNvSpPr>
          <p:nvPr/>
        </p:nvSpPr>
        <p:spPr bwMode="auto">
          <a:xfrm>
            <a:off x="6172200" y="3733800"/>
            <a:ext cx="228600" cy="6096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121464374 h 43186"/>
              <a:gd name="T4" fmla="*/ 0 w 21600"/>
              <a:gd name="T5" fmla="*/ 60751907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25" name="Arc 41"/>
          <p:cNvSpPr>
            <a:spLocks/>
          </p:cNvSpPr>
          <p:nvPr/>
        </p:nvSpPr>
        <p:spPr bwMode="auto">
          <a:xfrm>
            <a:off x="6172200" y="4343400"/>
            <a:ext cx="228600" cy="4572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51242787 h 43186"/>
              <a:gd name="T4" fmla="*/ 0 w 21600"/>
              <a:gd name="T5" fmla="*/ 25629688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26" name="Arc 42"/>
          <p:cNvSpPr>
            <a:spLocks/>
          </p:cNvSpPr>
          <p:nvPr/>
        </p:nvSpPr>
        <p:spPr bwMode="auto">
          <a:xfrm>
            <a:off x="6400800" y="5410200"/>
            <a:ext cx="228600" cy="3810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29654391 h 43186"/>
              <a:gd name="T4" fmla="*/ 0 w 21600"/>
              <a:gd name="T5" fmla="*/ 1483202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27" name="Arc 43"/>
          <p:cNvSpPr>
            <a:spLocks/>
          </p:cNvSpPr>
          <p:nvPr/>
        </p:nvSpPr>
        <p:spPr bwMode="auto">
          <a:xfrm>
            <a:off x="6400800" y="5791200"/>
            <a:ext cx="228600" cy="3810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29654391 h 43186"/>
              <a:gd name="T4" fmla="*/ 0 w 21600"/>
              <a:gd name="T5" fmla="*/ 1483202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28" name="Arc 44"/>
          <p:cNvSpPr>
            <a:spLocks/>
          </p:cNvSpPr>
          <p:nvPr/>
        </p:nvSpPr>
        <p:spPr bwMode="auto">
          <a:xfrm>
            <a:off x="6400800" y="6172200"/>
            <a:ext cx="228600" cy="381000"/>
          </a:xfrm>
          <a:custGeom>
            <a:avLst/>
            <a:gdLst>
              <a:gd name="T0" fmla="*/ 0 w 21600"/>
              <a:gd name="T1" fmla="*/ 0 h 43186"/>
              <a:gd name="T2" fmla="*/ 913977 w 21600"/>
              <a:gd name="T3" fmla="*/ 29654391 h 43186"/>
              <a:gd name="T4" fmla="*/ 0 w 21600"/>
              <a:gd name="T5" fmla="*/ 14832021 h 4318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</a:path>
              <a:path w="21600" h="4318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29"/>
                  <a:pt x="12392" y="42771"/>
                  <a:pt x="771" y="4318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29" name="Text Box 45"/>
          <p:cNvSpPr txBox="1">
            <a:spLocks noChangeArrowheads="1"/>
          </p:cNvSpPr>
          <p:nvPr/>
        </p:nvSpPr>
        <p:spPr bwMode="auto">
          <a:xfrm>
            <a:off x="6400800" y="3886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Set equal to 0</a:t>
            </a:r>
          </a:p>
        </p:txBody>
      </p:sp>
      <p:sp>
        <p:nvSpPr>
          <p:cNvPr id="42030" name="Text Box 46"/>
          <p:cNvSpPr txBox="1">
            <a:spLocks noChangeArrowheads="1"/>
          </p:cNvSpPr>
          <p:nvPr/>
        </p:nvSpPr>
        <p:spPr bwMode="auto">
          <a:xfrm>
            <a:off x="6324600" y="44196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Solve</a:t>
            </a:r>
          </a:p>
        </p:txBody>
      </p: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6477000" y="5334000"/>
            <a:ext cx="1981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x into the original equation</a:t>
            </a:r>
          </a:p>
        </p:txBody>
      </p:sp>
      <p:sp>
        <p:nvSpPr>
          <p:cNvPr id="42032" name="Text Box 48"/>
          <p:cNvSpPr txBox="1">
            <a:spLocks noChangeArrowheads="1"/>
          </p:cNvSpPr>
          <p:nvPr/>
        </p:nvSpPr>
        <p:spPr bwMode="auto">
          <a:xfrm>
            <a:off x="6705600" y="58674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Solve</a:t>
            </a:r>
          </a:p>
        </p:txBody>
      </p:sp>
      <p:sp>
        <p:nvSpPr>
          <p:cNvPr id="42033" name="Text Box 49"/>
          <p:cNvSpPr txBox="1">
            <a:spLocks noChangeArrowheads="1"/>
          </p:cNvSpPr>
          <p:nvPr/>
        </p:nvSpPr>
        <p:spPr bwMode="auto">
          <a:xfrm>
            <a:off x="6629400" y="61722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9 is the maximum, so the range is less than but including 9</a:t>
            </a:r>
          </a:p>
        </p:txBody>
      </p:sp>
      <p:pic>
        <p:nvPicPr>
          <p:cNvPr id="17437" name="Picture 50" descr="diffy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2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42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0" dur="500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2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2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2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2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2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0" grpId="0"/>
      <p:bldP spid="42011" grpId="0" animBg="1"/>
      <p:bldP spid="42016" grpId="0" animBg="1"/>
      <p:bldP spid="42021" grpId="0" animBg="1"/>
      <p:bldP spid="42022" grpId="0"/>
      <p:bldP spid="42024" grpId="0" animBg="1"/>
      <p:bldP spid="42025" grpId="0" animBg="1"/>
      <p:bldP spid="42026" grpId="0" animBg="1"/>
      <p:bldP spid="42027" grpId="0" animBg="1"/>
      <p:bldP spid="42028" grpId="0" animBg="1"/>
      <p:bldP spid="42029" grpId="0"/>
      <p:bldP spid="42030" grpId="0"/>
      <p:bldP spid="42031" grpId="0"/>
      <p:bldP spid="42032" grpId="0"/>
      <p:bldP spid="4203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>
            <a:off x="838200" y="3124200"/>
            <a:ext cx="7620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9C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Whenever you see a question asking about the maximum value or minimum value of a quantity, you will most likely need to use differentiation at some point.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Most questions will involve creating a formula, for example for Volume or Area, and then calculating the maximum value of it.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practical application would be ‘If I have a certain amount of material to make a box, how can I make the one with the largest volume? (maximum)’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pic>
        <p:nvPicPr>
          <p:cNvPr id="19461" name="Picture 25" descr="diffy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0486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1062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 large tank (shown) is to be made from 54m</a:t>
            </a:r>
            <a:r>
              <a:rPr lang="en-GB" altLang="en-US" sz="1400" baseline="30000">
                <a:latin typeface="Comic Sans MS" pitchFamily="66" charset="0"/>
              </a:rPr>
              <a:t>2</a:t>
            </a:r>
            <a:r>
              <a:rPr lang="en-GB" altLang="en-US" sz="1400">
                <a:latin typeface="Comic Sans MS" pitchFamily="66" charset="0"/>
              </a:rPr>
              <a:t> of sheet metal. It has no top.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Show that the Volume of the tank will be given by:</a:t>
            </a:r>
            <a:endParaRPr lang="en-GB" altLang="en-US" sz="1400" baseline="30000">
              <a:latin typeface="Comic Sans MS" pitchFamily="66" charset="0"/>
            </a:endParaRPr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7086600" y="3048000"/>
          <a:ext cx="1143000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5" name="Equation" r:id="rId3" imgW="888614" imgH="393529" progId="Equation.DSMT4">
                  <p:embed/>
                </p:oleObj>
              </mc:Choice>
              <mc:Fallback>
                <p:oleObj name="Equation" r:id="rId3" imgW="888614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48000"/>
                        <a:ext cx="1143000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648200" y="3962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>
            <a:off x="4724400" y="2971800"/>
            <a:ext cx="1295400" cy="609600"/>
          </a:xfrm>
          <a:prstGeom prst="cube">
            <a:avLst>
              <a:gd name="adj" fmla="val 25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6019800" y="3048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5867400" y="3429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5105400" y="35814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>
            <a:off x="6934200" y="29718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381000" y="2971800"/>
          <a:ext cx="9144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Equation" r:id="rId5" imgW="520700" imgH="228600" progId="Equation.DSMT4">
                  <p:embed/>
                </p:oleObj>
              </mc:Choice>
              <mc:Fallback>
                <p:oleObj name="Equation" r:id="rId5" imgW="5207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971800"/>
                        <a:ext cx="91440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1371600" y="3200400"/>
            <a:ext cx="533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72" name="Text Box 16"/>
          <p:cNvSpPr txBox="1">
            <a:spLocks noChangeArrowheads="1"/>
          </p:cNvSpPr>
          <p:nvPr/>
        </p:nvSpPr>
        <p:spPr bwMode="auto">
          <a:xfrm>
            <a:off x="1905000" y="3048000"/>
            <a:ext cx="2209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Formula for the Volume</a:t>
            </a:r>
          </a:p>
        </p:txBody>
      </p:sp>
      <p:graphicFrame>
        <p:nvGraphicFramePr>
          <p:cNvPr id="45074" name="Object 18"/>
          <p:cNvGraphicFramePr>
            <a:graphicFrameLocks noChangeAspect="1"/>
          </p:cNvGraphicFramePr>
          <p:nvPr/>
        </p:nvGraphicFramePr>
        <p:xfrm>
          <a:off x="304800" y="3581400"/>
          <a:ext cx="16510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Equation" r:id="rId7" imgW="939800" imgH="228600" progId="Equation.DSMT4">
                  <p:embed/>
                </p:oleObj>
              </mc:Choice>
              <mc:Fallback>
                <p:oleObj name="Equation" r:id="rId7" imgW="9398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581400"/>
                        <a:ext cx="165100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5" name="Text Box 19"/>
          <p:cNvSpPr txBox="1">
            <a:spLocks noChangeArrowheads="1"/>
          </p:cNvSpPr>
          <p:nvPr/>
        </p:nvSpPr>
        <p:spPr bwMode="auto">
          <a:xfrm>
            <a:off x="304800" y="2438400"/>
            <a:ext cx="3733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1) Try to make formulae using the information you have</a:t>
            </a:r>
          </a:p>
        </p:txBody>
      </p:sp>
      <p:sp>
        <p:nvSpPr>
          <p:cNvPr id="45076" name="Line 20"/>
          <p:cNvSpPr>
            <a:spLocks noChangeShapeType="1"/>
          </p:cNvSpPr>
          <p:nvPr/>
        </p:nvSpPr>
        <p:spPr bwMode="auto">
          <a:xfrm flipH="1">
            <a:off x="2057400" y="3810000"/>
            <a:ext cx="533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77" name="Text Box 21"/>
          <p:cNvSpPr txBox="1">
            <a:spLocks noChangeArrowheads="1"/>
          </p:cNvSpPr>
          <p:nvPr/>
        </p:nvSpPr>
        <p:spPr bwMode="auto">
          <a:xfrm>
            <a:off x="2438400" y="3429000"/>
            <a:ext cx="1981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Formula for the Surface Area (no top)</a:t>
            </a:r>
          </a:p>
        </p:txBody>
      </p:sp>
      <p:graphicFrame>
        <p:nvGraphicFramePr>
          <p:cNvPr id="45079" name="Object 23"/>
          <p:cNvGraphicFramePr>
            <a:graphicFrameLocks noChangeAspect="1"/>
          </p:cNvGraphicFramePr>
          <p:nvPr/>
        </p:nvGraphicFramePr>
        <p:xfrm>
          <a:off x="304800" y="4191000"/>
          <a:ext cx="16287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8" name="Equation" r:id="rId9" imgW="927100" imgH="228600" progId="Equation.DSMT4">
                  <p:embed/>
                </p:oleObj>
              </mc:Choice>
              <mc:Fallback>
                <p:oleObj name="Equation" r:id="rId9" imgW="927100" imgH="228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91000"/>
                        <a:ext cx="162877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80" name="Line 24"/>
          <p:cNvSpPr>
            <a:spLocks noChangeShapeType="1"/>
          </p:cNvSpPr>
          <p:nvPr/>
        </p:nvSpPr>
        <p:spPr bwMode="auto">
          <a:xfrm>
            <a:off x="1143000" y="3962400"/>
            <a:ext cx="0" cy="2286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81" name="Oval 25"/>
          <p:cNvSpPr>
            <a:spLocks noChangeArrowheads="1"/>
          </p:cNvSpPr>
          <p:nvPr/>
        </p:nvSpPr>
        <p:spPr bwMode="auto">
          <a:xfrm>
            <a:off x="304800" y="2895600"/>
            <a:ext cx="10668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82" name="Oval 26"/>
          <p:cNvSpPr>
            <a:spLocks noChangeArrowheads="1"/>
          </p:cNvSpPr>
          <p:nvPr/>
        </p:nvSpPr>
        <p:spPr bwMode="auto">
          <a:xfrm>
            <a:off x="6858000" y="3048000"/>
            <a:ext cx="15240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083" name="Text Box 27"/>
          <p:cNvSpPr txBox="1">
            <a:spLocks noChangeArrowheads="1"/>
          </p:cNvSpPr>
          <p:nvPr/>
        </p:nvSpPr>
        <p:spPr bwMode="auto">
          <a:xfrm>
            <a:off x="304800" y="4648200"/>
            <a:ext cx="3733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2) Find a way to remove a constant, in this case ‘y’. We can rewrite the Surface Area formula in terms of y.</a:t>
            </a:r>
          </a:p>
        </p:txBody>
      </p:sp>
      <p:graphicFrame>
        <p:nvGraphicFramePr>
          <p:cNvPr id="45084" name="Object 28"/>
          <p:cNvGraphicFramePr>
            <a:graphicFrameLocks noChangeAspect="1"/>
          </p:cNvGraphicFramePr>
          <p:nvPr/>
        </p:nvGraphicFramePr>
        <p:xfrm>
          <a:off x="304800" y="5410200"/>
          <a:ext cx="16287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9" name="Equation" r:id="rId11" imgW="927100" imgH="228600" progId="Equation.DSMT4">
                  <p:embed/>
                </p:oleObj>
              </mc:Choice>
              <mc:Fallback>
                <p:oleObj name="Equation" r:id="rId11" imgW="927100" imgH="228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5410200"/>
                        <a:ext cx="162877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5" name="Object 29"/>
          <p:cNvGraphicFramePr>
            <a:graphicFrameLocks noChangeAspect="1"/>
          </p:cNvGraphicFramePr>
          <p:nvPr/>
        </p:nvGraphicFramePr>
        <p:xfrm>
          <a:off x="2209800" y="5410200"/>
          <a:ext cx="160655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0" name="Equation" r:id="rId13" imgW="914400" imgH="228600" progId="Equation.DSMT4">
                  <p:embed/>
                </p:oleObj>
              </mc:Choice>
              <mc:Fallback>
                <p:oleObj name="Equation" r:id="rId13" imgW="914400" imgH="2286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410200"/>
                        <a:ext cx="160655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6" name="Object 30"/>
          <p:cNvGraphicFramePr>
            <a:graphicFrameLocks noChangeAspect="1"/>
          </p:cNvGraphicFramePr>
          <p:nvPr/>
        </p:nvGraphicFramePr>
        <p:xfrm>
          <a:off x="2286000" y="5867400"/>
          <a:ext cx="14287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Equation" r:id="rId15" imgW="812447" imgH="418918" progId="Equation.DSMT4">
                  <p:embed/>
                </p:oleObj>
              </mc:Choice>
              <mc:Fallback>
                <p:oleObj name="Equation" r:id="rId15" imgW="812447" imgH="418918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867400"/>
                        <a:ext cx="142875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87" name="Text Box 31"/>
          <p:cNvSpPr txBox="1">
            <a:spLocks noChangeArrowheads="1"/>
          </p:cNvSpPr>
          <p:nvPr/>
        </p:nvSpPr>
        <p:spPr bwMode="auto">
          <a:xfrm>
            <a:off x="4800600" y="3962400"/>
            <a:ext cx="37338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3) Substitute the SA formula into the Volume formula, to replace y.</a:t>
            </a:r>
          </a:p>
        </p:txBody>
      </p:sp>
      <p:graphicFrame>
        <p:nvGraphicFramePr>
          <p:cNvPr id="45088" name="Object 32"/>
          <p:cNvGraphicFramePr>
            <a:graphicFrameLocks noChangeAspect="1"/>
          </p:cNvGraphicFramePr>
          <p:nvPr/>
        </p:nvGraphicFramePr>
        <p:xfrm>
          <a:off x="4724400" y="4953000"/>
          <a:ext cx="2008188" cy="847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Equation" r:id="rId17" imgW="1143000" imgH="482600" progId="Equation.DSMT4">
                  <p:embed/>
                </p:oleObj>
              </mc:Choice>
              <mc:Fallback>
                <p:oleObj name="Equation" r:id="rId17" imgW="1143000" imgH="4826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953000"/>
                        <a:ext cx="2008188" cy="847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9" name="Object 33"/>
          <p:cNvGraphicFramePr>
            <a:graphicFrameLocks noChangeAspect="1"/>
          </p:cNvGraphicFramePr>
          <p:nvPr/>
        </p:nvGraphicFramePr>
        <p:xfrm>
          <a:off x="4724400" y="4419600"/>
          <a:ext cx="914400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19" imgW="520700" imgH="228600" progId="Equation.DSMT4">
                  <p:embed/>
                </p:oleObj>
              </mc:Choice>
              <mc:Fallback>
                <p:oleObj name="Equation" r:id="rId19" imgW="520700" imgH="2286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419600"/>
                        <a:ext cx="914400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90" name="Object 34"/>
          <p:cNvGraphicFramePr>
            <a:graphicFrameLocks noChangeAspect="1"/>
          </p:cNvGraphicFramePr>
          <p:nvPr/>
        </p:nvGraphicFramePr>
        <p:xfrm>
          <a:off x="4724400" y="5943600"/>
          <a:ext cx="171767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21" imgW="977900" imgH="419100" progId="Equation.DSMT4">
                  <p:embed/>
                </p:oleObj>
              </mc:Choice>
              <mc:Fallback>
                <p:oleObj name="Equation" r:id="rId21" imgW="977900" imgH="4191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943600"/>
                        <a:ext cx="171767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91" name="Object 35"/>
          <p:cNvGraphicFramePr>
            <a:graphicFrameLocks noChangeAspect="1"/>
          </p:cNvGraphicFramePr>
          <p:nvPr/>
        </p:nvGraphicFramePr>
        <p:xfrm>
          <a:off x="7239000" y="4495800"/>
          <a:ext cx="1762125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23" imgW="1002865" imgH="418918" progId="Equation.DSMT4">
                  <p:embed/>
                </p:oleObj>
              </mc:Choice>
              <mc:Fallback>
                <p:oleObj name="Equation" r:id="rId23" imgW="1002865" imgH="418918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495800"/>
                        <a:ext cx="1762125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92" name="Object 36"/>
          <p:cNvGraphicFramePr>
            <a:graphicFrameLocks noChangeAspect="1"/>
          </p:cNvGraphicFramePr>
          <p:nvPr/>
        </p:nvGraphicFramePr>
        <p:xfrm>
          <a:off x="7391400" y="5715000"/>
          <a:ext cx="15621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25" imgW="888614" imgH="393529" progId="Equation.DSMT4">
                  <p:embed/>
                </p:oleObj>
              </mc:Choice>
              <mc:Fallback>
                <p:oleObj name="Equation" r:id="rId25" imgW="888614" imgH="393529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5715000"/>
                        <a:ext cx="15621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93" name="Line 37"/>
          <p:cNvSpPr>
            <a:spLocks noChangeShapeType="1"/>
          </p:cNvSpPr>
          <p:nvPr/>
        </p:nvSpPr>
        <p:spPr bwMode="auto">
          <a:xfrm>
            <a:off x="5105400" y="4876800"/>
            <a:ext cx="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94" name="Line 38"/>
          <p:cNvSpPr>
            <a:spLocks noChangeShapeType="1"/>
          </p:cNvSpPr>
          <p:nvPr/>
        </p:nvSpPr>
        <p:spPr bwMode="auto">
          <a:xfrm>
            <a:off x="5105400" y="5638800"/>
            <a:ext cx="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95" name="Line 39"/>
          <p:cNvSpPr>
            <a:spLocks noChangeShapeType="1"/>
          </p:cNvSpPr>
          <p:nvPr/>
        </p:nvSpPr>
        <p:spPr bwMode="auto">
          <a:xfrm>
            <a:off x="6934200" y="4876800"/>
            <a:ext cx="2286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96" name="Line 40"/>
          <p:cNvSpPr>
            <a:spLocks noChangeShapeType="1"/>
          </p:cNvSpPr>
          <p:nvPr/>
        </p:nvSpPr>
        <p:spPr bwMode="auto">
          <a:xfrm>
            <a:off x="6934200" y="4876800"/>
            <a:ext cx="0" cy="1447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97" name="Line 41"/>
          <p:cNvSpPr>
            <a:spLocks noChangeShapeType="1"/>
          </p:cNvSpPr>
          <p:nvPr/>
        </p:nvSpPr>
        <p:spPr bwMode="auto">
          <a:xfrm>
            <a:off x="6629400" y="6324600"/>
            <a:ext cx="3048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98" name="Line 42"/>
          <p:cNvSpPr>
            <a:spLocks noChangeShapeType="1"/>
          </p:cNvSpPr>
          <p:nvPr/>
        </p:nvSpPr>
        <p:spPr bwMode="auto">
          <a:xfrm>
            <a:off x="8305800" y="5257800"/>
            <a:ext cx="0" cy="3810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99" name="Rectangle 43"/>
          <p:cNvSpPr>
            <a:spLocks noChangeArrowheads="1"/>
          </p:cNvSpPr>
          <p:nvPr/>
        </p:nvSpPr>
        <p:spPr bwMode="auto">
          <a:xfrm>
            <a:off x="7391400" y="5715000"/>
            <a:ext cx="1600200" cy="76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5100" name="Line 44"/>
          <p:cNvSpPr>
            <a:spLocks noChangeShapeType="1"/>
          </p:cNvSpPr>
          <p:nvPr/>
        </p:nvSpPr>
        <p:spPr bwMode="auto">
          <a:xfrm>
            <a:off x="1981200" y="5638800"/>
            <a:ext cx="152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101" name="Line 45"/>
          <p:cNvSpPr>
            <a:spLocks noChangeShapeType="1"/>
          </p:cNvSpPr>
          <p:nvPr/>
        </p:nvSpPr>
        <p:spPr bwMode="auto">
          <a:xfrm>
            <a:off x="2895600" y="5791200"/>
            <a:ext cx="0" cy="152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0524" name="Picture 46" descr="diffy2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5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5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8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45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5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5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5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5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5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5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5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5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5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5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5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5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45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5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5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5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71" grpId="0" animBg="1"/>
      <p:bldP spid="45072" grpId="0"/>
      <p:bldP spid="45076" grpId="0" animBg="1"/>
      <p:bldP spid="45077" grpId="0"/>
      <p:bldP spid="45080" grpId="0" animBg="1"/>
      <p:bldP spid="45081" grpId="0" animBg="1"/>
      <p:bldP spid="45081" grpId="1" animBg="1"/>
      <p:bldP spid="45082" grpId="0" animBg="1"/>
      <p:bldP spid="45082" grpId="1" animBg="1"/>
      <p:bldP spid="45083" grpId="0"/>
      <p:bldP spid="45087" grpId="0"/>
      <p:bldP spid="45093" grpId="0" animBg="1"/>
      <p:bldP spid="45094" grpId="0" animBg="1"/>
      <p:bldP spid="45095" grpId="0" animBg="1"/>
      <p:bldP spid="45096" grpId="0" animBg="1"/>
      <p:bldP spid="45097" grpId="0" animBg="1"/>
      <p:bldP spid="45098" grpId="0" animBg="1"/>
      <p:bldP spid="45099" grpId="0" animBg="1"/>
      <p:bldP spid="45100" grpId="0" animBg="1"/>
      <p:bldP spid="451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seen Differentiation in C1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In C2 we will be looking at solving more types of problem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are also going to be applying the process to worded practical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 large tank (shown) is to be made from 54m</a:t>
            </a:r>
            <a:r>
              <a:rPr lang="en-GB" altLang="en-US" sz="1400" baseline="30000">
                <a:latin typeface="Comic Sans MS" pitchFamily="66" charset="0"/>
              </a:rPr>
              <a:t>2</a:t>
            </a:r>
            <a:r>
              <a:rPr lang="en-GB" altLang="en-US" sz="1400">
                <a:latin typeface="Comic Sans MS" pitchFamily="66" charset="0"/>
              </a:rPr>
              <a:t> of sheet metal. It has no top.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Show that the Volume of the tank will be given by:</a:t>
            </a:r>
            <a:endParaRPr lang="en-GB" altLang="en-US" sz="1400" baseline="30000">
              <a:latin typeface="Comic Sans MS" pitchFamily="66" charset="0"/>
            </a:endParaRPr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7086600" y="2895600"/>
          <a:ext cx="14478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5" name="Equation" r:id="rId4" imgW="888614" imgH="393529" progId="Equation.DSMT4">
                  <p:embed/>
                </p:oleObj>
              </mc:Choice>
              <mc:Fallback>
                <p:oleObj name="Equation" r:id="rId4" imgW="888614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95600"/>
                        <a:ext cx="14478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648200" y="3962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4724400" y="2971800"/>
            <a:ext cx="1295400" cy="609600"/>
          </a:xfrm>
          <a:prstGeom prst="cube">
            <a:avLst>
              <a:gd name="adj" fmla="val 25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1514" name="Text Box 10"/>
          <p:cNvSpPr txBox="1">
            <a:spLocks noChangeArrowheads="1"/>
          </p:cNvSpPr>
          <p:nvPr/>
        </p:nvSpPr>
        <p:spPr bwMode="auto">
          <a:xfrm>
            <a:off x="6019800" y="3048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5867400" y="3429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5105400" y="35814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46109" name="Text Box 29"/>
          <p:cNvSpPr txBox="1">
            <a:spLocks noChangeArrowheads="1"/>
          </p:cNvSpPr>
          <p:nvPr/>
        </p:nvSpPr>
        <p:spPr bwMode="auto">
          <a:xfrm>
            <a:off x="4800600" y="3962400"/>
            <a:ext cx="3733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b) Calculate the values of x that will give the largest volume possible, and what this Volume is.</a:t>
            </a:r>
          </a:p>
        </p:txBody>
      </p:sp>
      <p:graphicFrame>
        <p:nvGraphicFramePr>
          <p:cNvPr id="21518" name="Object 49"/>
          <p:cNvGraphicFramePr>
            <a:graphicFrameLocks noChangeAspect="1"/>
          </p:cNvGraphicFramePr>
          <p:nvPr/>
        </p:nvGraphicFramePr>
        <p:xfrm>
          <a:off x="7010400" y="3505200"/>
          <a:ext cx="16287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6" name="Equation" r:id="rId6" imgW="927100" imgH="228600" progId="Equation.DSMT4">
                  <p:embed/>
                </p:oleObj>
              </mc:Choice>
              <mc:Fallback>
                <p:oleObj name="Equation" r:id="rId6" imgW="927100" imgH="2286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05200"/>
                        <a:ext cx="162877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519" name="Picture 64" descr="diffy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83" t="19492" r="6960" b="16399"/>
          <a:stretch>
            <a:fillRect/>
          </a:stretch>
        </p:blipFill>
        <p:spPr bwMode="auto">
          <a:xfrm>
            <a:off x="304800" y="2590800"/>
            <a:ext cx="41719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7200" y="2590800"/>
            <a:ext cx="1397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0000"/>
                </a:solidFill>
                <a:latin typeface="Comic Sans MS" pitchFamily="66" charset="0"/>
              </a:rPr>
              <a:t>V = 18x – </a:t>
            </a:r>
            <a:r>
              <a:rPr lang="en-US" altLang="en-US" sz="14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altLang="en-US" sz="1400">
                <a:solidFill>
                  <a:srgbClr val="FF0000"/>
                </a:solidFill>
                <a:latin typeface="Comic Sans MS" pitchFamily="66" charset="0"/>
              </a:rPr>
              <a:t>/</a:t>
            </a:r>
            <a:r>
              <a:rPr lang="en-US" altLang="en-US" sz="1400" baseline="-2500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US" altLang="en-US" sz="1400">
                <a:solidFill>
                  <a:srgbClr val="FF0000"/>
                </a:solidFill>
                <a:latin typeface="Comic Sans MS" pitchFamily="66" charset="0"/>
              </a:rPr>
              <a:t>x</a:t>
            </a:r>
            <a:r>
              <a:rPr lang="en-US" altLang="en-US" sz="1400" baseline="3000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altLang="en-US" sz="1400" baseline="300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1000" y="5105400"/>
            <a:ext cx="40386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altLang="en-US" sz="1400">
                <a:solidFill>
                  <a:srgbClr val="FF0000"/>
                </a:solidFill>
                <a:latin typeface="Comic Sans MS" pitchFamily="66" charset="0"/>
              </a:rPr>
              <a:t>The graph above shows the formula for the volume V, in terms of x (that we just worked out!)</a:t>
            </a:r>
          </a:p>
          <a:p>
            <a:pPr algn="ctr" eaLnBrk="1" hangingPunct="1"/>
            <a:endParaRPr lang="en-US" altLang="en-US" sz="1400">
              <a:solidFill>
                <a:srgbClr val="FF0000"/>
              </a:solidFill>
              <a:latin typeface="Comic Sans MS" pitchFamily="66" charset="0"/>
            </a:endParaRPr>
          </a:p>
          <a:p>
            <a:pPr algn="ctr" eaLnBrk="1" hangingPunct="1"/>
            <a:r>
              <a:rPr lang="en-US" altLang="en-US" sz="14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So we need to calculate the value of x where the gradient is 0 – differentiate!</a:t>
            </a:r>
            <a:endParaRPr lang="en-GB" altLang="en-US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1981200" y="2514600"/>
            <a:ext cx="304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400">
                <a:latin typeface="Comic Sans MS" pitchFamily="66" charset="0"/>
              </a:rPr>
              <a:t>V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114800" y="4038600"/>
            <a:ext cx="301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400">
                <a:latin typeface="Comic Sans MS" pitchFamily="66" charset="0"/>
              </a:rPr>
              <a:t>x</a:t>
            </a:r>
            <a:endParaRPr lang="en-GB" altLang="en-US" sz="1400" baseline="30000">
              <a:latin typeface="Comic Sans MS" pitchFamily="66" charset="0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09" grpId="0"/>
      <p:bldP spid="2" grpId="0"/>
      <p:bldP spid="38" grpId="0"/>
      <p:bldP spid="3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1049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 large tank (shown) is to be made from 54m</a:t>
            </a:r>
            <a:r>
              <a:rPr lang="en-GB" altLang="en-US" sz="1400" baseline="30000">
                <a:latin typeface="Comic Sans MS" pitchFamily="66" charset="0"/>
              </a:rPr>
              <a:t>2</a:t>
            </a:r>
            <a:r>
              <a:rPr lang="en-GB" altLang="en-US" sz="1400">
                <a:latin typeface="Comic Sans MS" pitchFamily="66" charset="0"/>
              </a:rPr>
              <a:t> of sheet metal. It has no top.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Show that the Volume of the tank will be given by:</a:t>
            </a:r>
            <a:endParaRPr lang="en-GB" altLang="en-US" sz="1400" baseline="30000">
              <a:latin typeface="Comic Sans MS" pitchFamily="66" charset="0"/>
            </a:endParaRPr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7086600" y="2895600"/>
          <a:ext cx="14478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3" name="Equation" r:id="rId4" imgW="888614" imgH="393529" progId="Equation.DSMT4">
                  <p:embed/>
                </p:oleObj>
              </mc:Choice>
              <mc:Fallback>
                <p:oleObj name="Equation" r:id="rId4" imgW="888614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2895600"/>
                        <a:ext cx="14478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4648200" y="3962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2537" name="AutoShape 9"/>
          <p:cNvSpPr>
            <a:spLocks noChangeArrowheads="1"/>
          </p:cNvSpPr>
          <p:nvPr/>
        </p:nvSpPr>
        <p:spPr bwMode="auto">
          <a:xfrm>
            <a:off x="4724400" y="2971800"/>
            <a:ext cx="1295400" cy="609600"/>
          </a:xfrm>
          <a:prstGeom prst="cube">
            <a:avLst>
              <a:gd name="adj" fmla="val 25000"/>
            </a:avLst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38" name="Text Box 10"/>
          <p:cNvSpPr txBox="1">
            <a:spLocks noChangeArrowheads="1"/>
          </p:cNvSpPr>
          <p:nvPr/>
        </p:nvSpPr>
        <p:spPr bwMode="auto">
          <a:xfrm>
            <a:off x="6019800" y="3048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5867400" y="34290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5105400" y="35814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2541" name="Text Box 29"/>
          <p:cNvSpPr txBox="1">
            <a:spLocks noChangeArrowheads="1"/>
          </p:cNvSpPr>
          <p:nvPr/>
        </p:nvSpPr>
        <p:spPr bwMode="auto">
          <a:xfrm>
            <a:off x="4800600" y="3962400"/>
            <a:ext cx="37338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b) Calculate the values of x that will give the largest volume possible, and what this Volume is.</a:t>
            </a:r>
          </a:p>
        </p:txBody>
      </p:sp>
      <p:graphicFrame>
        <p:nvGraphicFramePr>
          <p:cNvPr id="46124" name="Object 44"/>
          <p:cNvGraphicFramePr>
            <a:graphicFrameLocks noChangeAspect="1"/>
          </p:cNvGraphicFramePr>
          <p:nvPr/>
        </p:nvGraphicFramePr>
        <p:xfrm>
          <a:off x="304800" y="2514600"/>
          <a:ext cx="14478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4" name="Equation" r:id="rId6" imgW="888614" imgH="393529" progId="Equation.DSMT4">
                  <p:embed/>
                </p:oleObj>
              </mc:Choice>
              <mc:Fallback>
                <p:oleObj name="Equation" r:id="rId6" imgW="888614" imgH="393529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514600"/>
                        <a:ext cx="14478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25" name="Object 45"/>
          <p:cNvGraphicFramePr>
            <a:graphicFrameLocks noChangeAspect="1"/>
          </p:cNvGraphicFramePr>
          <p:nvPr/>
        </p:nvGraphicFramePr>
        <p:xfrm>
          <a:off x="304800" y="3200400"/>
          <a:ext cx="1449388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5" name="Equation" r:id="rId7" imgW="888614" imgH="393529" progId="Equation.DSMT4">
                  <p:embed/>
                </p:oleObj>
              </mc:Choice>
              <mc:Fallback>
                <p:oleObj name="Equation" r:id="rId7" imgW="888614" imgH="393529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3200400"/>
                        <a:ext cx="1449388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26" name="Object 46"/>
          <p:cNvGraphicFramePr>
            <a:graphicFrameLocks noChangeAspect="1"/>
          </p:cNvGraphicFramePr>
          <p:nvPr/>
        </p:nvGraphicFramePr>
        <p:xfrm>
          <a:off x="304800" y="4038600"/>
          <a:ext cx="124142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Equation" r:id="rId9" imgW="761669" imgH="203112" progId="Equation.DSMT4">
                  <p:embed/>
                </p:oleObj>
              </mc:Choice>
              <mc:Fallback>
                <p:oleObj name="Equation" r:id="rId9" imgW="761669" imgH="203112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038600"/>
                        <a:ext cx="124142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27" name="Object 47"/>
          <p:cNvGraphicFramePr>
            <a:graphicFrameLocks noChangeAspect="1"/>
          </p:cNvGraphicFramePr>
          <p:nvPr/>
        </p:nvGraphicFramePr>
        <p:xfrm>
          <a:off x="304800" y="4495800"/>
          <a:ext cx="8890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Equation" r:id="rId11" imgW="545626" imgH="203024" progId="Equation.DSMT4">
                  <p:embed/>
                </p:oleObj>
              </mc:Choice>
              <mc:Fallback>
                <p:oleObj name="Equation" r:id="rId11" imgW="545626" imgH="203024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495800"/>
                        <a:ext cx="8890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28" name="Object 48"/>
          <p:cNvGraphicFramePr>
            <a:graphicFrameLocks noChangeAspect="1"/>
          </p:cNvGraphicFramePr>
          <p:nvPr/>
        </p:nvGraphicFramePr>
        <p:xfrm>
          <a:off x="304800" y="4953000"/>
          <a:ext cx="557213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Equation" r:id="rId13" imgW="342603" imgH="177646" progId="Equation.DSMT4">
                  <p:embed/>
                </p:oleObj>
              </mc:Choice>
              <mc:Fallback>
                <p:oleObj name="Equation" r:id="rId13" imgW="342603" imgH="177646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953000"/>
                        <a:ext cx="557213" cy="290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49"/>
          <p:cNvGraphicFramePr>
            <a:graphicFrameLocks noChangeAspect="1"/>
          </p:cNvGraphicFramePr>
          <p:nvPr/>
        </p:nvGraphicFramePr>
        <p:xfrm>
          <a:off x="7010400" y="3505200"/>
          <a:ext cx="1628775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9" name="Equation" r:id="rId15" imgW="927100" imgH="228600" progId="Equation.DSMT4">
                  <p:embed/>
                </p:oleObj>
              </mc:Choice>
              <mc:Fallback>
                <p:oleObj name="Equation" r:id="rId15" imgW="927100" imgH="2286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05200"/>
                        <a:ext cx="1628775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30" name="Object 50"/>
          <p:cNvGraphicFramePr>
            <a:graphicFrameLocks noChangeAspect="1"/>
          </p:cNvGraphicFramePr>
          <p:nvPr/>
        </p:nvGraphicFramePr>
        <p:xfrm>
          <a:off x="284163" y="5410200"/>
          <a:ext cx="1447800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0" name="Equation" r:id="rId17" imgW="888614" imgH="393529" progId="Equation.DSMT4">
                  <p:embed/>
                </p:oleObj>
              </mc:Choice>
              <mc:Fallback>
                <p:oleObj name="Equation" r:id="rId17" imgW="888614" imgH="393529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3" y="5410200"/>
                        <a:ext cx="1447800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31" name="Object 51"/>
          <p:cNvGraphicFramePr>
            <a:graphicFrameLocks noChangeAspect="1"/>
          </p:cNvGraphicFramePr>
          <p:nvPr/>
        </p:nvGraphicFramePr>
        <p:xfrm>
          <a:off x="304800" y="6096000"/>
          <a:ext cx="1757363" cy="64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1" name="Equation" r:id="rId18" imgW="1079032" imgH="393529" progId="Equation.DSMT4">
                  <p:embed/>
                </p:oleObj>
              </mc:Choice>
              <mc:Fallback>
                <p:oleObj name="Equation" r:id="rId18" imgW="1079032" imgH="393529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096000"/>
                        <a:ext cx="1757363" cy="64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32" name="Object 52"/>
          <p:cNvGraphicFramePr>
            <a:graphicFrameLocks noChangeAspect="1"/>
          </p:cNvGraphicFramePr>
          <p:nvPr/>
        </p:nvGraphicFramePr>
        <p:xfrm>
          <a:off x="2971800" y="6324600"/>
          <a:ext cx="9906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2" name="Equation" r:id="rId20" imgW="609336" imgH="203112" progId="Equation.DSMT4">
                  <p:embed/>
                </p:oleObj>
              </mc:Choice>
              <mc:Fallback>
                <p:oleObj name="Equation" r:id="rId20" imgW="609336" imgH="203112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6324600"/>
                        <a:ext cx="9906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33" name="Arc 53"/>
          <p:cNvSpPr>
            <a:spLocks/>
          </p:cNvSpPr>
          <p:nvPr/>
        </p:nvSpPr>
        <p:spPr bwMode="auto">
          <a:xfrm>
            <a:off x="2057400" y="2819400"/>
            <a:ext cx="228600" cy="685800"/>
          </a:xfrm>
          <a:custGeom>
            <a:avLst/>
            <a:gdLst>
              <a:gd name="T0" fmla="*/ 0 w 21600"/>
              <a:gd name="T1" fmla="*/ 0 h 43191"/>
              <a:gd name="T2" fmla="*/ 750337 w 21600"/>
              <a:gd name="T3" fmla="*/ 172904358 h 43191"/>
              <a:gd name="T4" fmla="*/ 0 w 21600"/>
              <a:gd name="T5" fmla="*/ 86470074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134" name="Arc 54"/>
          <p:cNvSpPr>
            <a:spLocks/>
          </p:cNvSpPr>
          <p:nvPr/>
        </p:nvSpPr>
        <p:spPr bwMode="auto">
          <a:xfrm>
            <a:off x="2057400" y="3505200"/>
            <a:ext cx="228600" cy="685800"/>
          </a:xfrm>
          <a:custGeom>
            <a:avLst/>
            <a:gdLst>
              <a:gd name="T0" fmla="*/ 0 w 21600"/>
              <a:gd name="T1" fmla="*/ 0 h 43191"/>
              <a:gd name="T2" fmla="*/ 750337 w 21600"/>
              <a:gd name="T3" fmla="*/ 172904358 h 43191"/>
              <a:gd name="T4" fmla="*/ 0 w 21600"/>
              <a:gd name="T5" fmla="*/ 86470074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135" name="Arc 55"/>
          <p:cNvSpPr>
            <a:spLocks/>
          </p:cNvSpPr>
          <p:nvPr/>
        </p:nvSpPr>
        <p:spPr bwMode="auto">
          <a:xfrm>
            <a:off x="2057400" y="4191000"/>
            <a:ext cx="228600" cy="457200"/>
          </a:xfrm>
          <a:custGeom>
            <a:avLst/>
            <a:gdLst>
              <a:gd name="T0" fmla="*/ 0 w 21600"/>
              <a:gd name="T1" fmla="*/ 0 h 43191"/>
              <a:gd name="T2" fmla="*/ 750337 w 21600"/>
              <a:gd name="T3" fmla="*/ 51230916 h 43191"/>
              <a:gd name="T4" fmla="*/ 0 w 21600"/>
              <a:gd name="T5" fmla="*/ 25620836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136" name="Arc 56"/>
          <p:cNvSpPr>
            <a:spLocks/>
          </p:cNvSpPr>
          <p:nvPr/>
        </p:nvSpPr>
        <p:spPr bwMode="auto">
          <a:xfrm>
            <a:off x="2057400" y="4648200"/>
            <a:ext cx="228600" cy="457200"/>
          </a:xfrm>
          <a:custGeom>
            <a:avLst/>
            <a:gdLst>
              <a:gd name="T0" fmla="*/ 0 w 21600"/>
              <a:gd name="T1" fmla="*/ 0 h 43191"/>
              <a:gd name="T2" fmla="*/ 750337 w 21600"/>
              <a:gd name="T3" fmla="*/ 51230916 h 43191"/>
              <a:gd name="T4" fmla="*/ 0 w 21600"/>
              <a:gd name="T5" fmla="*/ 25620836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137" name="Arc 57"/>
          <p:cNvSpPr>
            <a:spLocks/>
          </p:cNvSpPr>
          <p:nvPr/>
        </p:nvSpPr>
        <p:spPr bwMode="auto">
          <a:xfrm>
            <a:off x="2189163" y="5715000"/>
            <a:ext cx="228600" cy="685800"/>
          </a:xfrm>
          <a:custGeom>
            <a:avLst/>
            <a:gdLst>
              <a:gd name="T0" fmla="*/ 0 w 21600"/>
              <a:gd name="T1" fmla="*/ 0 h 43191"/>
              <a:gd name="T2" fmla="*/ 750337 w 21600"/>
              <a:gd name="T3" fmla="*/ 172904358 h 43191"/>
              <a:gd name="T4" fmla="*/ 0 w 21600"/>
              <a:gd name="T5" fmla="*/ 86470074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2"/>
                  <a:pt x="12310" y="42848"/>
                  <a:pt x="632" y="4319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138" name="Rectangle 58"/>
          <p:cNvSpPr>
            <a:spLocks noChangeArrowheads="1"/>
          </p:cNvSpPr>
          <p:nvPr/>
        </p:nvSpPr>
        <p:spPr bwMode="auto">
          <a:xfrm>
            <a:off x="2895600" y="6324600"/>
            <a:ext cx="1143000" cy="381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6139" name="Text Box 59"/>
          <p:cNvSpPr txBox="1">
            <a:spLocks noChangeArrowheads="1"/>
          </p:cNvSpPr>
          <p:nvPr/>
        </p:nvSpPr>
        <p:spPr bwMode="auto">
          <a:xfrm>
            <a:off x="2209800" y="29718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</a:t>
            </a:r>
          </a:p>
        </p:txBody>
      </p:sp>
      <p:sp>
        <p:nvSpPr>
          <p:cNvPr id="46140" name="Text Box 60"/>
          <p:cNvSpPr txBox="1">
            <a:spLocks noChangeArrowheads="1"/>
          </p:cNvSpPr>
          <p:nvPr/>
        </p:nvSpPr>
        <p:spPr bwMode="auto">
          <a:xfrm>
            <a:off x="2209800" y="36576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Set equal to 0</a:t>
            </a:r>
          </a:p>
        </p:txBody>
      </p:sp>
      <p:sp>
        <p:nvSpPr>
          <p:cNvPr id="46141" name="Text Box 61"/>
          <p:cNvSpPr txBox="1">
            <a:spLocks noChangeArrowheads="1"/>
          </p:cNvSpPr>
          <p:nvPr/>
        </p:nvSpPr>
        <p:spPr bwMode="auto">
          <a:xfrm>
            <a:off x="2057400" y="42672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Rearrange</a:t>
            </a:r>
          </a:p>
        </p:txBody>
      </p:sp>
      <p:sp>
        <p:nvSpPr>
          <p:cNvPr id="46142" name="Text Box 62"/>
          <p:cNvSpPr txBox="1">
            <a:spLocks noChangeArrowheads="1"/>
          </p:cNvSpPr>
          <p:nvPr/>
        </p:nvSpPr>
        <p:spPr bwMode="auto">
          <a:xfrm>
            <a:off x="2133600" y="4724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Solve</a:t>
            </a:r>
          </a:p>
        </p:txBody>
      </p:sp>
      <p:sp>
        <p:nvSpPr>
          <p:cNvPr id="46143" name="Text Box 63"/>
          <p:cNvSpPr txBox="1">
            <a:spLocks noChangeArrowheads="1"/>
          </p:cNvSpPr>
          <p:nvPr/>
        </p:nvSpPr>
        <p:spPr bwMode="auto">
          <a:xfrm>
            <a:off x="2341563" y="5867400"/>
            <a:ext cx="1752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Sub the x value in</a:t>
            </a:r>
          </a:p>
        </p:txBody>
      </p:sp>
      <p:pic>
        <p:nvPicPr>
          <p:cNvPr id="22562" name="Picture 64" descr="diffy2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6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6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6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6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6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6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33" grpId="0" animBg="1"/>
      <p:bldP spid="46134" grpId="0" animBg="1"/>
      <p:bldP spid="46135" grpId="0" animBg="1"/>
      <p:bldP spid="46136" grpId="0" animBg="1"/>
      <p:bldP spid="46137" grpId="0" animBg="1"/>
      <p:bldP spid="46138" grpId="0" animBg="1"/>
      <p:bldP spid="46139" grpId="0"/>
      <p:bldP spid="46140" grpId="0"/>
      <p:bldP spid="46141" grpId="0"/>
      <p:bldP spid="46142" grpId="0"/>
      <p:bldP spid="4614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 wire of length 2m is bent into the shape shown, made up of a Rectangle and a Semi-circle.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23559" name="Line 8"/>
          <p:cNvSpPr>
            <a:spLocks noChangeShapeType="1"/>
          </p:cNvSpPr>
          <p:nvPr/>
        </p:nvSpPr>
        <p:spPr bwMode="auto">
          <a:xfrm>
            <a:off x="4648200" y="43434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0" name="Text Box 10"/>
          <p:cNvSpPr txBox="1">
            <a:spLocks noChangeArrowheads="1"/>
          </p:cNvSpPr>
          <p:nvPr/>
        </p:nvSpPr>
        <p:spPr bwMode="auto">
          <a:xfrm>
            <a:off x="4800600" y="32766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3561" name="Text Box 12"/>
          <p:cNvSpPr txBox="1">
            <a:spLocks noChangeArrowheads="1"/>
          </p:cNvSpPr>
          <p:nvPr/>
        </p:nvSpPr>
        <p:spPr bwMode="auto">
          <a:xfrm>
            <a:off x="5257800" y="39624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3562" name="Line 34"/>
          <p:cNvSpPr>
            <a:spLocks noChangeShapeType="1"/>
          </p:cNvSpPr>
          <p:nvPr/>
        </p:nvSpPr>
        <p:spPr bwMode="auto">
          <a:xfrm flipV="1">
            <a:off x="5105400" y="2971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3" name="Arc 36"/>
          <p:cNvSpPr>
            <a:spLocks/>
          </p:cNvSpPr>
          <p:nvPr/>
        </p:nvSpPr>
        <p:spPr bwMode="auto">
          <a:xfrm>
            <a:off x="5638800" y="2971800"/>
            <a:ext cx="533400" cy="1066800"/>
          </a:xfrm>
          <a:custGeom>
            <a:avLst/>
            <a:gdLst>
              <a:gd name="T0" fmla="*/ 9727784 w 22312"/>
              <a:gd name="T1" fmla="*/ 0 h 43200"/>
              <a:gd name="T2" fmla="*/ 0 w 22312"/>
              <a:gd name="T3" fmla="*/ 650370768 h 43200"/>
              <a:gd name="T4" fmla="*/ 9727784 w 22312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12" h="43200" fill="none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</a:path>
              <a:path w="22312" h="43200" stroke="0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  <a:lnTo>
                  <a:pt x="712" y="21600"/>
                </a:lnTo>
                <a:lnTo>
                  <a:pt x="71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64" name="Line 37"/>
          <p:cNvSpPr>
            <a:spLocks noChangeShapeType="1"/>
          </p:cNvSpPr>
          <p:nvPr/>
        </p:nvSpPr>
        <p:spPr bwMode="auto">
          <a:xfrm flipH="1" flipV="1">
            <a:off x="51054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5" name="Line 38"/>
          <p:cNvSpPr>
            <a:spLocks noChangeShapeType="1"/>
          </p:cNvSpPr>
          <p:nvPr/>
        </p:nvSpPr>
        <p:spPr bwMode="auto">
          <a:xfrm flipH="1" flipV="1">
            <a:off x="51054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6" name="Text Box 39"/>
          <p:cNvSpPr txBox="1">
            <a:spLocks noChangeArrowheads="1"/>
          </p:cNvSpPr>
          <p:nvPr/>
        </p:nvSpPr>
        <p:spPr bwMode="auto">
          <a:xfrm>
            <a:off x="5257800" y="26670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3567" name="Text Box 41"/>
          <p:cNvSpPr txBox="1">
            <a:spLocks noChangeArrowheads="1"/>
          </p:cNvSpPr>
          <p:nvPr/>
        </p:nvSpPr>
        <p:spPr bwMode="auto">
          <a:xfrm>
            <a:off x="6629400" y="2743200"/>
            <a:ext cx="2133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a) Find an expression for y in terms of x.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47146" name="Text Box 42"/>
          <p:cNvSpPr txBox="1">
            <a:spLocks noChangeArrowheads="1"/>
          </p:cNvSpPr>
          <p:nvPr/>
        </p:nvSpPr>
        <p:spPr bwMode="auto">
          <a:xfrm>
            <a:off x="304800" y="25146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1) Find the length of the semi-circle, as this makes up part of the length.</a:t>
            </a:r>
          </a:p>
        </p:txBody>
      </p:sp>
      <p:graphicFrame>
        <p:nvGraphicFramePr>
          <p:cNvPr id="47147" name="Object 43"/>
          <p:cNvGraphicFramePr>
            <a:graphicFrameLocks noChangeAspect="1"/>
          </p:cNvGraphicFramePr>
          <p:nvPr/>
        </p:nvGraphicFramePr>
        <p:xfrm>
          <a:off x="496888" y="3309938"/>
          <a:ext cx="457200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Equation" r:id="rId3" imgW="241091" imgH="164957" progId="Equation.DSMT4">
                  <p:embed/>
                </p:oleObj>
              </mc:Choice>
              <mc:Fallback>
                <p:oleObj name="Equation" r:id="rId3" imgW="241091" imgH="164957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888" y="3309938"/>
                        <a:ext cx="457200" cy="312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48" name="Object 44"/>
          <p:cNvGraphicFramePr>
            <a:graphicFrameLocks noChangeAspect="1"/>
          </p:cNvGraphicFramePr>
          <p:nvPr/>
        </p:nvGraphicFramePr>
        <p:xfrm>
          <a:off x="954088" y="3309938"/>
          <a:ext cx="409575" cy="38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3" name="Equation" r:id="rId5" imgW="215713" imgH="203024" progId="Equation.DSMT4">
                  <p:embed/>
                </p:oleObj>
              </mc:Choice>
              <mc:Fallback>
                <p:oleObj name="Equation" r:id="rId5" imgW="215713" imgH="203024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3309938"/>
                        <a:ext cx="409575" cy="384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49" name="Object 45"/>
          <p:cNvGraphicFramePr>
            <a:graphicFrameLocks noChangeAspect="1"/>
          </p:cNvGraphicFramePr>
          <p:nvPr/>
        </p:nvGraphicFramePr>
        <p:xfrm>
          <a:off x="1335088" y="3359150"/>
          <a:ext cx="481012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4" name="Equation" r:id="rId7" imgW="253780" imgH="152268" progId="Equation.DSMT4">
                  <p:embed/>
                </p:oleObj>
              </mc:Choice>
              <mc:Fallback>
                <p:oleObj name="Equation" r:id="rId7" imgW="253780" imgH="152268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5088" y="3359150"/>
                        <a:ext cx="481012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50" name="Object 46"/>
          <p:cNvGraphicFramePr>
            <a:graphicFrameLocks noChangeAspect="1"/>
          </p:cNvGraphicFramePr>
          <p:nvPr/>
        </p:nvGraphicFramePr>
        <p:xfrm>
          <a:off x="1787525" y="3119438"/>
          <a:ext cx="771525" cy="744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Equation" r:id="rId9" imgW="406048" imgH="393359" progId="Equation.DSMT4">
                  <p:embed/>
                </p:oleObj>
              </mc:Choice>
              <mc:Fallback>
                <p:oleObj name="Equation" r:id="rId9" imgW="406048" imgH="393359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7525" y="3119438"/>
                        <a:ext cx="771525" cy="744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1" name="Text Box 47"/>
          <p:cNvSpPr txBox="1">
            <a:spLocks noChangeArrowheads="1"/>
          </p:cNvSpPr>
          <p:nvPr/>
        </p:nvSpPr>
        <p:spPr bwMode="auto">
          <a:xfrm>
            <a:off x="6134100" y="3154363"/>
            <a:ext cx="530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l-GR" altLang="en-US" u="sng">
                <a:latin typeface="Comic Sans MS" pitchFamily="66" charset="0"/>
              </a:rPr>
              <a:t>πx</a:t>
            </a:r>
            <a:r>
              <a:rPr lang="en-GB" altLang="en-US">
                <a:latin typeface="Comic Sans MS" pitchFamily="66" charset="0"/>
              </a:rPr>
              <a:t> 2</a:t>
            </a:r>
            <a:endParaRPr lang="el-GR" altLang="en-US">
              <a:latin typeface="Comic Sans MS" pitchFamily="66" charset="0"/>
            </a:endParaRPr>
          </a:p>
        </p:txBody>
      </p:sp>
      <p:graphicFrame>
        <p:nvGraphicFramePr>
          <p:cNvPr id="47152" name="Object 48"/>
          <p:cNvGraphicFramePr>
            <a:graphicFrameLocks noChangeAspect="1"/>
          </p:cNvGraphicFramePr>
          <p:nvPr/>
        </p:nvGraphicFramePr>
        <p:xfrm>
          <a:off x="457200" y="3962400"/>
          <a:ext cx="1878013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6" name="Equation" r:id="rId11" imgW="990170" imgH="393529" progId="Equation.DSMT4">
                  <p:embed/>
                </p:oleObj>
              </mc:Choice>
              <mc:Fallback>
                <p:oleObj name="Equation" r:id="rId11" imgW="990170" imgH="393529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1878013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53" name="Object 49"/>
          <p:cNvGraphicFramePr>
            <a:graphicFrameLocks noChangeAspect="1"/>
          </p:cNvGraphicFramePr>
          <p:nvPr/>
        </p:nvGraphicFramePr>
        <p:xfrm>
          <a:off x="533400" y="4724400"/>
          <a:ext cx="1709738" cy="74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7" name="Equation" r:id="rId13" imgW="901309" imgH="393529" progId="Equation.DSMT4">
                  <p:embed/>
                </p:oleObj>
              </mc:Choice>
              <mc:Fallback>
                <p:oleObj name="Equation" r:id="rId13" imgW="901309" imgH="393529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1709738" cy="74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54" name="Arc 50"/>
          <p:cNvSpPr>
            <a:spLocks/>
          </p:cNvSpPr>
          <p:nvPr/>
        </p:nvSpPr>
        <p:spPr bwMode="auto">
          <a:xfrm>
            <a:off x="2743200" y="35052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410168 w 21600"/>
              <a:gd name="T3" fmla="*/ 315599133 h 43197"/>
              <a:gd name="T4" fmla="*/ 0 w 21600"/>
              <a:gd name="T5" fmla="*/ 157810491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6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6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55" name="Arc 51"/>
          <p:cNvSpPr>
            <a:spLocks/>
          </p:cNvSpPr>
          <p:nvPr/>
        </p:nvSpPr>
        <p:spPr bwMode="auto">
          <a:xfrm>
            <a:off x="2743200" y="4343400"/>
            <a:ext cx="228600" cy="838200"/>
          </a:xfrm>
          <a:custGeom>
            <a:avLst/>
            <a:gdLst>
              <a:gd name="T0" fmla="*/ 0 w 21600"/>
              <a:gd name="T1" fmla="*/ 0 h 43197"/>
              <a:gd name="T2" fmla="*/ 410168 w 21600"/>
              <a:gd name="T3" fmla="*/ 315599133 h 43197"/>
              <a:gd name="T4" fmla="*/ 0 w 21600"/>
              <a:gd name="T5" fmla="*/ 157810491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6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4"/>
                  <a:pt x="12138" y="43008"/>
                  <a:pt x="346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56" name="Text Box 52"/>
          <p:cNvSpPr txBox="1">
            <a:spLocks noChangeArrowheads="1"/>
          </p:cNvSpPr>
          <p:nvPr/>
        </p:nvSpPr>
        <p:spPr bwMode="auto">
          <a:xfrm>
            <a:off x="2895600" y="3429000"/>
            <a:ext cx="1371600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Rearrange to get y alone</a:t>
            </a:r>
          </a:p>
        </p:txBody>
      </p:sp>
      <p:sp>
        <p:nvSpPr>
          <p:cNvPr id="47157" name="Text Box 53"/>
          <p:cNvSpPr txBox="1">
            <a:spLocks noChangeArrowheads="1"/>
          </p:cNvSpPr>
          <p:nvPr/>
        </p:nvSpPr>
        <p:spPr bwMode="auto">
          <a:xfrm>
            <a:off x="2895600" y="4572000"/>
            <a:ext cx="1371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Divide by 2</a:t>
            </a:r>
          </a:p>
        </p:txBody>
      </p:sp>
      <p:sp>
        <p:nvSpPr>
          <p:cNvPr id="47158" name="Rectangle 54"/>
          <p:cNvSpPr>
            <a:spLocks noChangeArrowheads="1"/>
          </p:cNvSpPr>
          <p:nvPr/>
        </p:nvSpPr>
        <p:spPr bwMode="auto">
          <a:xfrm>
            <a:off x="304800" y="4724400"/>
            <a:ext cx="1981200" cy="762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3581" name="Picture 55" descr="diffy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7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7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7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7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46" grpId="0"/>
      <p:bldP spid="47151" grpId="0"/>
      <p:bldP spid="47154" grpId="0" animBg="1"/>
      <p:bldP spid="47155" grpId="0" animBg="1"/>
      <p:bldP spid="47156" grpId="0"/>
      <p:bldP spid="47157" grpId="0"/>
      <p:bldP spid="4715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 wire of length 2m is bent into the shape shown, made up of a Rectangle and a Semi-circle.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4648200" y="50292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800600" y="32766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5257800" y="39624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V="1">
            <a:off x="5105400" y="2971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87" name="Arc 11"/>
          <p:cNvSpPr>
            <a:spLocks/>
          </p:cNvSpPr>
          <p:nvPr/>
        </p:nvSpPr>
        <p:spPr bwMode="auto">
          <a:xfrm>
            <a:off x="5638800" y="2971800"/>
            <a:ext cx="533400" cy="1066800"/>
          </a:xfrm>
          <a:custGeom>
            <a:avLst/>
            <a:gdLst>
              <a:gd name="T0" fmla="*/ 9727784 w 22312"/>
              <a:gd name="T1" fmla="*/ 0 h 43200"/>
              <a:gd name="T2" fmla="*/ 0 w 22312"/>
              <a:gd name="T3" fmla="*/ 650370768 h 43200"/>
              <a:gd name="T4" fmla="*/ 9727784 w 22312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12" h="43200" fill="none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</a:path>
              <a:path w="22312" h="43200" stroke="0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  <a:lnTo>
                  <a:pt x="712" y="21600"/>
                </a:lnTo>
                <a:lnTo>
                  <a:pt x="71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 flipV="1">
            <a:off x="51054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 flipV="1">
            <a:off x="51054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5257800" y="26670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4591" name="Text Box 15"/>
          <p:cNvSpPr txBox="1">
            <a:spLocks noChangeArrowheads="1"/>
          </p:cNvSpPr>
          <p:nvPr/>
        </p:nvSpPr>
        <p:spPr bwMode="auto">
          <a:xfrm>
            <a:off x="6629400" y="2743200"/>
            <a:ext cx="2133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a) Find an expression for y in terms of x.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304800" y="25146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1) Work out the areas of the Rectangle and Semi-circle separately.</a:t>
            </a: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6629400" y="3352800"/>
            <a:ext cx="23622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b) Show that the Area is: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1400" baseline="30000">
              <a:latin typeface="Comic Sans MS" pitchFamily="66" charset="0"/>
            </a:endParaRPr>
          </a:p>
        </p:txBody>
      </p:sp>
      <p:graphicFrame>
        <p:nvGraphicFramePr>
          <p:cNvPr id="48158" name="Object 30"/>
          <p:cNvGraphicFramePr>
            <a:graphicFrameLocks noChangeAspect="1"/>
          </p:cNvGraphicFramePr>
          <p:nvPr/>
        </p:nvGraphicFramePr>
        <p:xfrm>
          <a:off x="6934200" y="3657600"/>
          <a:ext cx="19050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Equation" r:id="rId3" imgW="1193800" imgH="393700" progId="Equation.DSMT4">
                  <p:embed/>
                </p:oleObj>
              </mc:Choice>
              <mc:Fallback>
                <p:oleObj name="Equation" r:id="rId3" imgW="1193800" imgH="3937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657600"/>
                        <a:ext cx="1905000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60" name="Object 32"/>
          <p:cNvGraphicFramePr>
            <a:graphicFrameLocks noChangeAspect="1"/>
          </p:cNvGraphicFramePr>
          <p:nvPr/>
        </p:nvGraphicFramePr>
        <p:xfrm>
          <a:off x="685800" y="3657600"/>
          <a:ext cx="365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Equation" r:id="rId5" imgW="190335" imgH="164957" progId="Equation.DSMT4">
                  <p:embed/>
                </p:oleObj>
              </mc:Choice>
              <mc:Fallback>
                <p:oleObj name="Equation" r:id="rId5" imgW="190335" imgH="164957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657600"/>
                        <a:ext cx="365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61" name="Object 33"/>
          <p:cNvGraphicFramePr>
            <a:graphicFrameLocks noChangeAspect="1"/>
          </p:cNvGraphicFramePr>
          <p:nvPr/>
        </p:nvGraphicFramePr>
        <p:xfrm>
          <a:off x="2286000" y="4038600"/>
          <a:ext cx="1389063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7" imgW="723586" imgH="469696" progId="Equation.DSMT4">
                  <p:embed/>
                </p:oleObj>
              </mc:Choice>
              <mc:Fallback>
                <p:oleObj name="Equation" r:id="rId7" imgW="723586" imgH="469696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38600"/>
                        <a:ext cx="1389063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62" name="Text Box 34"/>
          <p:cNvSpPr txBox="1">
            <a:spLocks noChangeArrowheads="1"/>
          </p:cNvSpPr>
          <p:nvPr/>
        </p:nvSpPr>
        <p:spPr bwMode="auto">
          <a:xfrm>
            <a:off x="381000" y="3200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u="sng">
                <a:latin typeface="Comic Sans MS" pitchFamily="66" charset="0"/>
              </a:rPr>
              <a:t>Rectangle</a:t>
            </a:r>
          </a:p>
        </p:txBody>
      </p:sp>
      <p:sp>
        <p:nvSpPr>
          <p:cNvPr id="48163" name="Text Box 35"/>
          <p:cNvSpPr txBox="1">
            <a:spLocks noChangeArrowheads="1"/>
          </p:cNvSpPr>
          <p:nvPr/>
        </p:nvSpPr>
        <p:spPr bwMode="auto">
          <a:xfrm>
            <a:off x="2362200" y="3200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u="sng">
                <a:latin typeface="Comic Sans MS" pitchFamily="66" charset="0"/>
              </a:rPr>
              <a:t>Semi Circle</a:t>
            </a:r>
          </a:p>
        </p:txBody>
      </p:sp>
      <p:graphicFrame>
        <p:nvGraphicFramePr>
          <p:cNvPr id="48164" name="Object 36"/>
          <p:cNvGraphicFramePr>
            <a:graphicFrameLocks noChangeAspect="1"/>
          </p:cNvGraphicFramePr>
          <p:nvPr/>
        </p:nvGraphicFramePr>
        <p:xfrm>
          <a:off x="2438400" y="3581400"/>
          <a:ext cx="11207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9" imgW="583947" imgH="203112" progId="Equation.DSMT4">
                  <p:embed/>
                </p:oleObj>
              </mc:Choice>
              <mc:Fallback>
                <p:oleObj name="Equation" r:id="rId9" imgW="583947" imgH="203112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81400"/>
                        <a:ext cx="112077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65" name="Object 37"/>
          <p:cNvGraphicFramePr>
            <a:graphicFrameLocks noChangeAspect="1"/>
          </p:cNvGraphicFramePr>
          <p:nvPr/>
        </p:nvGraphicFramePr>
        <p:xfrm>
          <a:off x="2362200" y="4953000"/>
          <a:ext cx="12192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Equation" r:id="rId11" imgW="634725" imgH="418918" progId="Equation.DSMT4">
                  <p:embed/>
                </p:oleObj>
              </mc:Choice>
              <mc:Fallback>
                <p:oleObj name="Equation" r:id="rId11" imgW="634725" imgH="418918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953000"/>
                        <a:ext cx="12192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66" name="Object 38"/>
          <p:cNvGraphicFramePr>
            <a:graphicFrameLocks noChangeAspect="1"/>
          </p:cNvGraphicFramePr>
          <p:nvPr/>
        </p:nvGraphicFramePr>
        <p:xfrm>
          <a:off x="2667000" y="5867400"/>
          <a:ext cx="6096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Equation" r:id="rId13" imgW="317362" imgH="418918" progId="Equation.DSMT4">
                  <p:embed/>
                </p:oleObj>
              </mc:Choice>
              <mc:Fallback>
                <p:oleObj name="Equation" r:id="rId13" imgW="317362" imgH="418918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867400"/>
                        <a:ext cx="6096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602" name="Object 39"/>
          <p:cNvGraphicFramePr>
            <a:graphicFrameLocks noChangeAspect="1"/>
          </p:cNvGraphicFramePr>
          <p:nvPr/>
        </p:nvGraphicFramePr>
        <p:xfrm>
          <a:off x="4876800" y="4267200"/>
          <a:ext cx="160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Equation" r:id="rId15" imgW="901309" imgH="393529" progId="Equation.DSMT4">
                  <p:embed/>
                </p:oleObj>
              </mc:Choice>
              <mc:Fallback>
                <p:oleObj name="Equation" r:id="rId15" imgW="901309" imgH="393529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267200"/>
                        <a:ext cx="160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4603" name="Picture 40" descr="diffy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8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8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4" grpId="0"/>
      <p:bldP spid="48157" grpId="0"/>
      <p:bldP spid="48162" grpId="0"/>
      <p:bldP spid="4816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 wire of length 2m is bent into the shape shown, made up of a Rectangle and a Semi-circle.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4648200" y="50292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4800600" y="32766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257800" y="39624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5105400" y="2971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11" name="Arc 11"/>
          <p:cNvSpPr>
            <a:spLocks/>
          </p:cNvSpPr>
          <p:nvPr/>
        </p:nvSpPr>
        <p:spPr bwMode="auto">
          <a:xfrm>
            <a:off x="5638800" y="2971800"/>
            <a:ext cx="533400" cy="1066800"/>
          </a:xfrm>
          <a:custGeom>
            <a:avLst/>
            <a:gdLst>
              <a:gd name="T0" fmla="*/ 9727784 w 22312"/>
              <a:gd name="T1" fmla="*/ 0 h 43200"/>
              <a:gd name="T2" fmla="*/ 0 w 22312"/>
              <a:gd name="T3" fmla="*/ 650370768 h 43200"/>
              <a:gd name="T4" fmla="*/ 9727784 w 22312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12" h="43200" fill="none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</a:path>
              <a:path w="22312" h="43200" stroke="0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  <a:lnTo>
                  <a:pt x="712" y="21600"/>
                </a:lnTo>
                <a:lnTo>
                  <a:pt x="71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 flipV="1">
            <a:off x="51054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 flipV="1">
            <a:off x="51054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5257800" y="26670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6629400" y="2743200"/>
            <a:ext cx="2133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a) Find an expression for y in terms of x.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304800" y="25146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1) Work out the areas of the Rectangle and Semi-circle separately.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6629400" y="3352800"/>
            <a:ext cx="23622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b) Show that the Area is: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1400" baseline="30000">
              <a:latin typeface="Comic Sans MS" pitchFamily="66" charset="0"/>
            </a:endParaRPr>
          </a:p>
        </p:txBody>
      </p:sp>
      <p:graphicFrame>
        <p:nvGraphicFramePr>
          <p:cNvPr id="25618" name="Object 18"/>
          <p:cNvGraphicFramePr>
            <a:graphicFrameLocks noChangeAspect="1"/>
          </p:cNvGraphicFramePr>
          <p:nvPr/>
        </p:nvGraphicFramePr>
        <p:xfrm>
          <a:off x="6934200" y="3657600"/>
          <a:ext cx="19050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6" name="Equation" r:id="rId3" imgW="1193800" imgH="393700" progId="Equation.DSMT4">
                  <p:embed/>
                </p:oleObj>
              </mc:Choice>
              <mc:Fallback>
                <p:oleObj name="Equation" r:id="rId3" imgW="11938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657600"/>
                        <a:ext cx="1905000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9" name="Object 19"/>
          <p:cNvGraphicFramePr>
            <a:graphicFrameLocks noChangeAspect="1"/>
          </p:cNvGraphicFramePr>
          <p:nvPr/>
        </p:nvGraphicFramePr>
        <p:xfrm>
          <a:off x="685800" y="3581400"/>
          <a:ext cx="365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7" name="Equation" r:id="rId5" imgW="190335" imgH="164957" progId="Equation.DSMT4">
                  <p:embed/>
                </p:oleObj>
              </mc:Choice>
              <mc:Fallback>
                <p:oleObj name="Equation" r:id="rId5" imgW="190335" imgH="16495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81400"/>
                        <a:ext cx="365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20" name="Text Box 21"/>
          <p:cNvSpPr txBox="1">
            <a:spLocks noChangeArrowheads="1"/>
          </p:cNvSpPr>
          <p:nvPr/>
        </p:nvSpPr>
        <p:spPr bwMode="auto">
          <a:xfrm>
            <a:off x="381000" y="3200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u="sng">
                <a:latin typeface="Comic Sans MS" pitchFamily="66" charset="0"/>
              </a:rPr>
              <a:t>Rectangle</a:t>
            </a:r>
          </a:p>
        </p:txBody>
      </p:sp>
      <p:sp>
        <p:nvSpPr>
          <p:cNvPr id="25621" name="Text Box 22"/>
          <p:cNvSpPr txBox="1">
            <a:spLocks noChangeArrowheads="1"/>
          </p:cNvSpPr>
          <p:nvPr/>
        </p:nvSpPr>
        <p:spPr bwMode="auto">
          <a:xfrm>
            <a:off x="2362200" y="3200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 u="sng">
                <a:latin typeface="Comic Sans MS" pitchFamily="66" charset="0"/>
              </a:rPr>
              <a:t>Semi Circle</a:t>
            </a:r>
          </a:p>
        </p:txBody>
      </p:sp>
      <p:graphicFrame>
        <p:nvGraphicFramePr>
          <p:cNvPr id="25622" name="Object 25"/>
          <p:cNvGraphicFramePr>
            <a:graphicFrameLocks noChangeAspect="1"/>
          </p:cNvGraphicFramePr>
          <p:nvPr/>
        </p:nvGraphicFramePr>
        <p:xfrm>
          <a:off x="2667000" y="3429000"/>
          <a:ext cx="6096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8" name="Equation" r:id="rId7" imgW="317362" imgH="418918" progId="Equation.DSMT4">
                  <p:embed/>
                </p:oleObj>
              </mc:Choice>
              <mc:Fallback>
                <p:oleObj name="Equation" r:id="rId7" imgW="317362" imgH="418918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429000"/>
                        <a:ext cx="6096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23" name="Object 26"/>
          <p:cNvGraphicFramePr>
            <a:graphicFrameLocks noChangeAspect="1"/>
          </p:cNvGraphicFramePr>
          <p:nvPr/>
        </p:nvGraphicFramePr>
        <p:xfrm>
          <a:off x="4876800" y="4267200"/>
          <a:ext cx="160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9" name="Equation" r:id="rId9" imgW="901309" imgH="393529" progId="Equation.DSMT4">
                  <p:embed/>
                </p:oleObj>
              </mc:Choice>
              <mc:Fallback>
                <p:oleObj name="Equation" r:id="rId9" imgW="901309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267200"/>
                        <a:ext cx="160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9" name="Object 27"/>
          <p:cNvGraphicFramePr>
            <a:graphicFrameLocks noChangeAspect="1"/>
          </p:cNvGraphicFramePr>
          <p:nvPr/>
        </p:nvGraphicFramePr>
        <p:xfrm>
          <a:off x="381000" y="4419600"/>
          <a:ext cx="5111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0" name="Equation" r:id="rId11" imgW="266353" imgH="164885" progId="Equation.DSMT4">
                  <p:embed/>
                </p:oleObj>
              </mc:Choice>
              <mc:Fallback>
                <p:oleObj name="Equation" r:id="rId11" imgW="266353" imgH="164885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51117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0" name="Object 28"/>
          <p:cNvGraphicFramePr>
            <a:graphicFrameLocks noChangeAspect="1"/>
          </p:cNvGraphicFramePr>
          <p:nvPr/>
        </p:nvGraphicFramePr>
        <p:xfrm>
          <a:off x="914400" y="4495800"/>
          <a:ext cx="3651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1" name="Equation" r:id="rId13" imgW="190335" imgH="164957" progId="Equation.DSMT4">
                  <p:embed/>
                </p:oleObj>
              </mc:Choice>
              <mc:Fallback>
                <p:oleObj name="Equation" r:id="rId13" imgW="190335" imgH="164957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95800"/>
                        <a:ext cx="3651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2" name="Object 30"/>
          <p:cNvGraphicFramePr>
            <a:graphicFrameLocks noChangeAspect="1"/>
          </p:cNvGraphicFramePr>
          <p:nvPr/>
        </p:nvGraphicFramePr>
        <p:xfrm>
          <a:off x="1371600" y="4191000"/>
          <a:ext cx="925513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2" name="Equation" r:id="rId15" imgW="482391" imgH="418918" progId="Equation.DSMT4">
                  <p:embed/>
                </p:oleObj>
              </mc:Choice>
              <mc:Fallback>
                <p:oleObj name="Equation" r:id="rId15" imgW="482391" imgH="418918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925513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3" name="Object 31"/>
          <p:cNvGraphicFramePr>
            <a:graphicFrameLocks noChangeAspect="1"/>
          </p:cNvGraphicFramePr>
          <p:nvPr/>
        </p:nvGraphicFramePr>
        <p:xfrm>
          <a:off x="381000" y="5334000"/>
          <a:ext cx="5111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3" name="Equation" r:id="rId17" imgW="266353" imgH="164885" progId="Equation.DSMT4">
                  <p:embed/>
                </p:oleObj>
              </mc:Choice>
              <mc:Fallback>
                <p:oleObj name="Equation" r:id="rId17" imgW="266353" imgH="164885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5334000"/>
                        <a:ext cx="51117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4" name="Object 32"/>
          <p:cNvGraphicFramePr>
            <a:graphicFrameLocks noChangeAspect="1"/>
          </p:cNvGraphicFramePr>
          <p:nvPr/>
        </p:nvGraphicFramePr>
        <p:xfrm>
          <a:off x="914400" y="5105400"/>
          <a:ext cx="1752600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4" name="Equation" r:id="rId18" imgW="914400" imgH="431800" progId="Equation.DSMT4">
                  <p:embed/>
                </p:oleObj>
              </mc:Choice>
              <mc:Fallback>
                <p:oleObj name="Equation" r:id="rId18" imgW="914400" imgH="4318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105400"/>
                        <a:ext cx="1752600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5" name="Object 33"/>
          <p:cNvGraphicFramePr>
            <a:graphicFrameLocks noChangeAspect="1"/>
          </p:cNvGraphicFramePr>
          <p:nvPr/>
        </p:nvGraphicFramePr>
        <p:xfrm>
          <a:off x="2667000" y="5105400"/>
          <a:ext cx="925513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5" name="Equation" r:id="rId20" imgW="482391" imgH="418918" progId="Equation.DSMT4">
                  <p:embed/>
                </p:oleObj>
              </mc:Choice>
              <mc:Fallback>
                <p:oleObj name="Equation" r:id="rId20" imgW="482391" imgH="418918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5105400"/>
                        <a:ext cx="925513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6" name="Object 34"/>
          <p:cNvGraphicFramePr>
            <a:graphicFrameLocks noChangeAspect="1"/>
          </p:cNvGraphicFramePr>
          <p:nvPr/>
        </p:nvGraphicFramePr>
        <p:xfrm>
          <a:off x="390525" y="6161088"/>
          <a:ext cx="5111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6" name="Equation" r:id="rId21" imgW="266353" imgH="164885" progId="Equation.DSMT4">
                  <p:embed/>
                </p:oleObj>
              </mc:Choice>
              <mc:Fallback>
                <p:oleObj name="Equation" r:id="rId21" imgW="266353" imgH="164885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25" y="6161088"/>
                        <a:ext cx="51117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7" name="Object 35"/>
          <p:cNvGraphicFramePr>
            <a:graphicFrameLocks noChangeAspect="1"/>
          </p:cNvGraphicFramePr>
          <p:nvPr/>
        </p:nvGraphicFramePr>
        <p:xfrm>
          <a:off x="938213" y="5921375"/>
          <a:ext cx="1582737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Equation" r:id="rId22" imgW="825500" imgH="419100" progId="Equation.DSMT4">
                  <p:embed/>
                </p:oleObj>
              </mc:Choice>
              <mc:Fallback>
                <p:oleObj name="Equation" r:id="rId22" imgW="825500" imgH="4191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5921375"/>
                        <a:ext cx="1582737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8" name="Object 36"/>
          <p:cNvGraphicFramePr>
            <a:graphicFrameLocks noChangeAspect="1"/>
          </p:cNvGraphicFramePr>
          <p:nvPr/>
        </p:nvGraphicFramePr>
        <p:xfrm>
          <a:off x="2527300" y="5924550"/>
          <a:ext cx="925513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8" name="Equation" r:id="rId24" imgW="482391" imgH="418918" progId="Equation.DSMT4">
                  <p:embed/>
                </p:oleObj>
              </mc:Choice>
              <mc:Fallback>
                <p:oleObj name="Equation" r:id="rId24" imgW="482391" imgH="418918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5924550"/>
                        <a:ext cx="925513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89" name="Object 37"/>
          <p:cNvGraphicFramePr>
            <a:graphicFrameLocks noChangeAspect="1"/>
          </p:cNvGraphicFramePr>
          <p:nvPr/>
        </p:nvGraphicFramePr>
        <p:xfrm>
          <a:off x="5359400" y="5302250"/>
          <a:ext cx="5111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9" name="Equation" r:id="rId25" imgW="266353" imgH="164885" progId="Equation.DSMT4">
                  <p:embed/>
                </p:oleObj>
              </mc:Choice>
              <mc:Fallback>
                <p:oleObj name="Equation" r:id="rId25" imgW="266353" imgH="164885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5302250"/>
                        <a:ext cx="51117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90" name="Object 38"/>
          <p:cNvGraphicFramePr>
            <a:graphicFrameLocks noChangeAspect="1"/>
          </p:cNvGraphicFramePr>
          <p:nvPr/>
        </p:nvGraphicFramePr>
        <p:xfrm>
          <a:off x="5905500" y="5046663"/>
          <a:ext cx="1582738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0" name="Equation" r:id="rId26" imgW="825500" imgH="419100" progId="Equation.DSMT4">
                  <p:embed/>
                </p:oleObj>
              </mc:Choice>
              <mc:Fallback>
                <p:oleObj name="Equation" r:id="rId26" imgW="825500" imgH="4191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0" y="5046663"/>
                        <a:ext cx="1582738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92" name="Object 40"/>
          <p:cNvGraphicFramePr>
            <a:graphicFrameLocks noChangeAspect="1"/>
          </p:cNvGraphicFramePr>
          <p:nvPr/>
        </p:nvGraphicFramePr>
        <p:xfrm>
          <a:off x="5413375" y="5910263"/>
          <a:ext cx="23495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1" name="Equation" r:id="rId28" imgW="1193800" imgH="393700" progId="Equation.DSMT4">
                  <p:embed/>
                </p:oleObj>
              </mc:Choice>
              <mc:Fallback>
                <p:oleObj name="Equation" r:id="rId28" imgW="1193800" imgH="39370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5910263"/>
                        <a:ext cx="23495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93" name="Arc 41"/>
          <p:cNvSpPr>
            <a:spLocks/>
          </p:cNvSpPr>
          <p:nvPr/>
        </p:nvSpPr>
        <p:spPr bwMode="auto">
          <a:xfrm>
            <a:off x="3659188" y="4629150"/>
            <a:ext cx="279400" cy="925513"/>
          </a:xfrm>
          <a:custGeom>
            <a:avLst/>
            <a:gdLst>
              <a:gd name="T0" fmla="*/ 0 w 21600"/>
              <a:gd name="T1" fmla="*/ 0 h 42896"/>
              <a:gd name="T2" fmla="*/ 7815310 w 21600"/>
              <a:gd name="T3" fmla="*/ 430837974 h 42896"/>
              <a:gd name="T4" fmla="*/ 0 w 21600"/>
              <a:gd name="T5" fmla="*/ 216945633 h 428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2896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135"/>
                  <a:pt x="13998" y="41134"/>
                  <a:pt x="3611" y="42896"/>
                </a:cubicBezTo>
              </a:path>
              <a:path w="21600" h="42896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2135"/>
                  <a:pt x="13998" y="41134"/>
                  <a:pt x="3611" y="428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94" name="Arc 42"/>
          <p:cNvSpPr>
            <a:spLocks/>
          </p:cNvSpPr>
          <p:nvPr/>
        </p:nvSpPr>
        <p:spPr bwMode="auto">
          <a:xfrm>
            <a:off x="3694113" y="5549900"/>
            <a:ext cx="279400" cy="830263"/>
          </a:xfrm>
          <a:custGeom>
            <a:avLst/>
            <a:gdLst>
              <a:gd name="T0" fmla="*/ 0 w 21600"/>
              <a:gd name="T1" fmla="*/ 0 h 43187"/>
              <a:gd name="T2" fmla="*/ 1614634 w 21600"/>
              <a:gd name="T3" fmla="*/ 306860491 h 43187"/>
              <a:gd name="T4" fmla="*/ 0 w 21600"/>
              <a:gd name="T5" fmla="*/ 153476270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8"/>
                  <a:pt x="12378" y="42785"/>
                  <a:pt x="746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8"/>
                  <a:pt x="12378" y="42785"/>
                  <a:pt x="746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95" name="Arc 43"/>
          <p:cNvSpPr>
            <a:spLocks/>
          </p:cNvSpPr>
          <p:nvPr/>
        </p:nvSpPr>
        <p:spPr bwMode="auto">
          <a:xfrm>
            <a:off x="7924800" y="5486400"/>
            <a:ext cx="279400" cy="830263"/>
          </a:xfrm>
          <a:custGeom>
            <a:avLst/>
            <a:gdLst>
              <a:gd name="T0" fmla="*/ 0 w 21600"/>
              <a:gd name="T1" fmla="*/ 0 h 43187"/>
              <a:gd name="T2" fmla="*/ 1614634 w 21600"/>
              <a:gd name="T3" fmla="*/ 306860491 h 43187"/>
              <a:gd name="T4" fmla="*/ 0 w 21600"/>
              <a:gd name="T5" fmla="*/ 153476270 h 4318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8"/>
                  <a:pt x="12378" y="42785"/>
                  <a:pt x="746" y="43187"/>
                </a:cubicBezTo>
              </a:path>
              <a:path w="21600" h="4318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38"/>
                  <a:pt x="12378" y="42785"/>
                  <a:pt x="746" y="4318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96" name="Line 44"/>
          <p:cNvSpPr>
            <a:spLocks noChangeShapeType="1"/>
          </p:cNvSpPr>
          <p:nvPr/>
        </p:nvSpPr>
        <p:spPr bwMode="auto">
          <a:xfrm>
            <a:off x="4038600" y="6629400"/>
            <a:ext cx="736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9197" name="Line 45"/>
          <p:cNvSpPr>
            <a:spLocks noChangeShapeType="1"/>
          </p:cNvSpPr>
          <p:nvPr/>
        </p:nvSpPr>
        <p:spPr bwMode="auto">
          <a:xfrm flipV="1">
            <a:off x="4800600" y="5486400"/>
            <a:ext cx="0" cy="1143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9198" name="Line 46"/>
          <p:cNvSpPr>
            <a:spLocks noChangeShapeType="1"/>
          </p:cNvSpPr>
          <p:nvPr/>
        </p:nvSpPr>
        <p:spPr bwMode="auto">
          <a:xfrm>
            <a:off x="4800600" y="5486400"/>
            <a:ext cx="60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9199" name="Text Box 47"/>
          <p:cNvSpPr txBox="1">
            <a:spLocks noChangeArrowheads="1"/>
          </p:cNvSpPr>
          <p:nvPr/>
        </p:nvSpPr>
        <p:spPr bwMode="auto">
          <a:xfrm>
            <a:off x="3886200" y="4800600"/>
            <a:ext cx="838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Replace y</a:t>
            </a:r>
          </a:p>
        </p:txBody>
      </p:sp>
      <p:sp>
        <p:nvSpPr>
          <p:cNvPr id="49200" name="Text Box 48"/>
          <p:cNvSpPr txBox="1">
            <a:spLocks noChangeArrowheads="1"/>
          </p:cNvSpPr>
          <p:nvPr/>
        </p:nvSpPr>
        <p:spPr bwMode="auto">
          <a:xfrm>
            <a:off x="3886200" y="5867400"/>
            <a:ext cx="838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Expand</a:t>
            </a:r>
          </a:p>
        </p:txBody>
      </p:sp>
      <p:sp>
        <p:nvSpPr>
          <p:cNvPr id="49201" name="Text Box 49"/>
          <p:cNvSpPr txBox="1">
            <a:spLocks noChangeArrowheads="1"/>
          </p:cNvSpPr>
          <p:nvPr/>
        </p:nvSpPr>
        <p:spPr bwMode="auto">
          <a:xfrm>
            <a:off x="8153400" y="57150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pic>
        <p:nvPicPr>
          <p:cNvPr id="25645" name="Picture 50" descr="diffy2"/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9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9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9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9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9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9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9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9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9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9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49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9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49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9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9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93" grpId="0" animBg="1"/>
      <p:bldP spid="49194" grpId="0" animBg="1"/>
      <p:bldP spid="49195" grpId="0" animBg="1"/>
      <p:bldP spid="49196" grpId="0" animBg="1"/>
      <p:bldP spid="49197" grpId="0" animBg="1"/>
      <p:bldP spid="49198" grpId="0" animBg="1"/>
      <p:bldP spid="49199" grpId="0"/>
      <p:bldP spid="49200" grpId="0"/>
      <p:bldP spid="4920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42672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600" b="1" u="sng" smtClean="0">
                <a:latin typeface="Comic Sans MS" pitchFamily="66" charset="0"/>
              </a:rPr>
              <a:t>You need to be able to recognise practical problems that can be solved by using the idea of maxima and minima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9C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648200" y="2057400"/>
            <a:ext cx="4267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 wire of length 2m is bent into the shape shown, made up of a Rectangle and a Semi-circle.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648200" y="50292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800600" y="3276600"/>
            <a:ext cx="304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x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5257800" y="39624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V="1">
            <a:off x="5105400" y="2971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5" name="Arc 11"/>
          <p:cNvSpPr>
            <a:spLocks/>
          </p:cNvSpPr>
          <p:nvPr/>
        </p:nvSpPr>
        <p:spPr bwMode="auto">
          <a:xfrm>
            <a:off x="5638800" y="2971800"/>
            <a:ext cx="533400" cy="1066800"/>
          </a:xfrm>
          <a:custGeom>
            <a:avLst/>
            <a:gdLst>
              <a:gd name="T0" fmla="*/ 9727784 w 22312"/>
              <a:gd name="T1" fmla="*/ 0 h 43200"/>
              <a:gd name="T2" fmla="*/ 0 w 22312"/>
              <a:gd name="T3" fmla="*/ 650370768 h 43200"/>
              <a:gd name="T4" fmla="*/ 9727784 w 22312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312" h="43200" fill="none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</a:path>
              <a:path w="22312" h="43200" stroke="0" extrusionOk="0">
                <a:moveTo>
                  <a:pt x="711" y="0"/>
                </a:moveTo>
                <a:cubicBezTo>
                  <a:pt x="12641" y="0"/>
                  <a:pt x="22312" y="9670"/>
                  <a:pt x="22312" y="21600"/>
                </a:cubicBezTo>
                <a:cubicBezTo>
                  <a:pt x="22312" y="33529"/>
                  <a:pt x="12641" y="43200"/>
                  <a:pt x="712" y="43200"/>
                </a:cubicBezTo>
                <a:cubicBezTo>
                  <a:pt x="474" y="43200"/>
                  <a:pt x="237" y="43196"/>
                  <a:pt x="-1" y="43188"/>
                </a:cubicBezTo>
                <a:lnTo>
                  <a:pt x="712" y="21600"/>
                </a:lnTo>
                <a:lnTo>
                  <a:pt x="71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 flipH="1" flipV="1">
            <a:off x="5105400" y="2971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 flipH="1" flipV="1">
            <a:off x="5105400" y="4038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5257800" y="2667000"/>
            <a:ext cx="2905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altLang="en-US" sz="1600">
                <a:latin typeface="Comic Sans MS" pitchFamily="66" charset="0"/>
              </a:rPr>
              <a:t>y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6629400" y="2743200"/>
            <a:ext cx="2133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a) Find an expression for y in terms of x.</a:t>
            </a:r>
            <a:endParaRPr lang="en-GB" altLang="en-US" sz="1400" baseline="30000">
              <a:latin typeface="Comic Sans MS" pitchFamily="66" charset="0"/>
            </a:endParaRPr>
          </a:p>
        </p:txBody>
      </p:sp>
      <p:sp>
        <p:nvSpPr>
          <p:cNvPr id="50192" name="Text Box 16"/>
          <p:cNvSpPr txBox="1">
            <a:spLocks noChangeArrowheads="1"/>
          </p:cNvSpPr>
          <p:nvPr/>
        </p:nvSpPr>
        <p:spPr bwMode="auto">
          <a:xfrm>
            <a:off x="304800" y="25146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1) Use the formula we have for the Area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6629400" y="3352800"/>
            <a:ext cx="2362200" cy="50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b) Show that the Area is: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1400" baseline="30000">
              <a:latin typeface="Comic Sans MS" pitchFamily="66" charset="0"/>
            </a:endParaRPr>
          </a:p>
        </p:txBody>
      </p:sp>
      <p:graphicFrame>
        <p:nvGraphicFramePr>
          <p:cNvPr id="26642" name="Object 18"/>
          <p:cNvGraphicFramePr>
            <a:graphicFrameLocks noChangeAspect="1"/>
          </p:cNvGraphicFramePr>
          <p:nvPr/>
        </p:nvGraphicFramePr>
        <p:xfrm>
          <a:off x="6934200" y="3657600"/>
          <a:ext cx="1905000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1" name="Equation" r:id="rId3" imgW="1193800" imgH="393700" progId="Equation.DSMT4">
                  <p:embed/>
                </p:oleObj>
              </mc:Choice>
              <mc:Fallback>
                <p:oleObj name="Equation" r:id="rId3" imgW="1193800" imgH="3937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657600"/>
                        <a:ext cx="1905000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43" name="Object 23"/>
          <p:cNvGraphicFramePr>
            <a:graphicFrameLocks noChangeAspect="1"/>
          </p:cNvGraphicFramePr>
          <p:nvPr/>
        </p:nvGraphicFramePr>
        <p:xfrm>
          <a:off x="4876800" y="4267200"/>
          <a:ext cx="160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2" name="Equation" r:id="rId5" imgW="901309" imgH="393529" progId="Equation.DSMT4">
                  <p:embed/>
                </p:oleObj>
              </mc:Choice>
              <mc:Fallback>
                <p:oleObj name="Equation" r:id="rId5" imgW="901309" imgH="393529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267200"/>
                        <a:ext cx="160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21" name="Text Box 45"/>
          <p:cNvSpPr txBox="1">
            <a:spLocks noChangeArrowheads="1"/>
          </p:cNvSpPr>
          <p:nvPr/>
        </p:nvSpPr>
        <p:spPr bwMode="auto">
          <a:xfrm>
            <a:off x="6635750" y="4319588"/>
            <a:ext cx="2362200" cy="722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latin typeface="Comic Sans MS" pitchFamily="66" charset="0"/>
              </a:rPr>
              <a:t>c) Find the maximum possible Area</a:t>
            </a:r>
          </a:p>
          <a:p>
            <a:pPr algn="ctr" eaLnBrk="1" hangingPunct="1">
              <a:spcBef>
                <a:spcPct val="50000"/>
              </a:spcBef>
            </a:pPr>
            <a:endParaRPr lang="en-GB" altLang="en-US" sz="1400" baseline="30000">
              <a:latin typeface="Comic Sans MS" pitchFamily="66" charset="0"/>
            </a:endParaRPr>
          </a:p>
        </p:txBody>
      </p:sp>
      <p:graphicFrame>
        <p:nvGraphicFramePr>
          <p:cNvPr id="50222" name="Object 46"/>
          <p:cNvGraphicFramePr>
            <a:graphicFrameLocks noChangeAspect="1"/>
          </p:cNvGraphicFramePr>
          <p:nvPr/>
        </p:nvGraphicFramePr>
        <p:xfrm>
          <a:off x="392113" y="3200400"/>
          <a:ext cx="205740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3" name="Equation" r:id="rId7" imgW="1193800" imgH="393700" progId="Equation.DSMT4">
                  <p:embed/>
                </p:oleObj>
              </mc:Choice>
              <mc:Fallback>
                <p:oleObj name="Equation" r:id="rId7" imgW="1193800" imgH="39370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200400"/>
                        <a:ext cx="205740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3" name="Object 47"/>
          <p:cNvGraphicFramePr>
            <a:graphicFrameLocks noChangeAspect="1"/>
          </p:cNvGraphicFramePr>
          <p:nvPr/>
        </p:nvGraphicFramePr>
        <p:xfrm>
          <a:off x="392113" y="3886200"/>
          <a:ext cx="1858962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4" name="Equation" r:id="rId8" imgW="1079500" imgH="419100" progId="Equation.DSMT4">
                  <p:embed/>
                </p:oleObj>
              </mc:Choice>
              <mc:Fallback>
                <p:oleObj name="Equation" r:id="rId8" imgW="1079500" imgH="41910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886200"/>
                        <a:ext cx="1858962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4" name="Object 48"/>
          <p:cNvGraphicFramePr>
            <a:graphicFrameLocks noChangeAspect="1"/>
          </p:cNvGraphicFramePr>
          <p:nvPr/>
        </p:nvGraphicFramePr>
        <p:xfrm>
          <a:off x="457200" y="4648200"/>
          <a:ext cx="1684338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5" name="Equation" r:id="rId10" imgW="977476" imgH="393529" progId="Equation.DSMT4">
                  <p:embed/>
                </p:oleObj>
              </mc:Choice>
              <mc:Fallback>
                <p:oleObj name="Equation" r:id="rId10" imgW="977476" imgH="393529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648200"/>
                        <a:ext cx="1684338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5" name="Object 49"/>
          <p:cNvGraphicFramePr>
            <a:graphicFrameLocks noChangeAspect="1"/>
          </p:cNvGraphicFramePr>
          <p:nvPr/>
        </p:nvGraphicFramePr>
        <p:xfrm>
          <a:off x="457200" y="5334000"/>
          <a:ext cx="1619250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6" name="Equation" r:id="rId12" imgW="939392" imgH="393529" progId="Equation.DSMT4">
                  <p:embed/>
                </p:oleObj>
              </mc:Choice>
              <mc:Fallback>
                <p:oleObj name="Equation" r:id="rId12" imgW="939392" imgH="393529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334000"/>
                        <a:ext cx="1619250" cy="679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6" name="Object 50"/>
          <p:cNvGraphicFramePr>
            <a:graphicFrameLocks noChangeAspect="1"/>
          </p:cNvGraphicFramePr>
          <p:nvPr/>
        </p:nvGraphicFramePr>
        <p:xfrm>
          <a:off x="457200" y="6096000"/>
          <a:ext cx="1728788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7" name="Equation" r:id="rId14" imgW="1002865" imgH="177723" progId="Equation.DSMT4">
                  <p:embed/>
                </p:oleObj>
              </mc:Choice>
              <mc:Fallback>
                <p:oleObj name="Equation" r:id="rId14" imgW="1002865" imgH="177723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6096000"/>
                        <a:ext cx="1728788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7" name="Object 51"/>
          <p:cNvGraphicFramePr>
            <a:graphicFrameLocks noChangeAspect="1"/>
          </p:cNvGraphicFramePr>
          <p:nvPr/>
        </p:nvGraphicFramePr>
        <p:xfrm>
          <a:off x="533400" y="6477000"/>
          <a:ext cx="1641475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8" name="Equation" r:id="rId16" imgW="952087" imgH="177723" progId="Equation.DSMT4">
                  <p:embed/>
                </p:oleObj>
              </mc:Choice>
              <mc:Fallback>
                <p:oleObj name="Equation" r:id="rId16" imgW="952087" imgH="177723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6477000"/>
                        <a:ext cx="1641475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8" name="Object 52"/>
          <p:cNvGraphicFramePr>
            <a:graphicFrameLocks noChangeAspect="1"/>
          </p:cNvGraphicFramePr>
          <p:nvPr/>
        </p:nvGraphicFramePr>
        <p:xfrm>
          <a:off x="4800600" y="5181600"/>
          <a:ext cx="1268413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79" name="Equation" r:id="rId18" imgW="736280" imgH="177723" progId="Equation.DSMT4">
                  <p:embed/>
                </p:oleObj>
              </mc:Choice>
              <mc:Fallback>
                <p:oleObj name="Equation" r:id="rId18" imgW="736280" imgH="177723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181600"/>
                        <a:ext cx="1268413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29" name="Object 53"/>
          <p:cNvGraphicFramePr>
            <a:graphicFrameLocks noChangeAspect="1"/>
          </p:cNvGraphicFramePr>
          <p:nvPr/>
        </p:nvGraphicFramePr>
        <p:xfrm>
          <a:off x="4800600" y="5562600"/>
          <a:ext cx="13779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0" name="Equation" r:id="rId20" imgW="799753" imgH="253890" progId="Equation.DSMT4">
                  <p:embed/>
                </p:oleObj>
              </mc:Choice>
              <mc:Fallback>
                <p:oleObj name="Equation" r:id="rId20" imgW="799753" imgH="25389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562600"/>
                        <a:ext cx="1377950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30" name="Object 54"/>
          <p:cNvGraphicFramePr>
            <a:graphicFrameLocks noChangeAspect="1"/>
          </p:cNvGraphicFramePr>
          <p:nvPr/>
        </p:nvGraphicFramePr>
        <p:xfrm>
          <a:off x="4800600" y="6096000"/>
          <a:ext cx="9413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1" name="Equation" r:id="rId22" imgW="545626" imgH="177646" progId="Equation.DSMT4">
                  <p:embed/>
                </p:oleObj>
              </mc:Choice>
              <mc:Fallback>
                <p:oleObj name="Equation" r:id="rId22" imgW="545626" imgH="177646" progId="Equation.DSMT4">
                  <p:embed/>
                  <p:pic>
                    <p:nvPicPr>
                      <p:cNvPr id="0" name="Object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6096000"/>
                        <a:ext cx="9413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231" name="Object 55"/>
          <p:cNvGraphicFramePr>
            <a:graphicFrameLocks noChangeAspect="1"/>
          </p:cNvGraphicFramePr>
          <p:nvPr/>
        </p:nvGraphicFramePr>
        <p:xfrm>
          <a:off x="7315200" y="6324600"/>
          <a:ext cx="124777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2" name="Equation" r:id="rId24" imgW="723586" imgH="203112" progId="Equation.DSMT4">
                  <p:embed/>
                </p:oleObj>
              </mc:Choice>
              <mc:Fallback>
                <p:oleObj name="Equation" r:id="rId24" imgW="723586" imgH="203112" progId="Equation.DSMT4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6324600"/>
                        <a:ext cx="124777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32" name="Arc 56"/>
          <p:cNvSpPr>
            <a:spLocks/>
          </p:cNvSpPr>
          <p:nvPr/>
        </p:nvSpPr>
        <p:spPr bwMode="auto">
          <a:xfrm>
            <a:off x="2525713" y="3581400"/>
            <a:ext cx="228600" cy="685800"/>
          </a:xfrm>
          <a:custGeom>
            <a:avLst/>
            <a:gdLst>
              <a:gd name="T0" fmla="*/ 0 w 21600"/>
              <a:gd name="T1" fmla="*/ 0 h 43197"/>
              <a:gd name="T2" fmla="*/ 401881 w 21600"/>
              <a:gd name="T3" fmla="*/ 172856321 h 43197"/>
              <a:gd name="T4" fmla="*/ 0 w 21600"/>
              <a:gd name="T5" fmla="*/ 8643421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33" name="Arc 57"/>
          <p:cNvSpPr>
            <a:spLocks/>
          </p:cNvSpPr>
          <p:nvPr/>
        </p:nvSpPr>
        <p:spPr bwMode="auto">
          <a:xfrm>
            <a:off x="2525713" y="4267200"/>
            <a:ext cx="228600" cy="685800"/>
          </a:xfrm>
          <a:custGeom>
            <a:avLst/>
            <a:gdLst>
              <a:gd name="T0" fmla="*/ 0 w 21600"/>
              <a:gd name="T1" fmla="*/ 0 h 43197"/>
              <a:gd name="T2" fmla="*/ 401881 w 21600"/>
              <a:gd name="T3" fmla="*/ 172856321 h 43197"/>
              <a:gd name="T4" fmla="*/ 0 w 21600"/>
              <a:gd name="T5" fmla="*/ 8643421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34" name="Arc 58"/>
          <p:cNvSpPr>
            <a:spLocks/>
          </p:cNvSpPr>
          <p:nvPr/>
        </p:nvSpPr>
        <p:spPr bwMode="auto">
          <a:xfrm>
            <a:off x="2514600" y="4953000"/>
            <a:ext cx="228600" cy="685800"/>
          </a:xfrm>
          <a:custGeom>
            <a:avLst/>
            <a:gdLst>
              <a:gd name="T0" fmla="*/ 0 w 21600"/>
              <a:gd name="T1" fmla="*/ 0 h 43197"/>
              <a:gd name="T2" fmla="*/ 401881 w 21600"/>
              <a:gd name="T3" fmla="*/ 172856321 h 43197"/>
              <a:gd name="T4" fmla="*/ 0 w 21600"/>
              <a:gd name="T5" fmla="*/ 86434217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35" name="Arc 59"/>
          <p:cNvSpPr>
            <a:spLocks/>
          </p:cNvSpPr>
          <p:nvPr/>
        </p:nvSpPr>
        <p:spPr bwMode="auto">
          <a:xfrm>
            <a:off x="2514600" y="5638800"/>
            <a:ext cx="228600" cy="609600"/>
          </a:xfrm>
          <a:custGeom>
            <a:avLst/>
            <a:gdLst>
              <a:gd name="T0" fmla="*/ 0 w 21600"/>
              <a:gd name="T1" fmla="*/ 0 h 43197"/>
              <a:gd name="T2" fmla="*/ 401881 w 21600"/>
              <a:gd name="T3" fmla="*/ 121402524 h 43197"/>
              <a:gd name="T4" fmla="*/ 0 w 21600"/>
              <a:gd name="T5" fmla="*/ 60705446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36" name="Arc 60"/>
          <p:cNvSpPr>
            <a:spLocks/>
          </p:cNvSpPr>
          <p:nvPr/>
        </p:nvSpPr>
        <p:spPr bwMode="auto">
          <a:xfrm>
            <a:off x="2514600" y="6248400"/>
            <a:ext cx="228600" cy="381000"/>
          </a:xfrm>
          <a:custGeom>
            <a:avLst/>
            <a:gdLst>
              <a:gd name="T0" fmla="*/ 0 w 21600"/>
              <a:gd name="T1" fmla="*/ 0 h 43197"/>
              <a:gd name="T2" fmla="*/ 401881 w 21600"/>
              <a:gd name="T3" fmla="*/ 29639290 h 43197"/>
              <a:gd name="T4" fmla="*/ 0 w 21600"/>
              <a:gd name="T5" fmla="*/ 14820659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37" name="Arc 61"/>
          <p:cNvSpPr>
            <a:spLocks/>
          </p:cNvSpPr>
          <p:nvPr/>
        </p:nvSpPr>
        <p:spPr bwMode="auto">
          <a:xfrm>
            <a:off x="6400800" y="53340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01881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38" name="Arc 62"/>
          <p:cNvSpPr>
            <a:spLocks/>
          </p:cNvSpPr>
          <p:nvPr/>
        </p:nvSpPr>
        <p:spPr bwMode="auto">
          <a:xfrm>
            <a:off x="6400800" y="57912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01881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97"/>
                  <a:pt x="12134" y="43012"/>
                  <a:pt x="339" y="43197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39" name="Text Box 63"/>
          <p:cNvSpPr txBox="1">
            <a:spLocks noChangeArrowheads="1"/>
          </p:cNvSpPr>
          <p:nvPr/>
        </p:nvSpPr>
        <p:spPr bwMode="auto">
          <a:xfrm>
            <a:off x="2754313" y="37338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Expand</a:t>
            </a:r>
          </a:p>
        </p:txBody>
      </p:sp>
      <p:sp>
        <p:nvSpPr>
          <p:cNvPr id="50240" name="Text Box 64"/>
          <p:cNvSpPr txBox="1">
            <a:spLocks noChangeArrowheads="1"/>
          </p:cNvSpPr>
          <p:nvPr/>
        </p:nvSpPr>
        <p:spPr bwMode="auto">
          <a:xfrm>
            <a:off x="2754313" y="44196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</a:t>
            </a:r>
          </a:p>
        </p:txBody>
      </p:sp>
      <p:sp>
        <p:nvSpPr>
          <p:cNvPr id="50241" name="Text Box 65"/>
          <p:cNvSpPr txBox="1">
            <a:spLocks noChangeArrowheads="1"/>
          </p:cNvSpPr>
          <p:nvPr/>
        </p:nvSpPr>
        <p:spPr bwMode="auto">
          <a:xfrm>
            <a:off x="2743200" y="51054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Set equal to 0</a:t>
            </a:r>
          </a:p>
        </p:txBody>
      </p:sp>
      <p:sp>
        <p:nvSpPr>
          <p:cNvPr id="50242" name="Text Box 66"/>
          <p:cNvSpPr txBox="1">
            <a:spLocks noChangeArrowheads="1"/>
          </p:cNvSpPr>
          <p:nvPr/>
        </p:nvSpPr>
        <p:spPr bwMode="auto">
          <a:xfrm>
            <a:off x="2743200" y="57150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Multiply by 8</a:t>
            </a:r>
          </a:p>
        </p:txBody>
      </p:sp>
      <p:sp>
        <p:nvSpPr>
          <p:cNvPr id="50243" name="Text Box 67"/>
          <p:cNvSpPr txBox="1">
            <a:spLocks noChangeArrowheads="1"/>
          </p:cNvSpPr>
          <p:nvPr/>
        </p:nvSpPr>
        <p:spPr bwMode="auto">
          <a:xfrm>
            <a:off x="2667000" y="62484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2</a:t>
            </a:r>
          </a:p>
        </p:txBody>
      </p:sp>
      <p:sp>
        <p:nvSpPr>
          <p:cNvPr id="50244" name="Text Box 68"/>
          <p:cNvSpPr txBox="1">
            <a:spLocks noChangeArrowheads="1"/>
          </p:cNvSpPr>
          <p:nvPr/>
        </p:nvSpPr>
        <p:spPr bwMode="auto">
          <a:xfrm>
            <a:off x="6400800" y="54102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50245" name="Text Box 69"/>
          <p:cNvSpPr txBox="1">
            <a:spLocks noChangeArrowheads="1"/>
          </p:cNvSpPr>
          <p:nvPr/>
        </p:nvSpPr>
        <p:spPr bwMode="auto">
          <a:xfrm>
            <a:off x="6553200" y="5867400"/>
            <a:ext cx="1676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Divide by (4 + </a:t>
            </a:r>
            <a:r>
              <a:rPr lang="el-GR" altLang="en-US" sz="1400">
                <a:solidFill>
                  <a:srgbClr val="FF0000"/>
                </a:solidFill>
                <a:latin typeface="Comic Sans MS" pitchFamily="66" charset="0"/>
              </a:rPr>
              <a:t>π</a:t>
            </a: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)</a:t>
            </a:r>
            <a:endParaRPr lang="el-GR" altLang="en-US" sz="140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0246" name="Rectangle 70"/>
          <p:cNvSpPr>
            <a:spLocks noChangeArrowheads="1"/>
          </p:cNvSpPr>
          <p:nvPr/>
        </p:nvSpPr>
        <p:spPr bwMode="auto">
          <a:xfrm>
            <a:off x="7239000" y="6324600"/>
            <a:ext cx="1371600" cy="381000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6670" name="Picture 71" descr="diffy2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28600"/>
            <a:ext cx="1785938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0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0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0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0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50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5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50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92" grpId="0"/>
      <p:bldP spid="50221" grpId="0"/>
      <p:bldP spid="50232" grpId="0" animBg="1"/>
      <p:bldP spid="50233" grpId="0" animBg="1"/>
      <p:bldP spid="50234" grpId="0" animBg="1"/>
      <p:bldP spid="50235" grpId="0" animBg="1"/>
      <p:bldP spid="50236" grpId="0" animBg="1"/>
      <p:bldP spid="50237" grpId="0" animBg="1"/>
      <p:bldP spid="50238" grpId="0" animBg="1"/>
      <p:bldP spid="50239" grpId="0"/>
      <p:bldP spid="50240" grpId="0"/>
      <p:bldP spid="50241" grpId="0"/>
      <p:bldP spid="50242" grpId="0"/>
      <p:bldP spid="50243" grpId="0"/>
      <p:bldP spid="50244" grpId="0"/>
      <p:bldP spid="50245" grpId="0"/>
      <p:bldP spid="5024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expanded our knowledge of Differentiation to include stationary points</a:t>
            </a:r>
          </a:p>
          <a:p>
            <a:pPr eaLnBrk="1" hangingPunct="1"/>
            <a:endParaRPr lang="en-GB" altLang="en-US" smtClean="0">
              <a:latin typeface="Comic Sans MS" pitchFamily="66" charset="0"/>
            </a:endParaRPr>
          </a:p>
          <a:p>
            <a:pPr eaLnBrk="1" hangingPunct="1"/>
            <a:r>
              <a:rPr lang="en-GB" altLang="en-US" smtClean="0">
                <a:latin typeface="Comic Sans MS" pitchFamily="66" charset="0"/>
              </a:rPr>
              <a:t>We have looked at using maxima and minima to solve more practical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838200" y="3124200"/>
            <a:ext cx="7620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9A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7338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know the difference between Increasing and Decreasing Functions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An increasing function is one with a positive gradient.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decreasing function is one with a negative gradient.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9A</a:t>
            </a:r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V="1">
            <a:off x="7010400" y="1600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rot="5400000" flipV="1">
            <a:off x="7048500" y="16383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 flipV="1">
            <a:off x="7010400" y="41910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 rot="5400000" flipV="1">
            <a:off x="7048500" y="42291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8077200" y="2438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8077200" y="5029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</a:p>
        </p:txBody>
      </p:sp>
      <p:sp>
        <p:nvSpPr>
          <p:cNvPr id="29707" name="Text Box 11"/>
          <p:cNvSpPr txBox="1">
            <a:spLocks noChangeArrowheads="1"/>
          </p:cNvSpPr>
          <p:nvPr/>
        </p:nvSpPr>
        <p:spPr bwMode="auto">
          <a:xfrm>
            <a:off x="6858000" y="3886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y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6858000" y="1295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y</a:t>
            </a:r>
          </a:p>
        </p:txBody>
      </p:sp>
      <p:sp>
        <p:nvSpPr>
          <p:cNvPr id="29713" name="Freeform 17"/>
          <p:cNvSpPr>
            <a:spLocks/>
          </p:cNvSpPr>
          <p:nvPr/>
        </p:nvSpPr>
        <p:spPr bwMode="auto">
          <a:xfrm>
            <a:off x="6096000" y="2057400"/>
            <a:ext cx="1905000" cy="1066800"/>
          </a:xfrm>
          <a:custGeom>
            <a:avLst/>
            <a:gdLst>
              <a:gd name="T0" fmla="*/ 0 w 1152"/>
              <a:gd name="T1" fmla="*/ 2147483647 h 288"/>
              <a:gd name="T2" fmla="*/ 2147483647 w 1152"/>
              <a:gd name="T3" fmla="*/ 2147483647 h 288"/>
              <a:gd name="T4" fmla="*/ 2147483647 w 1152"/>
              <a:gd name="T5" fmla="*/ 0 h 28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52" h="288">
                <a:moveTo>
                  <a:pt x="0" y="288"/>
                </a:moveTo>
                <a:cubicBezTo>
                  <a:pt x="96" y="288"/>
                  <a:pt x="192" y="288"/>
                  <a:pt x="384" y="240"/>
                </a:cubicBezTo>
                <a:cubicBezTo>
                  <a:pt x="576" y="192"/>
                  <a:pt x="864" y="96"/>
                  <a:pt x="1152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4" name="Freeform 18"/>
          <p:cNvSpPr>
            <a:spLocks/>
          </p:cNvSpPr>
          <p:nvPr/>
        </p:nvSpPr>
        <p:spPr bwMode="auto">
          <a:xfrm>
            <a:off x="6019800" y="4343400"/>
            <a:ext cx="1981200" cy="1219200"/>
          </a:xfrm>
          <a:custGeom>
            <a:avLst/>
            <a:gdLst>
              <a:gd name="T0" fmla="*/ 0 w 1248"/>
              <a:gd name="T1" fmla="*/ 0 h 768"/>
              <a:gd name="T2" fmla="*/ 2147483647 w 1248"/>
              <a:gd name="T3" fmla="*/ 2147483647 h 768"/>
              <a:gd name="T4" fmla="*/ 2147483647 w 1248"/>
              <a:gd name="T5" fmla="*/ 2147483647 h 768"/>
              <a:gd name="T6" fmla="*/ 2147483647 w 1248"/>
              <a:gd name="T7" fmla="*/ 2147483647 h 768"/>
              <a:gd name="T8" fmla="*/ 2147483647 w 1248"/>
              <a:gd name="T9" fmla="*/ 2147483647 h 7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48" h="768">
                <a:moveTo>
                  <a:pt x="0" y="0"/>
                </a:moveTo>
                <a:cubicBezTo>
                  <a:pt x="28" y="64"/>
                  <a:pt x="56" y="128"/>
                  <a:pt x="144" y="192"/>
                </a:cubicBezTo>
                <a:cubicBezTo>
                  <a:pt x="232" y="256"/>
                  <a:pt x="392" y="328"/>
                  <a:pt x="528" y="384"/>
                </a:cubicBezTo>
                <a:cubicBezTo>
                  <a:pt x="664" y="440"/>
                  <a:pt x="840" y="464"/>
                  <a:pt x="960" y="528"/>
                </a:cubicBezTo>
                <a:cubicBezTo>
                  <a:pt x="1080" y="592"/>
                  <a:pt x="1164" y="680"/>
                  <a:pt x="1248" y="768"/>
                </a:cubicBezTo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267200" y="2133600"/>
            <a:ext cx="160020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This function is increasing for </a:t>
            </a:r>
            <a:r>
              <a:rPr lang="en-GB" altLang="en-US" sz="1600" u="sng">
                <a:solidFill>
                  <a:srgbClr val="FF0000"/>
                </a:solidFill>
                <a:latin typeface="Comic Sans MS" pitchFamily="66" charset="0"/>
              </a:rPr>
              <a:t>all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values of x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4267200" y="4800600"/>
            <a:ext cx="160020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This function is decreasing for </a:t>
            </a:r>
            <a:r>
              <a:rPr lang="en-GB" altLang="en-US" sz="1600" u="sng">
                <a:solidFill>
                  <a:srgbClr val="0000FF"/>
                </a:solidFill>
                <a:latin typeface="Comic Sans MS" pitchFamily="66" charset="0"/>
              </a:rPr>
              <a:t>all</a:t>
            </a:r>
            <a:r>
              <a:rPr lang="en-GB" altLang="en-US" sz="1600">
                <a:solidFill>
                  <a:srgbClr val="0000FF"/>
                </a:solidFill>
                <a:latin typeface="Comic Sans MS" pitchFamily="66" charset="0"/>
              </a:rPr>
              <a:t> values of x</a:t>
            </a:r>
          </a:p>
        </p:txBody>
      </p:sp>
      <p:pic>
        <p:nvPicPr>
          <p:cNvPr id="5137" name="Picture 21" descr="diff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nimBg="1"/>
      <p:bldP spid="29702" grpId="0" animBg="1"/>
      <p:bldP spid="29703" grpId="0" animBg="1"/>
      <p:bldP spid="29704" grpId="0" animBg="1"/>
      <p:bldP spid="29705" grpId="0"/>
      <p:bldP spid="29706" grpId="0"/>
      <p:bldP spid="29707" grpId="0"/>
      <p:bldP spid="29708" grpId="0"/>
      <p:bldP spid="29713" grpId="0" animBg="1"/>
      <p:bldP spid="29714" grpId="0" animBg="1"/>
      <p:bldP spid="29715" grpId="0" animBg="1"/>
      <p:bldP spid="297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7338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know the difference between Increasing and Decreasing Functions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An increasing function is one with a positive gradient.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decreasing function is one with a negative gradient.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Some functions are increasing in one interval and decreasing in another.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9A</a:t>
            </a:r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V="1">
            <a:off x="7010400" y="1600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 rot="5400000" flipV="1">
            <a:off x="7048500" y="16383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8077200" y="2438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6858000" y="12954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y</a:t>
            </a:r>
          </a:p>
        </p:txBody>
      </p:sp>
      <p:sp>
        <p:nvSpPr>
          <p:cNvPr id="30737" name="Arc 17"/>
          <p:cNvSpPr>
            <a:spLocks/>
          </p:cNvSpPr>
          <p:nvPr/>
        </p:nvSpPr>
        <p:spPr bwMode="auto">
          <a:xfrm>
            <a:off x="6096000" y="1828800"/>
            <a:ext cx="1828800" cy="1371600"/>
          </a:xfrm>
          <a:custGeom>
            <a:avLst/>
            <a:gdLst>
              <a:gd name="T0" fmla="*/ 0 w 43198"/>
              <a:gd name="T1" fmla="*/ 2147483647 h 21600"/>
              <a:gd name="T2" fmla="*/ 2147483647 w 43198"/>
              <a:gd name="T3" fmla="*/ 2147483647 h 21600"/>
              <a:gd name="T4" fmla="*/ 1638782862 w 43198"/>
              <a:gd name="T5" fmla="*/ 214748364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1"/>
                </a:moveTo>
                <a:cubicBezTo>
                  <a:pt x="157" y="9496"/>
                  <a:pt x="978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1"/>
                </a:moveTo>
                <a:cubicBezTo>
                  <a:pt x="157" y="9496"/>
                  <a:pt x="9780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lnTo>
                  <a:pt x="-1" y="21311"/>
                </a:lnTo>
                <a:close/>
              </a:path>
            </a:pathLst>
          </a:custGeom>
          <a:noFill/>
          <a:ln w="317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38" name="Text Box 18"/>
          <p:cNvSpPr txBox="1">
            <a:spLocks noChangeArrowheads="1"/>
          </p:cNvSpPr>
          <p:nvPr/>
        </p:nvSpPr>
        <p:spPr bwMode="auto">
          <a:xfrm>
            <a:off x="5791200" y="3810000"/>
            <a:ext cx="25146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This function is decreasing for x &gt; 0, and increasing for x &lt; 0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5791200" y="4953000"/>
            <a:ext cx="25146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At x = 0, the gradient is 0. This is known as a </a:t>
            </a:r>
            <a:r>
              <a:rPr lang="en-GB" altLang="en-US" sz="1600" u="sng">
                <a:solidFill>
                  <a:srgbClr val="FF0000"/>
                </a:solidFill>
                <a:latin typeface="Comic Sans MS" pitchFamily="66" charset="0"/>
              </a:rPr>
              <a:t>stationary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point.</a:t>
            </a:r>
          </a:p>
        </p:txBody>
      </p:sp>
      <p:pic>
        <p:nvPicPr>
          <p:cNvPr id="6156" name="Picture 20" descr="diff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0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animBg="1"/>
      <p:bldP spid="30726" grpId="0" animBg="1"/>
      <p:bldP spid="30729" grpId="0"/>
      <p:bldP spid="30732" grpId="0"/>
      <p:bldP spid="30737" grpId="0" animBg="1"/>
      <p:bldP spid="30738" grpId="0" animBg="1"/>
      <p:bldP spid="3073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7338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know the difference between Increasing and Decreasing Functions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An increasing function is one with a positive gradient.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decreasing function is one with a negative gradient.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Some functions are increasing in one interval and decreasing in another.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You need to be able to work out ranges of values where a function is increasing or decreasing..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9A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257800" y="21336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Show that the function ;</a:t>
            </a:r>
          </a:p>
        </p:txBody>
      </p:sp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638800" y="2438400"/>
          <a:ext cx="21399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3" imgW="1206500" imgH="228600" progId="Equation.DSMT4">
                  <p:embed/>
                </p:oleObj>
              </mc:Choice>
              <mc:Fallback>
                <p:oleObj name="Equation" r:id="rId3" imgW="12065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438400"/>
                        <a:ext cx="21399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5257800" y="28956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is an increasing function.</a:t>
            </a:r>
          </a:p>
        </p:txBody>
      </p:sp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4876800" y="3505200"/>
          <a:ext cx="2139950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5" imgW="1206500" imgH="228600" progId="Equation.DSMT4">
                  <p:embed/>
                </p:oleObj>
              </mc:Choice>
              <mc:Fallback>
                <p:oleObj name="Equation" r:id="rId5" imgW="1206500" imgH="2286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505200"/>
                        <a:ext cx="2139950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4953000" y="3276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4876800" y="4038600"/>
          <a:ext cx="12842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7" imgW="723586" imgH="228501" progId="Equation.DSMT4">
                  <p:embed/>
                </p:oleObj>
              </mc:Choice>
              <mc:Fallback>
                <p:oleObj name="Equation" r:id="rId7" imgW="723586" imgH="228501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038600"/>
                        <a:ext cx="12842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6145213" y="4089400"/>
          <a:ext cx="608012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9" imgW="342603" imgH="164957" progId="Equation.DSMT4">
                  <p:embed/>
                </p:oleObj>
              </mc:Choice>
              <mc:Fallback>
                <p:oleObj name="Equation" r:id="rId9" imgW="342603" imgH="16495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5213" y="4089400"/>
                        <a:ext cx="608012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64" name="Arc 20"/>
          <p:cNvSpPr>
            <a:spLocks/>
          </p:cNvSpPr>
          <p:nvPr/>
        </p:nvSpPr>
        <p:spPr bwMode="auto">
          <a:xfrm>
            <a:off x="7162800" y="3733800"/>
            <a:ext cx="228600" cy="5334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81330207 h 43197"/>
              <a:gd name="T4" fmla="*/ 0 w 21600"/>
              <a:gd name="T5" fmla="*/ 4066799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7391400" y="3657600"/>
            <a:ext cx="1676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400">
                <a:solidFill>
                  <a:srgbClr val="FF0000"/>
                </a:solidFill>
                <a:latin typeface="Comic Sans MS" pitchFamily="66" charset="0"/>
              </a:rPr>
              <a:t>Differentiate to get the gradient function</a:t>
            </a: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4953000" y="48006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Since x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has to be positive, 3x</a:t>
            </a:r>
            <a:r>
              <a:rPr lang="en-GB" altLang="en-US" sz="1600" baseline="3000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+ 24 will be as well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953000" y="5486400"/>
            <a:ext cx="3886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So the gradient will always be positive, hence an </a:t>
            </a:r>
            <a:r>
              <a:rPr lang="en-GB" altLang="en-US" sz="1600" u="sng">
                <a:solidFill>
                  <a:srgbClr val="FF0000"/>
                </a:solidFill>
                <a:latin typeface="Comic Sans MS" pitchFamily="66" charset="0"/>
              </a:rPr>
              <a:t>increasing</a:t>
            </a:r>
            <a:r>
              <a:rPr lang="en-GB" altLang="en-US" sz="1600">
                <a:solidFill>
                  <a:srgbClr val="FF0000"/>
                </a:solidFill>
                <a:latin typeface="Comic Sans MS" pitchFamily="66" charset="0"/>
              </a:rPr>
              <a:t> function</a:t>
            </a:r>
          </a:p>
        </p:txBody>
      </p:sp>
      <p:pic>
        <p:nvPicPr>
          <p:cNvPr id="7185" name="Picture 24" descr="diffy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1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17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6" grpId="0"/>
      <p:bldP spid="31757" grpId="0"/>
      <p:bldP spid="31759" grpId="0"/>
      <p:bldP spid="31761" grpId="0" animBg="1"/>
      <p:bldP spid="31764" grpId="0" animBg="1"/>
      <p:bldP spid="317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7338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know the difference between Increasing and Decreasing Functions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An increasing function is one with a positive gradient.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A decreasing function is one with a negative gradient.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Some functions are increasing in one interval and decreasing in another.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You need to be able to work out ranges of values where a function is increasing or decreasing..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9A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029200" y="2133600"/>
            <a:ext cx="3429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Find the range of values where:</a:t>
            </a:r>
          </a:p>
        </p:txBody>
      </p:sp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5562600" y="2438400"/>
          <a:ext cx="22526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3" imgW="1270000" imgH="228600" progId="Equation.DSMT4">
                  <p:embed/>
                </p:oleObj>
              </mc:Choice>
              <mc:Fallback>
                <p:oleObj name="Equation" r:id="rId3" imgW="12700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438400"/>
                        <a:ext cx="22526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257800" y="28956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is an decreasing function.</a:t>
            </a:r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4953000" y="3276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32786" name="Object 18"/>
          <p:cNvGraphicFramePr>
            <a:graphicFrameLocks noChangeAspect="1"/>
          </p:cNvGraphicFramePr>
          <p:nvPr/>
        </p:nvGraphicFramePr>
        <p:xfrm>
          <a:off x="4876800" y="3352800"/>
          <a:ext cx="22526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5" imgW="1270000" imgH="228600" progId="Equation.DSMT4">
                  <p:embed/>
                </p:oleObj>
              </mc:Choice>
              <mc:Fallback>
                <p:oleObj name="Equation" r:id="rId5" imgW="1270000" imgH="2286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52800"/>
                        <a:ext cx="22526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7" name="Object 19"/>
          <p:cNvGraphicFramePr>
            <a:graphicFrameLocks noChangeAspect="1"/>
          </p:cNvGraphicFramePr>
          <p:nvPr/>
        </p:nvGraphicFramePr>
        <p:xfrm>
          <a:off x="4876800" y="3886200"/>
          <a:ext cx="12842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6" imgW="723586" imgH="228501" progId="Equation.DSMT4">
                  <p:embed/>
                </p:oleObj>
              </mc:Choice>
              <mc:Fallback>
                <p:oleObj name="Equation" r:id="rId6" imgW="723586" imgH="228501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86200"/>
                        <a:ext cx="12842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8" name="Object 20"/>
          <p:cNvGraphicFramePr>
            <a:graphicFrameLocks noChangeAspect="1"/>
          </p:cNvGraphicFramePr>
          <p:nvPr/>
        </p:nvGraphicFramePr>
        <p:xfrm>
          <a:off x="6162675" y="3935413"/>
          <a:ext cx="6080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8" imgW="342603" imgH="177646" progId="Equation.DSMT4">
                  <p:embed/>
                </p:oleObj>
              </mc:Choice>
              <mc:Fallback>
                <p:oleObj name="Equation" r:id="rId8" imgW="342603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3935413"/>
                        <a:ext cx="60801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9" name="Object 21"/>
          <p:cNvGraphicFramePr>
            <a:graphicFrameLocks noChangeAspect="1"/>
          </p:cNvGraphicFramePr>
          <p:nvPr/>
        </p:nvGraphicFramePr>
        <p:xfrm>
          <a:off x="6772275" y="3935413"/>
          <a:ext cx="4492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0" imgW="253670" imgH="177569" progId="Equation.DSMT4">
                  <p:embed/>
                </p:oleObj>
              </mc:Choice>
              <mc:Fallback>
                <p:oleObj name="Equation" r:id="rId10" imgW="253670" imgH="177569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2275" y="3935413"/>
                        <a:ext cx="44926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4876800" y="4343400"/>
          <a:ext cx="1735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2" imgW="977476" imgH="203112" progId="Equation.DSMT4">
                  <p:embed/>
                </p:oleObj>
              </mc:Choice>
              <mc:Fallback>
                <p:oleObj name="Equation" r:id="rId12" imgW="977476" imgH="20311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43400"/>
                        <a:ext cx="17351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3" name="Object 25"/>
          <p:cNvGraphicFramePr>
            <a:graphicFrameLocks noChangeAspect="1"/>
          </p:cNvGraphicFramePr>
          <p:nvPr/>
        </p:nvGraphicFramePr>
        <p:xfrm>
          <a:off x="4876800" y="4800600"/>
          <a:ext cx="19161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14" imgW="1079500" imgH="228600" progId="Equation.DSMT4">
                  <p:embed/>
                </p:oleObj>
              </mc:Choice>
              <mc:Fallback>
                <p:oleObj name="Equation" r:id="rId14" imgW="107950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00600"/>
                        <a:ext cx="191611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4" name="Object 26"/>
          <p:cNvGraphicFramePr>
            <a:graphicFrameLocks noChangeAspect="1"/>
          </p:cNvGraphicFramePr>
          <p:nvPr/>
        </p:nvGraphicFramePr>
        <p:xfrm>
          <a:off x="4876800" y="5334000"/>
          <a:ext cx="19383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6" imgW="1091726" imgH="203112" progId="Equation.DSMT4">
                  <p:embed/>
                </p:oleObj>
              </mc:Choice>
              <mc:Fallback>
                <p:oleObj name="Equation" r:id="rId16" imgW="1091726" imgH="20311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334000"/>
                        <a:ext cx="19383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6" name="Object 28"/>
          <p:cNvGraphicFramePr>
            <a:graphicFrameLocks noChangeAspect="1"/>
          </p:cNvGraphicFramePr>
          <p:nvPr/>
        </p:nvGraphicFramePr>
        <p:xfrm>
          <a:off x="6264275" y="5867400"/>
          <a:ext cx="5635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18" imgW="317087" imgH="177569" progId="Equation.DSMT4">
                  <p:embed/>
                </p:oleObj>
              </mc:Choice>
              <mc:Fallback>
                <p:oleObj name="Equation" r:id="rId18" imgW="317087" imgH="17756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5867400"/>
                        <a:ext cx="56356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7" name="Object 29"/>
          <p:cNvGraphicFramePr>
            <a:graphicFrameLocks noChangeAspect="1"/>
          </p:cNvGraphicFramePr>
          <p:nvPr/>
        </p:nvGraphicFramePr>
        <p:xfrm>
          <a:off x="4892675" y="5867400"/>
          <a:ext cx="7651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20" imgW="431425" imgH="177646" progId="Equation.DSMT4">
                  <p:embed/>
                </p:oleObj>
              </mc:Choice>
              <mc:Fallback>
                <p:oleObj name="Equation" r:id="rId20" imgW="431425" imgH="177646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5" y="5867400"/>
                        <a:ext cx="7651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8" name="Object 30"/>
          <p:cNvGraphicFramePr>
            <a:graphicFrameLocks noChangeAspect="1"/>
          </p:cNvGraphicFramePr>
          <p:nvPr/>
        </p:nvGraphicFramePr>
        <p:xfrm>
          <a:off x="5730875" y="5867400"/>
          <a:ext cx="4730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22" imgW="266353" imgH="177569" progId="Equation.DSMT4">
                  <p:embed/>
                </p:oleObj>
              </mc:Choice>
              <mc:Fallback>
                <p:oleObj name="Equation" r:id="rId22" imgW="266353" imgH="177569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5867400"/>
                        <a:ext cx="4730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99" name="Object 31"/>
          <p:cNvGraphicFramePr>
            <a:graphicFrameLocks noChangeAspect="1"/>
          </p:cNvGraphicFramePr>
          <p:nvPr/>
        </p:nvGraphicFramePr>
        <p:xfrm>
          <a:off x="5334000" y="6324600"/>
          <a:ext cx="11017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24" imgW="621760" imgH="177646" progId="Equation.DSMT4">
                  <p:embed/>
                </p:oleObj>
              </mc:Choice>
              <mc:Fallback>
                <p:oleObj name="Equation" r:id="rId24" imgW="621760" imgH="17764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324600"/>
                        <a:ext cx="11017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00" name="Arc 32"/>
          <p:cNvSpPr>
            <a:spLocks/>
          </p:cNvSpPr>
          <p:nvPr/>
        </p:nvSpPr>
        <p:spPr bwMode="auto">
          <a:xfrm>
            <a:off x="7239000" y="3581400"/>
            <a:ext cx="228600" cy="5334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81330207 h 43197"/>
              <a:gd name="T4" fmla="*/ 0 w 21600"/>
              <a:gd name="T5" fmla="*/ 4066799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801" name="Arc 33"/>
          <p:cNvSpPr>
            <a:spLocks/>
          </p:cNvSpPr>
          <p:nvPr/>
        </p:nvSpPr>
        <p:spPr bwMode="auto">
          <a:xfrm>
            <a:off x="7239000" y="41148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803" name="Arc 35"/>
          <p:cNvSpPr>
            <a:spLocks/>
          </p:cNvSpPr>
          <p:nvPr/>
        </p:nvSpPr>
        <p:spPr bwMode="auto">
          <a:xfrm>
            <a:off x="7239000" y="45720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804" name="Arc 36"/>
          <p:cNvSpPr>
            <a:spLocks/>
          </p:cNvSpPr>
          <p:nvPr/>
        </p:nvSpPr>
        <p:spPr bwMode="auto">
          <a:xfrm>
            <a:off x="7239000" y="50292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806" name="Arc 38"/>
          <p:cNvSpPr>
            <a:spLocks/>
          </p:cNvSpPr>
          <p:nvPr/>
        </p:nvSpPr>
        <p:spPr bwMode="auto">
          <a:xfrm>
            <a:off x="7239000" y="5486400"/>
            <a:ext cx="228600" cy="5334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81330207 h 43197"/>
              <a:gd name="T4" fmla="*/ 0 w 21600"/>
              <a:gd name="T5" fmla="*/ 4066799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807" name="Text Box 39"/>
          <p:cNvSpPr txBox="1">
            <a:spLocks noChangeArrowheads="1"/>
          </p:cNvSpPr>
          <p:nvPr/>
        </p:nvSpPr>
        <p:spPr bwMode="auto">
          <a:xfrm>
            <a:off x="7391400" y="3581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Differentiate for the gradient function</a:t>
            </a:r>
          </a:p>
        </p:txBody>
      </p:sp>
      <p:sp>
        <p:nvSpPr>
          <p:cNvPr id="32808" name="Text Box 40"/>
          <p:cNvSpPr txBox="1">
            <a:spLocks noChangeArrowheads="1"/>
          </p:cNvSpPr>
          <p:nvPr/>
        </p:nvSpPr>
        <p:spPr bwMode="auto">
          <a:xfrm>
            <a:off x="7391400" y="4114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We want the gradient to be below 0</a:t>
            </a:r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7391400" y="4648200"/>
            <a:ext cx="1066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32810" name="Text Box 42"/>
          <p:cNvSpPr txBox="1">
            <a:spLocks noChangeArrowheads="1"/>
          </p:cNvSpPr>
          <p:nvPr/>
        </p:nvSpPr>
        <p:spPr bwMode="auto">
          <a:xfrm>
            <a:off x="7391400" y="51054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Factorise again</a:t>
            </a:r>
          </a:p>
        </p:txBody>
      </p:sp>
      <p:sp>
        <p:nvSpPr>
          <p:cNvPr id="32811" name="Text Box 43"/>
          <p:cNvSpPr txBox="1">
            <a:spLocks noChangeArrowheads="1"/>
          </p:cNvSpPr>
          <p:nvPr/>
        </p:nvSpPr>
        <p:spPr bwMode="auto">
          <a:xfrm>
            <a:off x="7467600" y="5486400"/>
            <a:ext cx="16764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Normally x = -3 and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BUT, we want values that will make the function negative…</a:t>
            </a:r>
          </a:p>
        </p:txBody>
      </p:sp>
      <p:pic>
        <p:nvPicPr>
          <p:cNvPr id="8223" name="Picture 44" descr="diffy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2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2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2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5" grpId="0" animBg="1"/>
      <p:bldP spid="32800" grpId="0" animBg="1"/>
      <p:bldP spid="32801" grpId="0" animBg="1"/>
      <p:bldP spid="32803" grpId="0" animBg="1"/>
      <p:bldP spid="32804" grpId="0" animBg="1"/>
      <p:bldP spid="32806" grpId="0" animBg="1"/>
      <p:bldP spid="32806" grpId="1" animBg="1"/>
      <p:bldP spid="32807" grpId="0"/>
      <p:bldP spid="32808" grpId="0"/>
      <p:bldP spid="32809" grpId="0"/>
      <p:bldP spid="328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Differentiation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733800" cy="4525963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sz="1800" b="1" u="sng" smtClean="0">
                <a:latin typeface="Comic Sans MS" pitchFamily="66" charset="0"/>
              </a:rPr>
              <a:t>You need to know the difference between Increasing and Decreasing Functions</a:t>
            </a:r>
          </a:p>
          <a:p>
            <a:pPr marL="0" indent="0" algn="ctr"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8610600" y="6491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9A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486400" y="16764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 b="1" u="sng">
                <a:latin typeface="Comic Sans MS" pitchFamily="66" charset="0"/>
              </a:rPr>
              <a:t>Example Question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029200" y="2133600"/>
            <a:ext cx="3429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Find the range of values where:</a:t>
            </a:r>
          </a:p>
        </p:txBody>
      </p:sp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5562600" y="2438400"/>
          <a:ext cx="22526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3" imgW="1270000" imgH="228600" progId="Equation.DSMT4">
                  <p:embed/>
                </p:oleObj>
              </mc:Choice>
              <mc:Fallback>
                <p:oleObj name="Equation" r:id="rId3" imgW="1270000" imgH="228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438400"/>
                        <a:ext cx="22526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5257800" y="28956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600">
                <a:latin typeface="Comic Sans MS" pitchFamily="66" charset="0"/>
              </a:rPr>
              <a:t>is an decreasing function.</a:t>
            </a: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>
            <a:off x="4953000" y="3276600"/>
            <a:ext cx="3657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876800" y="3352800"/>
          <a:ext cx="225266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5" imgW="1270000" imgH="228600" progId="Equation.DSMT4">
                  <p:embed/>
                </p:oleObj>
              </mc:Choice>
              <mc:Fallback>
                <p:oleObj name="Equation" r:id="rId5" imgW="1270000" imgH="228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52800"/>
                        <a:ext cx="225266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4876800" y="3886200"/>
          <a:ext cx="1284288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6" imgW="723586" imgH="228501" progId="Equation.DSMT4">
                  <p:embed/>
                </p:oleObj>
              </mc:Choice>
              <mc:Fallback>
                <p:oleObj name="Equation" r:id="rId6" imgW="723586" imgH="228501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86200"/>
                        <a:ext cx="1284288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6162675" y="3935413"/>
          <a:ext cx="60801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8" imgW="342603" imgH="177646" progId="Equation.DSMT4">
                  <p:embed/>
                </p:oleObj>
              </mc:Choice>
              <mc:Fallback>
                <p:oleObj name="Equation" r:id="rId8" imgW="342603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2675" y="3935413"/>
                        <a:ext cx="60801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6772275" y="3935413"/>
          <a:ext cx="449263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10" imgW="253670" imgH="177569" progId="Equation.DSMT4">
                  <p:embed/>
                </p:oleObj>
              </mc:Choice>
              <mc:Fallback>
                <p:oleObj name="Equation" r:id="rId10" imgW="253670" imgH="177569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2275" y="3935413"/>
                        <a:ext cx="449263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4876800" y="4343400"/>
          <a:ext cx="17351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12" imgW="977476" imgH="203112" progId="Equation.DSMT4">
                  <p:embed/>
                </p:oleObj>
              </mc:Choice>
              <mc:Fallback>
                <p:oleObj name="Equation" r:id="rId12" imgW="977476" imgH="203112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43400"/>
                        <a:ext cx="17351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4876800" y="4800600"/>
          <a:ext cx="1916113" cy="404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14" imgW="1079500" imgH="228600" progId="Equation.DSMT4">
                  <p:embed/>
                </p:oleObj>
              </mc:Choice>
              <mc:Fallback>
                <p:oleObj name="Equation" r:id="rId14" imgW="10795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00600"/>
                        <a:ext cx="1916113" cy="404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4876800" y="5334000"/>
          <a:ext cx="193833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16" imgW="1091726" imgH="203112" progId="Equation.DSMT4">
                  <p:embed/>
                </p:oleObj>
              </mc:Choice>
              <mc:Fallback>
                <p:oleObj name="Equation" r:id="rId16" imgW="1091726" imgH="203112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334000"/>
                        <a:ext cx="193833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6264275" y="5867400"/>
          <a:ext cx="56356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18" imgW="317087" imgH="177569" progId="Equation.DSMT4">
                  <p:embed/>
                </p:oleObj>
              </mc:Choice>
              <mc:Fallback>
                <p:oleObj name="Equation" r:id="rId18" imgW="317087" imgH="17756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4275" y="5867400"/>
                        <a:ext cx="56356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4892675" y="5867400"/>
          <a:ext cx="7651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20" imgW="431425" imgH="177646" progId="Equation.DSMT4">
                  <p:embed/>
                </p:oleObj>
              </mc:Choice>
              <mc:Fallback>
                <p:oleObj name="Equation" r:id="rId20" imgW="431425" imgH="17764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2675" y="5867400"/>
                        <a:ext cx="7651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5730875" y="5867400"/>
          <a:ext cx="4730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22" imgW="266353" imgH="177569" progId="Equation.DSMT4">
                  <p:embed/>
                </p:oleObj>
              </mc:Choice>
              <mc:Fallback>
                <p:oleObj name="Equation" r:id="rId22" imgW="266353" imgH="17756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75" y="5867400"/>
                        <a:ext cx="4730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5334000" y="6324600"/>
          <a:ext cx="11017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24" imgW="621760" imgH="177646" progId="Equation.DSMT4">
                  <p:embed/>
                </p:oleObj>
              </mc:Choice>
              <mc:Fallback>
                <p:oleObj name="Equation" r:id="rId24" imgW="621760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6324600"/>
                        <a:ext cx="11017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7" name="Arc 21"/>
          <p:cNvSpPr>
            <a:spLocks/>
          </p:cNvSpPr>
          <p:nvPr/>
        </p:nvSpPr>
        <p:spPr bwMode="auto">
          <a:xfrm>
            <a:off x="7239000" y="3581400"/>
            <a:ext cx="228600" cy="5334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81330207 h 43197"/>
              <a:gd name="T4" fmla="*/ 0 w 21600"/>
              <a:gd name="T5" fmla="*/ 4066799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8" name="Arc 22"/>
          <p:cNvSpPr>
            <a:spLocks/>
          </p:cNvSpPr>
          <p:nvPr/>
        </p:nvSpPr>
        <p:spPr bwMode="auto">
          <a:xfrm>
            <a:off x="7239000" y="41148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9" name="Arc 23"/>
          <p:cNvSpPr>
            <a:spLocks/>
          </p:cNvSpPr>
          <p:nvPr/>
        </p:nvSpPr>
        <p:spPr bwMode="auto">
          <a:xfrm>
            <a:off x="7239000" y="45720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40" name="Arc 24"/>
          <p:cNvSpPr>
            <a:spLocks/>
          </p:cNvSpPr>
          <p:nvPr/>
        </p:nvSpPr>
        <p:spPr bwMode="auto">
          <a:xfrm>
            <a:off x="7239000" y="5029200"/>
            <a:ext cx="228600" cy="4572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41" name="Arc 25"/>
          <p:cNvSpPr>
            <a:spLocks/>
          </p:cNvSpPr>
          <p:nvPr/>
        </p:nvSpPr>
        <p:spPr bwMode="auto">
          <a:xfrm>
            <a:off x="7239000" y="5486400"/>
            <a:ext cx="228600" cy="533400"/>
          </a:xfrm>
          <a:custGeom>
            <a:avLst/>
            <a:gdLst>
              <a:gd name="T0" fmla="*/ 0 w 21600"/>
              <a:gd name="T1" fmla="*/ 0 h 43197"/>
              <a:gd name="T2" fmla="*/ 445675 w 21600"/>
              <a:gd name="T3" fmla="*/ 81330207 h 43197"/>
              <a:gd name="T4" fmla="*/ 0 w 21600"/>
              <a:gd name="T5" fmla="*/ 4066799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2"/>
                  <a:pt x="12156" y="42991"/>
                  <a:pt x="375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7391400" y="35814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Differentiate for the gradient function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7391400" y="4114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We want the gradient to be below 0</a:t>
            </a:r>
          </a:p>
        </p:txBody>
      </p:sp>
      <p:sp>
        <p:nvSpPr>
          <p:cNvPr id="9244" name="Text Box 28"/>
          <p:cNvSpPr txBox="1">
            <a:spLocks noChangeArrowheads="1"/>
          </p:cNvSpPr>
          <p:nvPr/>
        </p:nvSpPr>
        <p:spPr bwMode="auto">
          <a:xfrm>
            <a:off x="7391400" y="4648200"/>
            <a:ext cx="1066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9245" name="Text Box 29"/>
          <p:cNvSpPr txBox="1">
            <a:spLocks noChangeArrowheads="1"/>
          </p:cNvSpPr>
          <p:nvPr/>
        </p:nvSpPr>
        <p:spPr bwMode="auto">
          <a:xfrm>
            <a:off x="7391400" y="5105400"/>
            <a:ext cx="1447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Factorise again</a:t>
            </a:r>
          </a:p>
        </p:txBody>
      </p:sp>
      <p:sp>
        <p:nvSpPr>
          <p:cNvPr id="9246" name="Text Box 30"/>
          <p:cNvSpPr txBox="1">
            <a:spLocks noChangeArrowheads="1"/>
          </p:cNvSpPr>
          <p:nvPr/>
        </p:nvSpPr>
        <p:spPr bwMode="auto">
          <a:xfrm>
            <a:off x="7467600" y="5486400"/>
            <a:ext cx="16764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Normally x = -3 and 1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1200">
                <a:solidFill>
                  <a:srgbClr val="FF0000"/>
                </a:solidFill>
                <a:latin typeface="Comic Sans MS" pitchFamily="66" charset="0"/>
              </a:rPr>
              <a:t>BUT, we want values that will make the function negative…</a:t>
            </a:r>
          </a:p>
        </p:txBody>
      </p:sp>
      <p:sp>
        <p:nvSpPr>
          <p:cNvPr id="33823" name="Line 31"/>
          <p:cNvSpPr>
            <a:spLocks noChangeShapeType="1"/>
          </p:cNvSpPr>
          <p:nvPr/>
        </p:nvSpPr>
        <p:spPr bwMode="auto">
          <a:xfrm flipV="1">
            <a:off x="2209800" y="30480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3733800" y="44196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x</a:t>
            </a:r>
          </a:p>
        </p:txBody>
      </p:sp>
      <p:sp>
        <p:nvSpPr>
          <p:cNvPr id="33826" name="Text Box 34"/>
          <p:cNvSpPr txBox="1">
            <a:spLocks noChangeArrowheads="1"/>
          </p:cNvSpPr>
          <p:nvPr/>
        </p:nvSpPr>
        <p:spPr bwMode="auto">
          <a:xfrm>
            <a:off x="2133600" y="2743200"/>
            <a:ext cx="304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latin typeface="Comic Sans MS" pitchFamily="66" charset="0"/>
              </a:rPr>
              <a:t>y</a:t>
            </a:r>
          </a:p>
        </p:txBody>
      </p:sp>
      <p:sp>
        <p:nvSpPr>
          <p:cNvPr id="33828" name="Line 36"/>
          <p:cNvSpPr>
            <a:spLocks noChangeShapeType="1"/>
          </p:cNvSpPr>
          <p:nvPr/>
        </p:nvSpPr>
        <p:spPr bwMode="auto">
          <a:xfrm rot="5400000" flipV="1">
            <a:off x="2247900" y="30861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33" name="Freeform 41"/>
          <p:cNvSpPr>
            <a:spLocks/>
          </p:cNvSpPr>
          <p:nvPr/>
        </p:nvSpPr>
        <p:spPr bwMode="auto">
          <a:xfrm>
            <a:off x="990600" y="3124200"/>
            <a:ext cx="2438400" cy="2133600"/>
          </a:xfrm>
          <a:custGeom>
            <a:avLst/>
            <a:gdLst>
              <a:gd name="T0" fmla="*/ 0 w 1536"/>
              <a:gd name="T1" fmla="*/ 2147483647 h 1344"/>
              <a:gd name="T2" fmla="*/ 2147483647 w 1536"/>
              <a:gd name="T3" fmla="*/ 2147483647 h 1344"/>
              <a:gd name="T4" fmla="*/ 2147483647 w 1536"/>
              <a:gd name="T5" fmla="*/ 2147483647 h 1344"/>
              <a:gd name="T6" fmla="*/ 2147483647 w 1536"/>
              <a:gd name="T7" fmla="*/ 2147483647 h 1344"/>
              <a:gd name="T8" fmla="*/ 2147483647 w 1536"/>
              <a:gd name="T9" fmla="*/ 2147483647 h 1344"/>
              <a:gd name="T10" fmla="*/ 2147483647 w 1536"/>
              <a:gd name="T11" fmla="*/ 0 h 13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536" h="1344">
                <a:moveTo>
                  <a:pt x="0" y="1344"/>
                </a:moveTo>
                <a:cubicBezTo>
                  <a:pt x="176" y="948"/>
                  <a:pt x="352" y="552"/>
                  <a:pt x="480" y="480"/>
                </a:cubicBezTo>
                <a:cubicBezTo>
                  <a:pt x="608" y="408"/>
                  <a:pt x="688" y="824"/>
                  <a:pt x="768" y="912"/>
                </a:cubicBezTo>
                <a:cubicBezTo>
                  <a:pt x="848" y="1000"/>
                  <a:pt x="880" y="1048"/>
                  <a:pt x="960" y="1008"/>
                </a:cubicBezTo>
                <a:cubicBezTo>
                  <a:pt x="1040" y="968"/>
                  <a:pt x="1152" y="840"/>
                  <a:pt x="1248" y="672"/>
                </a:cubicBezTo>
                <a:cubicBezTo>
                  <a:pt x="1344" y="504"/>
                  <a:pt x="1440" y="252"/>
                  <a:pt x="1536" y="0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34" name="Line 42"/>
          <p:cNvSpPr>
            <a:spLocks noChangeShapeType="1"/>
          </p:cNvSpPr>
          <p:nvPr/>
        </p:nvSpPr>
        <p:spPr bwMode="auto">
          <a:xfrm>
            <a:off x="1828800" y="3276600"/>
            <a:ext cx="0" cy="228600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35" name="Line 43"/>
          <p:cNvSpPr>
            <a:spLocks noChangeShapeType="1"/>
          </p:cNvSpPr>
          <p:nvPr/>
        </p:nvSpPr>
        <p:spPr bwMode="auto">
          <a:xfrm>
            <a:off x="2438400" y="3276600"/>
            <a:ext cx="0" cy="2286000"/>
          </a:xfrm>
          <a:prstGeom prst="line">
            <a:avLst/>
          </a:prstGeom>
          <a:noFill/>
          <a:ln w="25400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3836" name="Text Box 44"/>
          <p:cNvSpPr txBox="1">
            <a:spLocks noChangeArrowheads="1"/>
          </p:cNvSpPr>
          <p:nvPr/>
        </p:nvSpPr>
        <p:spPr bwMode="auto">
          <a:xfrm>
            <a:off x="1600200" y="5562600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0000FF"/>
                </a:solidFill>
                <a:latin typeface="Comic Sans MS" pitchFamily="66" charset="0"/>
              </a:rPr>
              <a:t>-3</a:t>
            </a:r>
          </a:p>
        </p:txBody>
      </p:sp>
      <p:sp>
        <p:nvSpPr>
          <p:cNvPr id="33837" name="Text Box 45"/>
          <p:cNvSpPr txBox="1">
            <a:spLocks noChangeArrowheads="1"/>
          </p:cNvSpPr>
          <p:nvPr/>
        </p:nvSpPr>
        <p:spPr bwMode="auto">
          <a:xfrm>
            <a:off x="2286000" y="5562600"/>
            <a:ext cx="228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0000FF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33838" name="Text Box 46"/>
          <p:cNvSpPr txBox="1">
            <a:spLocks noChangeArrowheads="1"/>
          </p:cNvSpPr>
          <p:nvPr/>
        </p:nvSpPr>
        <p:spPr bwMode="auto">
          <a:xfrm>
            <a:off x="533400" y="6172200"/>
            <a:ext cx="35814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>
                <a:solidFill>
                  <a:srgbClr val="0000FF"/>
                </a:solidFill>
                <a:latin typeface="Comic Sans MS" pitchFamily="66" charset="0"/>
              </a:rPr>
              <a:t>Decreasing Function range</a:t>
            </a:r>
          </a:p>
        </p:txBody>
      </p:sp>
      <p:sp>
        <p:nvSpPr>
          <p:cNvPr id="33839" name="Text Box 47"/>
          <p:cNvSpPr txBox="1">
            <a:spLocks noChangeArrowheads="1"/>
          </p:cNvSpPr>
          <p:nvPr/>
        </p:nvSpPr>
        <p:spPr bwMode="auto">
          <a:xfrm>
            <a:off x="3276600" y="2819400"/>
            <a:ext cx="609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>
                <a:solidFill>
                  <a:srgbClr val="FF0000"/>
                </a:solidFill>
                <a:latin typeface="Comic Sans MS" pitchFamily="66" charset="0"/>
              </a:rPr>
              <a:t>f(x)</a:t>
            </a:r>
          </a:p>
        </p:txBody>
      </p:sp>
      <p:pic>
        <p:nvPicPr>
          <p:cNvPr id="9258" name="Picture 48" descr="diffy"/>
          <p:cNvPicPr>
            <a:picLocks noChangeAspect="1" noChangeArrowheads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1219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3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3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3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23" grpId="0" animBg="1"/>
      <p:bldP spid="33825" grpId="0"/>
      <p:bldP spid="33826" grpId="0"/>
      <p:bldP spid="33828" grpId="0" animBg="1"/>
      <p:bldP spid="33833" grpId="0" animBg="1"/>
      <p:bldP spid="33834" grpId="0" animBg="1"/>
      <p:bldP spid="33835" grpId="0" animBg="1"/>
      <p:bldP spid="33836" grpId="0"/>
      <p:bldP spid="33837" grpId="0"/>
      <p:bldP spid="33838" grpId="0" animBg="1"/>
      <p:bldP spid="338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838200" y="3124200"/>
            <a:ext cx="76200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800000"/>
                    </a:gs>
                    <a:gs pos="100000">
                      <a:srgbClr val="660033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9B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</TotalTime>
  <Words>2360</Words>
  <Application>Microsoft Office PowerPoint</Application>
  <PresentationFormat>On-screen Show (4:3)</PresentationFormat>
  <Paragraphs>347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Comic Sans MS</vt:lpstr>
      <vt:lpstr>Wingdings</vt:lpstr>
      <vt:lpstr>Default Design</vt:lpstr>
      <vt:lpstr>MathType 6.0 Equation</vt:lpstr>
      <vt:lpstr>PowerPoint Presentation</vt:lpstr>
      <vt:lpstr>Introduction</vt:lpstr>
      <vt:lpstr>PowerPoint Presentation</vt:lpstr>
      <vt:lpstr>Differentiation</vt:lpstr>
      <vt:lpstr>Differentiation</vt:lpstr>
      <vt:lpstr>Differentiation</vt:lpstr>
      <vt:lpstr>Differentiation</vt:lpstr>
      <vt:lpstr>Differentiation</vt:lpstr>
      <vt:lpstr>PowerPoint Presentation</vt:lpstr>
      <vt:lpstr>Differentiation</vt:lpstr>
      <vt:lpstr>Differentiation</vt:lpstr>
      <vt:lpstr>Differentiation</vt:lpstr>
      <vt:lpstr>Differentiation</vt:lpstr>
      <vt:lpstr>Differentiation</vt:lpstr>
      <vt:lpstr>Differentiation</vt:lpstr>
      <vt:lpstr>Differentiation</vt:lpstr>
      <vt:lpstr>PowerPoint Presentation</vt:lpstr>
      <vt:lpstr>Differentiation</vt:lpstr>
      <vt:lpstr>Differentiation</vt:lpstr>
      <vt:lpstr>Differentiation</vt:lpstr>
      <vt:lpstr>Differentiation</vt:lpstr>
      <vt:lpstr>Differentiation</vt:lpstr>
      <vt:lpstr>Differentiation</vt:lpstr>
      <vt:lpstr>Differentiation</vt:lpstr>
      <vt:lpstr>Differentiation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 Pye</dc:creator>
  <cp:lastModifiedBy>Mike</cp:lastModifiedBy>
  <cp:revision>137</cp:revision>
  <cp:lastPrinted>1601-01-01T00:00:00Z</cp:lastPrinted>
  <dcterms:created xsi:type="dcterms:W3CDTF">2009-12-08T23:46:21Z</dcterms:created>
  <dcterms:modified xsi:type="dcterms:W3CDTF">2014-06-07T12:52:46Z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